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1" r:id="rId1"/>
  </p:sldMasterIdLst>
  <p:notesMasterIdLst>
    <p:notesMasterId r:id="rId16"/>
  </p:notesMasterIdLst>
  <p:sldIdLst>
    <p:sldId id="256" r:id="rId2"/>
    <p:sldId id="268" r:id="rId3"/>
    <p:sldId id="285" r:id="rId4"/>
    <p:sldId id="26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5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53"/>
    <a:srgbClr val="FFD815"/>
    <a:srgbClr val="FFD914"/>
    <a:srgbClr val="499C4C"/>
    <a:srgbClr val="009E49"/>
    <a:srgbClr val="003088"/>
    <a:srgbClr val="003087"/>
    <a:srgbClr val="005EB8"/>
    <a:srgbClr val="0072C6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1734" autoAdjust="0"/>
  </p:normalViewPr>
  <p:slideViewPr>
    <p:cSldViewPr>
      <p:cViewPr varScale="1">
        <p:scale>
          <a:sx n="61" d="100"/>
          <a:sy n="61" d="100"/>
        </p:scale>
        <p:origin x="1651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65D6C-DEF3-2047-8C00-DECDF97F3A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2E46-854E-C645-8965-B8BE8EDD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17435DF-51F4-4A40-9E16-AE976C53C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96" y="-99392"/>
            <a:ext cx="12521492" cy="70567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8570976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76" y="3856122"/>
            <a:ext cx="7413276" cy="175752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9D5C9B5-81A4-9744-A4C1-64C63F29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E158A6-6A30-4632-8292-C25F63AC25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608" y="369707"/>
            <a:ext cx="2902248" cy="10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154D06-4437-4857-B898-1245F22FF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101" y="368660"/>
            <a:ext cx="1642732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FDB3F4C-AEF3-4C4A-A49B-DCC1AEB1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EA8C8A16-5E85-450B-B587-95B6D3CD9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297E0-4496-4413-8A26-042BDC46E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2E60B1-EB2D-9B46-9235-5CA67B74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61A17C4-8E3F-4C45-B260-894C4B14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61BD6-8810-4E76-9B2E-8A9DCD38C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232"/>
            <a:ext cx="12192000" cy="63790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76F18B-7050-954C-B108-48CE9AB5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EBF02-6C14-3247-AF5B-B6AD7C836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250" y="6413248"/>
            <a:ext cx="5382268" cy="351159"/>
          </a:xfrm>
        </p:spPr>
        <p:txBody>
          <a:bodyPr>
            <a:noAutofit/>
          </a:bodyPr>
          <a:lstStyle>
            <a:lvl2pPr marL="360362" indent="0" rtl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2pPr>
          </a:lstStyle>
          <a:p>
            <a:pPr lvl="1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57607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D8C1A2-A2FD-2842-80B9-7ABB228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3048B8-5C39-F64B-971B-14DDF87F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61268-ECA8-4D04-ABF7-8F5DFEAB9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16480" y="274641"/>
            <a:ext cx="11659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931979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C16C49-EBF4-274A-A299-62B2F145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D15E20-06EB-5E48-B32E-FB95993F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144D6-A759-4C4D-A12E-1E22D7C32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8114692" cy="456937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20E5B99-DB8E-4E19-8EA8-64B9C6AC7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E9300-E43A-4477-9944-3BAC954F9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D6DA2D1-3BBE-43C9-9BE2-CFCFCCAAD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5" y="-72008"/>
            <a:ext cx="12273235" cy="695739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1FCEC3-9987-BE4C-A453-3556C848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3278908"/>
            <a:ext cx="686110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33F88-8C6E-374A-A091-063FDD44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CD27D24-DC52-438A-AFE9-0B632C16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5" y="-72008"/>
            <a:ext cx="12273235" cy="6957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278908"/>
            <a:ext cx="686110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4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5112000" cy="4525963"/>
          </a:xfrm>
        </p:spPr>
        <p:txBody>
          <a:bodyPr/>
          <a:lstStyle>
            <a:lvl1pPr>
              <a:defRPr sz="2000"/>
            </a:lvl1pPr>
            <a:lvl2pPr marL="625475" indent="-265113">
              <a:defRPr sz="1600"/>
            </a:lvl2pPr>
            <a:lvl3pPr marL="896938" indent="-271463">
              <a:defRPr sz="1600"/>
            </a:lvl3pPr>
            <a:lvl4pPr marL="1166813" indent="-269875">
              <a:defRPr sz="1600"/>
            </a:lvl4pPr>
            <a:lvl5pPr marL="1438275" indent="-2714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056" y="1556793"/>
            <a:ext cx="5112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A24319-AEC0-0A4C-9E00-0FDCBF72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BBAC9F-D677-4C47-8431-70278477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8108CE2-4560-4A4F-BD2D-D1A897D77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FA783-6E5A-4C37-B4FC-E1FA91C92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12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1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112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D606DF-ECB2-AB44-94AC-CC4D4E11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EE37E1A-8B9E-E848-80EC-8EBC76D1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CEDAC4C-24DC-4463-A5F0-9E6231D01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C069A-47A1-441C-867F-F70C0623A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C5231-E424-DB4B-AEBF-D743E8E7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7A769C-5915-014B-A8BF-86F368A8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38F54-B4B4-419A-B29B-136FF2637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6DCC384-93D3-4145-802F-C899FEB63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" y="0"/>
            <a:ext cx="1217728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2" y="1268760"/>
            <a:ext cx="10129125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a quote, statement or statistic”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2" y="5157192"/>
            <a:ext cx="10129125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296B26-AA72-4E4B-84EF-9E77B876C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101" y="368660"/>
            <a:ext cx="1642732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C425169-C5E7-4F5F-956C-D1D7C130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" y="0"/>
            <a:ext cx="1217728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2" y="1268760"/>
            <a:ext cx="10129125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“Click to add a quote, statement or statistic”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2" y="5157192"/>
            <a:ext cx="10129125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37FB5E-0FFC-4E48-B471-1D35E6347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4" y="368660"/>
            <a:ext cx="2964932" cy="7992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19C2FE8-3612-4A71-AEE9-1AB0D4DD4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7742"/>
            <a:ext cx="8150696" cy="90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8150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6544" y="65021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228" y="65021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BB3AFCCC-71A5-4408-830D-58B47C3A61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9" r:id="rId4"/>
    <p:sldLayoutId id="2147483652" r:id="rId5"/>
    <p:sldLayoutId id="2147483653" r:id="rId6"/>
    <p:sldLayoutId id="2147483654" r:id="rId7"/>
    <p:sldLayoutId id="2147483661" r:id="rId8"/>
    <p:sldLayoutId id="2147483667" r:id="rId9"/>
    <p:sldLayoutId id="214748366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69875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8275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/>
          <a:p>
            <a:r>
              <a:rPr lang="en-GB" dirty="0"/>
              <a:t>MAGIC e-Learning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3856122"/>
            <a:ext cx="8534400" cy="1757527"/>
          </a:xfrm>
        </p:spPr>
        <p:txBody>
          <a:bodyPr/>
          <a:lstStyle/>
          <a:p>
            <a:r>
              <a:rPr lang="en-GB" dirty="0"/>
              <a:t>What I learned</a:t>
            </a:r>
          </a:p>
        </p:txBody>
      </p:sp>
    </p:spTree>
    <p:extLst>
      <p:ext uri="{BB962C8B-B14F-4D97-AF65-F5344CB8AC3E}">
        <p14:creationId xmlns:p14="http://schemas.microsoft.com/office/powerpoint/2010/main" val="377397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8A72-6B06-47CA-A41B-DFFC2A1C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2D65CFA-8D29-450C-9E54-EF0BDB0A4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250" y="6413248"/>
            <a:ext cx="5382268" cy="351159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D75013E-E2C3-4D51-A813-211A865BB6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816" b="5585"/>
          <a:stretch/>
        </p:blipFill>
        <p:spPr>
          <a:xfrm>
            <a:off x="0" y="93593"/>
            <a:ext cx="12192000" cy="6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Complications associated with AV access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Estimated 30 mins and it took me about 25</a:t>
            </a:r>
          </a:p>
          <a:p>
            <a:r>
              <a:rPr lang="en-GB" dirty="0"/>
              <a:t>Did this one separately at a quieter time, definitely recommend taking breaks between each section.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59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Allow more time than they say</a:t>
            </a:r>
          </a:p>
          <a:p>
            <a:r>
              <a:rPr lang="en-GB" dirty="0"/>
              <a:t>Make sure it is quite. Turn off emails don’t get distracted.</a:t>
            </a:r>
          </a:p>
          <a:p>
            <a:r>
              <a:rPr lang="en-GB" dirty="0"/>
              <a:t>Break it down if needed, don’t need to </a:t>
            </a:r>
            <a:r>
              <a:rPr lang="en-GB"/>
              <a:t>do it all </a:t>
            </a:r>
            <a:r>
              <a:rPr lang="en-GB" dirty="0"/>
              <a:t>in the same sitting</a:t>
            </a:r>
          </a:p>
          <a:p>
            <a:r>
              <a:rPr lang="en-GB" dirty="0"/>
              <a:t>Get copies of the articles for your team</a:t>
            </a:r>
          </a:p>
          <a:p>
            <a:r>
              <a:rPr lang="en-GB" dirty="0"/>
              <a:t>Revisit the site</a:t>
            </a:r>
          </a:p>
          <a:p>
            <a:r>
              <a:rPr lang="en-GB" dirty="0"/>
              <a:t>Review the renal access policy for your unit</a:t>
            </a:r>
          </a:p>
          <a:p>
            <a:r>
              <a:rPr lang="en-GB" dirty="0"/>
              <a:t>A lot of excellent content but will all staff take it in ?</a:t>
            </a:r>
          </a:p>
          <a:p>
            <a:r>
              <a:rPr lang="en-GB" dirty="0"/>
              <a:t>Follow up with a learning pack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69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Got 100%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r>
              <a:rPr lang="en-GB" dirty="0"/>
              <a:t>….on my second try !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87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8A72-6B06-47CA-A41B-DFFC2A1C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2D65CFA-8D29-450C-9E54-EF0BDB0A4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250" y="6413248"/>
            <a:ext cx="5382268" cy="351159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67C4C0-596E-4A1E-9491-8A35364510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816" b="5585"/>
          <a:stretch/>
        </p:blipFill>
        <p:spPr>
          <a:xfrm>
            <a:off x="0" y="93593"/>
            <a:ext cx="12192000" cy="6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Once on the Dashboard I got stuck on the pre Quiz ( completed it four times)</a:t>
            </a:r>
          </a:p>
          <a:p>
            <a:r>
              <a:rPr lang="en-GB" dirty="0"/>
              <a:t>It does not automatically take you to the next course.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42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8A72-6B06-47CA-A41B-DFFC2A1C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96D74-E27E-4522-845D-5DB61F05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559926"/>
            <a:ext cx="8587009" cy="32044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26BDC2-5EF1-4B2E-B688-3FB4EE30A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33" y="0"/>
            <a:ext cx="8376592" cy="37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8A72-6B06-47CA-A41B-DFFC2A1C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2D65CFA-8D29-450C-9E54-EF0BDB0A4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250" y="6413248"/>
            <a:ext cx="5382268" cy="351159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71724-EFAE-44E4-824D-AFBDA7F1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57"/>
            <a:ext cx="12192000" cy="64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Vascular access for Haemodialysis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Section one. Expected time 1.5Hours</a:t>
            </a:r>
          </a:p>
          <a:p>
            <a:r>
              <a:rPr lang="en-GB" dirty="0"/>
              <a:t>YouTube videos from Portsmouth are great but to watch them all will take 1hour 15mins.</a:t>
            </a:r>
          </a:p>
          <a:p>
            <a:r>
              <a:rPr lang="en-GB" dirty="0"/>
              <a:t>Need to sign with a Google account to prove you are over 18 due to content.</a:t>
            </a:r>
          </a:p>
          <a:p>
            <a:r>
              <a:rPr lang="en-GB" dirty="0"/>
              <a:t>Recommend you focus on:</a:t>
            </a:r>
          </a:p>
          <a:p>
            <a:pPr lvl="1"/>
            <a:r>
              <a:rPr lang="en-GB" dirty="0"/>
              <a:t>Brachiocephalic Fistula 5.27</a:t>
            </a:r>
          </a:p>
          <a:p>
            <a:pPr lvl="1"/>
            <a:r>
              <a:rPr lang="en-GB" dirty="0"/>
              <a:t>Radiocephalic 8.42</a:t>
            </a:r>
          </a:p>
          <a:p>
            <a:pPr lvl="1"/>
            <a:r>
              <a:rPr lang="en-GB" dirty="0" err="1"/>
              <a:t>Brachiobasilic</a:t>
            </a:r>
            <a:r>
              <a:rPr lang="en-GB" dirty="0"/>
              <a:t> Transposition AVF 8.11</a:t>
            </a:r>
          </a:p>
          <a:p>
            <a:pPr lvl="1"/>
            <a:r>
              <a:rPr lang="en-GB" dirty="0"/>
              <a:t>PTFE Legg loop (5.35) or Upper arm (6.15)</a:t>
            </a:r>
          </a:p>
          <a:p>
            <a:pPr lvl="1"/>
            <a:r>
              <a:rPr lang="en-GB" dirty="0"/>
              <a:t>Dialysis line insertion 6.50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74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What I learned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You tube videos did give a greater respect for the surgery our patients need to undergo and the vascular surgeons.</a:t>
            </a:r>
          </a:p>
          <a:p>
            <a:r>
              <a:rPr lang="en-GB" dirty="0"/>
              <a:t>When you see the effort, skill and trauma to the patient = a greater desire to protect the fragile AV access</a:t>
            </a:r>
          </a:p>
          <a:p>
            <a:r>
              <a:rPr lang="en-GB" dirty="0"/>
              <a:t>It took me 1.5 hours but I did not watch all the videos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Assessment of AV Access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Estimated time of 30mins/ Took me an hour</a:t>
            </a:r>
          </a:p>
          <a:p>
            <a:r>
              <a:rPr lang="en-GB" dirty="0"/>
              <a:t>Lots of great information and learning recourses definitely need more time to reflect on practice and process the information</a:t>
            </a:r>
          </a:p>
          <a:p>
            <a:r>
              <a:rPr lang="en-GB" dirty="0"/>
              <a:t>Unit policy could also be reviewed at this time.</a:t>
            </a:r>
          </a:p>
          <a:p>
            <a:r>
              <a:rPr lang="en-GB" dirty="0"/>
              <a:t>Articles definitely worth a read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7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Cannulation of AV access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/>
          <a:lstStyle/>
          <a:p>
            <a:r>
              <a:rPr lang="en-GB" dirty="0"/>
              <a:t>Estimated 1 hour time/ took me 1.45 !</a:t>
            </a:r>
          </a:p>
          <a:p>
            <a:r>
              <a:rPr lang="en-GB" dirty="0"/>
              <a:t>I was tired at this stage and disturbed by emails and calls</a:t>
            </a:r>
          </a:p>
          <a:p>
            <a:r>
              <a:rPr lang="en-GB" dirty="0"/>
              <a:t>Every HD patient should see the video of the amazingly brave kids of Great Ormond street.</a:t>
            </a:r>
          </a:p>
          <a:p>
            <a:r>
              <a:rPr lang="en-GB" dirty="0"/>
              <a:t>Lots to read from PREM report and BRS/VASBI needling recommendations. I had already read them but if they are new to you will take longer.</a:t>
            </a:r>
          </a:p>
          <a:p>
            <a:r>
              <a:rPr lang="en-GB" dirty="0"/>
              <a:t>Take a note of the pages to read as difficult to go back and check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MAGIC e-Learning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1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8A72-6B06-47CA-A41B-DFFC2A1C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2D65CFA-8D29-450C-9E54-EF0BDB0A4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250" y="6413248"/>
            <a:ext cx="5382268" cy="351159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5FFCFE-6689-4FDA-8D1D-4DDB5B4C7B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816" b="5585"/>
          <a:stretch/>
        </p:blipFill>
        <p:spPr>
          <a:xfrm>
            <a:off x="0" y="93593"/>
            <a:ext cx="12192000" cy="6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0002"/>
      </p:ext>
    </p:extLst>
  </p:cSld>
  <p:clrMapOvr>
    <a:masterClrMapping/>
  </p:clrMapOvr>
</p:sld>
</file>

<file path=ppt/theme/theme1.xml><?xml version="1.0" encoding="utf-8"?>
<a:theme xmlns:a="http://schemas.openxmlformats.org/drawingml/2006/main" name="UHSussex - Widescreen PowerPoint Template + tips">
  <a:themeElements>
    <a:clrScheme name="NHS UHS">
      <a:dk1>
        <a:srgbClr val="003087"/>
      </a:dk1>
      <a:lt1>
        <a:srgbClr val="FFFFFF"/>
      </a:lt1>
      <a:dk2>
        <a:srgbClr val="000000"/>
      </a:dk2>
      <a:lt2>
        <a:srgbClr val="CCF1FB"/>
      </a:lt2>
      <a:accent1>
        <a:srgbClr val="005EB8"/>
      </a:accent1>
      <a:accent2>
        <a:srgbClr val="003087"/>
      </a:accent2>
      <a:accent3>
        <a:srgbClr val="0072CE"/>
      </a:accent3>
      <a:accent4>
        <a:srgbClr val="41B6E6"/>
      </a:accent4>
      <a:accent5>
        <a:srgbClr val="FB8500"/>
      </a:accent5>
      <a:accent6>
        <a:srgbClr val="D81080"/>
      </a:accent6>
      <a:hlink>
        <a:srgbClr val="0072CE"/>
      </a:hlink>
      <a:folHlink>
        <a:srgbClr val="D81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HSussex - Widescreen PowerPoint Template + tips" id="{111E595D-013B-4912-9F75-374E0E53A822}" vid="{E46840DB-4C43-4F0D-847A-C17BF5FBBE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446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UHSussex - Widescreen PowerPoint Template + tips</vt:lpstr>
      <vt:lpstr>MAGIC e-Learning</vt:lpstr>
      <vt:lpstr>Getting started</vt:lpstr>
      <vt:lpstr>PowerPoint Presentation</vt:lpstr>
      <vt:lpstr>PowerPoint Presentation</vt:lpstr>
      <vt:lpstr>Vascular access for Haemodialysis</vt:lpstr>
      <vt:lpstr>What I learned</vt:lpstr>
      <vt:lpstr>Assessment of AV Access</vt:lpstr>
      <vt:lpstr>Cannulation of AV access</vt:lpstr>
      <vt:lpstr>PowerPoint Presentation</vt:lpstr>
      <vt:lpstr>PowerPoint Presentation</vt:lpstr>
      <vt:lpstr>Complications associated with AV access</vt:lpstr>
      <vt:lpstr>Recommendations</vt:lpstr>
      <vt:lpstr>QUIZ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and design examples</dc:title>
  <dc:creator>Knight, Julia</dc:creator>
  <cp:lastModifiedBy>Julie Slevin</cp:lastModifiedBy>
  <cp:revision>8</cp:revision>
  <dcterms:created xsi:type="dcterms:W3CDTF">2021-07-27T08:51:25Z</dcterms:created>
  <dcterms:modified xsi:type="dcterms:W3CDTF">2022-08-24T14:25:31Z</dcterms:modified>
</cp:coreProperties>
</file>