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8" r:id="rId2"/>
    <p:sldId id="272" r:id="rId3"/>
    <p:sldId id="305" r:id="rId4"/>
    <p:sldId id="304" r:id="rId5"/>
    <p:sldId id="259" r:id="rId6"/>
    <p:sldId id="270" r:id="rId7"/>
    <p:sldId id="298" r:id="rId8"/>
    <p:sldId id="299" r:id="rId9"/>
    <p:sldId id="306" r:id="rId10"/>
    <p:sldId id="273" r:id="rId11"/>
    <p:sldId id="307" r:id="rId12"/>
    <p:sldId id="302" r:id="rId13"/>
    <p:sldId id="303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arecrow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EC3"/>
    <a:srgbClr val="DC4405"/>
    <a:srgbClr val="1D4E57"/>
    <a:srgbClr val="6F7073"/>
    <a:srgbClr val="2E0E58"/>
    <a:srgbClr val="54A4CF"/>
    <a:srgbClr val="651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84871" autoAdjust="0"/>
  </p:normalViewPr>
  <p:slideViewPr>
    <p:cSldViewPr snapToGrid="0" snapToObjects="1">
      <p:cViewPr>
        <p:scale>
          <a:sx n="81" d="100"/>
          <a:sy n="81" d="100"/>
        </p:scale>
        <p:origin x="-2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55168-AED1-4D5A-BB7C-1A72B041C318}" type="doc">
      <dgm:prSet loTypeId="urn:microsoft.com/office/officeart/2005/8/layout/cycle4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BAD95B-A116-45A9-83C0-B19D7044483D}">
      <dgm:prSet phldrT="[Text]"/>
      <dgm:spPr/>
      <dgm:t>
        <a:bodyPr/>
        <a:lstStyle/>
        <a:p>
          <a:r>
            <a:rPr lang="en-GB" dirty="0" smtClean="0"/>
            <a:t>Step 1.</a:t>
          </a:r>
        </a:p>
        <a:p>
          <a:r>
            <a:rPr lang="en-GB" dirty="0" smtClean="0"/>
            <a:t>Plan</a:t>
          </a:r>
          <a:endParaRPr lang="en-GB" dirty="0"/>
        </a:p>
      </dgm:t>
    </dgm:pt>
    <dgm:pt modelId="{F9E95E24-C1E9-4725-B081-8F7AAFBBA1A0}" type="parTrans" cxnId="{E1165928-F1D9-4A1F-9AC9-FF75CC6AD717}">
      <dgm:prSet/>
      <dgm:spPr/>
      <dgm:t>
        <a:bodyPr/>
        <a:lstStyle/>
        <a:p>
          <a:endParaRPr lang="en-GB"/>
        </a:p>
      </dgm:t>
    </dgm:pt>
    <dgm:pt modelId="{59A76711-11CF-481C-A9FD-5F20759496C1}" type="sibTrans" cxnId="{E1165928-F1D9-4A1F-9AC9-FF75CC6AD717}">
      <dgm:prSet/>
      <dgm:spPr/>
      <dgm:t>
        <a:bodyPr/>
        <a:lstStyle/>
        <a:p>
          <a:endParaRPr lang="en-GB"/>
        </a:p>
      </dgm:t>
    </dgm:pt>
    <dgm:pt modelId="{9843B980-7108-48AD-B85E-D3B74547C410}">
      <dgm:prSet phldrT="[Text]" custT="1"/>
      <dgm:spPr/>
      <dgm:t>
        <a:bodyPr/>
        <a:lstStyle/>
        <a:p>
          <a:r>
            <a:rPr lang="en-GB" sz="1200" dirty="0" smtClean="0"/>
            <a:t>What changes are needed?</a:t>
          </a:r>
          <a:endParaRPr lang="en-GB" sz="1200" dirty="0"/>
        </a:p>
      </dgm:t>
    </dgm:pt>
    <dgm:pt modelId="{78711B46-F1FC-4EB2-AD29-0BCCEB7EBD6D}" type="parTrans" cxnId="{4AD1095F-9058-4FCF-9401-A17335DB259D}">
      <dgm:prSet/>
      <dgm:spPr/>
      <dgm:t>
        <a:bodyPr/>
        <a:lstStyle/>
        <a:p>
          <a:endParaRPr lang="en-GB"/>
        </a:p>
      </dgm:t>
    </dgm:pt>
    <dgm:pt modelId="{8E89FC6C-9C23-4800-91D0-22C04762F5DF}" type="sibTrans" cxnId="{4AD1095F-9058-4FCF-9401-A17335DB259D}">
      <dgm:prSet/>
      <dgm:spPr/>
      <dgm:t>
        <a:bodyPr/>
        <a:lstStyle/>
        <a:p>
          <a:endParaRPr lang="en-GB"/>
        </a:p>
      </dgm:t>
    </dgm:pt>
    <dgm:pt modelId="{4DEAD853-8AB0-4D63-ABA4-84540C857922}">
      <dgm:prSet phldrT="[Text]"/>
      <dgm:spPr/>
      <dgm:t>
        <a:bodyPr/>
        <a:lstStyle/>
        <a:p>
          <a:r>
            <a:rPr lang="en-GB" dirty="0" smtClean="0"/>
            <a:t>Step 2. </a:t>
          </a:r>
        </a:p>
        <a:p>
          <a:r>
            <a:rPr lang="en-GB" dirty="0" smtClean="0"/>
            <a:t>Do</a:t>
          </a:r>
          <a:endParaRPr lang="en-GB" dirty="0"/>
        </a:p>
      </dgm:t>
    </dgm:pt>
    <dgm:pt modelId="{2881C3CC-41EA-47DD-BE88-7E00BC03B01C}" type="parTrans" cxnId="{D55D463B-A8E8-42FD-B8F9-3D36AEC7497A}">
      <dgm:prSet/>
      <dgm:spPr/>
      <dgm:t>
        <a:bodyPr/>
        <a:lstStyle/>
        <a:p>
          <a:endParaRPr lang="en-GB"/>
        </a:p>
      </dgm:t>
    </dgm:pt>
    <dgm:pt modelId="{A8C22319-F7FC-4AC1-8B83-143823BE751F}" type="sibTrans" cxnId="{D55D463B-A8E8-42FD-B8F9-3D36AEC7497A}">
      <dgm:prSet/>
      <dgm:spPr/>
      <dgm:t>
        <a:bodyPr/>
        <a:lstStyle/>
        <a:p>
          <a:endParaRPr lang="en-GB"/>
        </a:p>
      </dgm:t>
    </dgm:pt>
    <dgm:pt modelId="{0ACFA93A-10A4-4F52-8B99-E1B7F3F634DB}">
      <dgm:prSet phldrT="[Text]" custT="1"/>
      <dgm:spPr/>
      <dgm:t>
        <a:bodyPr/>
        <a:lstStyle/>
        <a:p>
          <a:r>
            <a:rPr lang="en-GB" sz="1200" dirty="0" smtClean="0"/>
            <a:t>Set aims and objectives</a:t>
          </a:r>
          <a:endParaRPr lang="en-GB" sz="1200" dirty="0"/>
        </a:p>
      </dgm:t>
    </dgm:pt>
    <dgm:pt modelId="{2314672C-2B00-40A4-A69D-6B5FB244CF44}" type="parTrans" cxnId="{5E336094-AB99-4E19-B066-56EF679D4EC4}">
      <dgm:prSet/>
      <dgm:spPr/>
      <dgm:t>
        <a:bodyPr/>
        <a:lstStyle/>
        <a:p>
          <a:endParaRPr lang="en-GB"/>
        </a:p>
      </dgm:t>
    </dgm:pt>
    <dgm:pt modelId="{21784252-2B36-4F9A-915A-6ED5D59F775B}" type="sibTrans" cxnId="{5E336094-AB99-4E19-B066-56EF679D4EC4}">
      <dgm:prSet/>
      <dgm:spPr/>
      <dgm:t>
        <a:bodyPr/>
        <a:lstStyle/>
        <a:p>
          <a:endParaRPr lang="en-GB"/>
        </a:p>
      </dgm:t>
    </dgm:pt>
    <dgm:pt modelId="{D3CC383B-8847-49A6-A252-A3B640822D18}">
      <dgm:prSet phldrT="[Text]"/>
      <dgm:spPr/>
      <dgm:t>
        <a:bodyPr/>
        <a:lstStyle/>
        <a:p>
          <a:r>
            <a:rPr lang="en-GB" dirty="0" smtClean="0"/>
            <a:t>Step 3.</a:t>
          </a:r>
        </a:p>
        <a:p>
          <a:r>
            <a:rPr lang="en-GB" dirty="0" smtClean="0"/>
            <a:t>Study</a:t>
          </a:r>
          <a:endParaRPr lang="en-GB" dirty="0"/>
        </a:p>
      </dgm:t>
    </dgm:pt>
    <dgm:pt modelId="{19DA3879-6B8A-4F16-80BD-BB4110383E89}" type="parTrans" cxnId="{7B849C42-381B-41FF-8219-7FCE9B77850F}">
      <dgm:prSet/>
      <dgm:spPr/>
      <dgm:t>
        <a:bodyPr/>
        <a:lstStyle/>
        <a:p>
          <a:endParaRPr lang="en-GB"/>
        </a:p>
      </dgm:t>
    </dgm:pt>
    <dgm:pt modelId="{9B8BB253-F720-44F1-BEE5-069467447AEB}" type="sibTrans" cxnId="{7B849C42-381B-41FF-8219-7FCE9B77850F}">
      <dgm:prSet/>
      <dgm:spPr/>
      <dgm:t>
        <a:bodyPr/>
        <a:lstStyle/>
        <a:p>
          <a:endParaRPr lang="en-GB"/>
        </a:p>
      </dgm:t>
    </dgm:pt>
    <dgm:pt modelId="{59037B35-ECA5-40B4-8D87-6793EC7F4343}">
      <dgm:prSet phldrT="[Text]" custT="1"/>
      <dgm:spPr/>
      <dgm:t>
        <a:bodyPr/>
        <a:lstStyle/>
        <a:p>
          <a:r>
            <a:rPr lang="en-GB" sz="1200" dirty="0" smtClean="0"/>
            <a:t>Implement</a:t>
          </a:r>
          <a:endParaRPr lang="en-GB" sz="1200" dirty="0"/>
        </a:p>
      </dgm:t>
    </dgm:pt>
    <dgm:pt modelId="{90927108-9281-4950-8862-BF67E2991414}" type="parTrans" cxnId="{8B9626F0-303E-4905-85DC-F230E1CC8D86}">
      <dgm:prSet/>
      <dgm:spPr/>
      <dgm:t>
        <a:bodyPr/>
        <a:lstStyle/>
        <a:p>
          <a:endParaRPr lang="en-GB"/>
        </a:p>
      </dgm:t>
    </dgm:pt>
    <dgm:pt modelId="{FE806372-AA57-4226-81F1-97AE9A029EA1}" type="sibTrans" cxnId="{8B9626F0-303E-4905-85DC-F230E1CC8D86}">
      <dgm:prSet/>
      <dgm:spPr/>
      <dgm:t>
        <a:bodyPr/>
        <a:lstStyle/>
        <a:p>
          <a:endParaRPr lang="en-GB"/>
        </a:p>
      </dgm:t>
    </dgm:pt>
    <dgm:pt modelId="{3F719586-0516-4635-81A5-DBB465282E45}">
      <dgm:prSet phldrT="[Text]"/>
      <dgm:spPr/>
      <dgm:t>
        <a:bodyPr/>
        <a:lstStyle/>
        <a:p>
          <a:r>
            <a:rPr lang="en-GB" dirty="0" smtClean="0"/>
            <a:t>Step 4.</a:t>
          </a:r>
        </a:p>
        <a:p>
          <a:r>
            <a:rPr lang="en-GB" dirty="0" smtClean="0"/>
            <a:t>Act</a:t>
          </a:r>
          <a:endParaRPr lang="en-GB" dirty="0"/>
        </a:p>
      </dgm:t>
    </dgm:pt>
    <dgm:pt modelId="{ECE45F81-90D3-446F-B39B-23AC0D1D5B09}" type="parTrans" cxnId="{FC01ECB1-0620-441A-8567-DB9767D6FDD9}">
      <dgm:prSet/>
      <dgm:spPr/>
      <dgm:t>
        <a:bodyPr/>
        <a:lstStyle/>
        <a:p>
          <a:endParaRPr lang="en-GB"/>
        </a:p>
      </dgm:t>
    </dgm:pt>
    <dgm:pt modelId="{FD5A5D0F-5910-43D5-8714-550A758A62B2}" type="sibTrans" cxnId="{FC01ECB1-0620-441A-8567-DB9767D6FDD9}">
      <dgm:prSet/>
      <dgm:spPr/>
      <dgm:t>
        <a:bodyPr/>
        <a:lstStyle/>
        <a:p>
          <a:endParaRPr lang="en-GB"/>
        </a:p>
      </dgm:t>
    </dgm:pt>
    <dgm:pt modelId="{938DA6C4-7450-4DBE-AA4B-1A2EFD4D2A85}">
      <dgm:prSet phldrT="[Text]" custT="1"/>
      <dgm:spPr/>
      <dgm:t>
        <a:bodyPr/>
        <a:lstStyle/>
        <a:p>
          <a:r>
            <a:rPr lang="en-GB" sz="1200" dirty="0" smtClean="0"/>
            <a:t>Analyse</a:t>
          </a:r>
          <a:endParaRPr lang="en-GB" sz="1200" dirty="0"/>
        </a:p>
      </dgm:t>
    </dgm:pt>
    <dgm:pt modelId="{8DC6412F-0DA0-41BB-8A15-2715A9983206}" type="parTrans" cxnId="{A3C63226-2C71-420D-A1F6-34D6801620EC}">
      <dgm:prSet/>
      <dgm:spPr/>
      <dgm:t>
        <a:bodyPr/>
        <a:lstStyle/>
        <a:p>
          <a:endParaRPr lang="en-GB"/>
        </a:p>
      </dgm:t>
    </dgm:pt>
    <dgm:pt modelId="{D51B2CDB-3E33-4F0A-B338-617293A8478A}" type="sibTrans" cxnId="{A3C63226-2C71-420D-A1F6-34D6801620EC}">
      <dgm:prSet/>
      <dgm:spPr/>
      <dgm:t>
        <a:bodyPr/>
        <a:lstStyle/>
        <a:p>
          <a:endParaRPr lang="en-GB"/>
        </a:p>
      </dgm:t>
    </dgm:pt>
    <dgm:pt modelId="{9294B4E7-2F83-4B89-A0BA-481870815559}">
      <dgm:prSet phldrT="[Text]" custT="1"/>
      <dgm:spPr/>
      <dgm:t>
        <a:bodyPr/>
        <a:lstStyle/>
        <a:p>
          <a:r>
            <a:rPr lang="en-GB" sz="1200" dirty="0" smtClean="0"/>
            <a:t>Prioritise </a:t>
          </a:r>
          <a:endParaRPr lang="en-GB" sz="1200" dirty="0"/>
        </a:p>
      </dgm:t>
    </dgm:pt>
    <dgm:pt modelId="{6DBD1CCC-7821-4F4E-BA47-D733C6F4354B}" type="parTrans" cxnId="{07B02F9C-C7FE-4658-9818-9F1028D68DF3}">
      <dgm:prSet/>
      <dgm:spPr/>
      <dgm:t>
        <a:bodyPr/>
        <a:lstStyle/>
        <a:p>
          <a:endParaRPr lang="en-GB"/>
        </a:p>
      </dgm:t>
    </dgm:pt>
    <dgm:pt modelId="{971E6F7A-027E-4147-ABBF-D3B550BBE613}" type="sibTrans" cxnId="{07B02F9C-C7FE-4658-9818-9F1028D68DF3}">
      <dgm:prSet/>
      <dgm:spPr/>
      <dgm:t>
        <a:bodyPr/>
        <a:lstStyle/>
        <a:p>
          <a:endParaRPr lang="en-GB"/>
        </a:p>
      </dgm:t>
    </dgm:pt>
    <dgm:pt modelId="{506357E6-A5B5-495D-98D0-0F914CB0CCB1}">
      <dgm:prSet phldrT="[Text]" custT="1"/>
      <dgm:spPr/>
      <dgm:t>
        <a:bodyPr/>
        <a:lstStyle/>
        <a:p>
          <a:r>
            <a:rPr lang="en-GB" sz="1200" dirty="0" smtClean="0"/>
            <a:t>Make a </a:t>
          </a:r>
          <a:r>
            <a:rPr lang="en-GB" sz="1100" dirty="0" smtClean="0"/>
            <a:t>plan</a:t>
          </a:r>
          <a:endParaRPr lang="en-GB" sz="1200" dirty="0"/>
        </a:p>
      </dgm:t>
    </dgm:pt>
    <dgm:pt modelId="{EA40EF0C-4B8B-40AE-96FF-926544E7C713}" type="parTrans" cxnId="{B9326051-56D3-42F2-8AF8-EFB47B39BE03}">
      <dgm:prSet/>
      <dgm:spPr/>
      <dgm:t>
        <a:bodyPr/>
        <a:lstStyle/>
        <a:p>
          <a:endParaRPr lang="en-GB"/>
        </a:p>
      </dgm:t>
    </dgm:pt>
    <dgm:pt modelId="{D273620D-2236-4240-93CC-E0166B51BFB7}" type="sibTrans" cxnId="{B9326051-56D3-42F2-8AF8-EFB47B39BE03}">
      <dgm:prSet/>
      <dgm:spPr/>
      <dgm:t>
        <a:bodyPr/>
        <a:lstStyle/>
        <a:p>
          <a:endParaRPr lang="en-GB"/>
        </a:p>
      </dgm:t>
    </dgm:pt>
    <dgm:pt modelId="{3766DEB4-CB67-4673-9643-B21CB5CB78AB}">
      <dgm:prSet phldrT="[Text]" custT="1"/>
      <dgm:spPr/>
      <dgm:t>
        <a:bodyPr/>
        <a:lstStyle/>
        <a:p>
          <a:r>
            <a:rPr lang="en-GB" sz="1200" dirty="0" smtClean="0"/>
            <a:t>Collect data</a:t>
          </a:r>
          <a:endParaRPr lang="en-GB" sz="1200" dirty="0"/>
        </a:p>
      </dgm:t>
    </dgm:pt>
    <dgm:pt modelId="{C5ECC459-E3B8-415D-971F-A4FE7CDDB43D}" type="parTrans" cxnId="{13C052F2-BA1C-44C1-BE58-8868E30E99A6}">
      <dgm:prSet/>
      <dgm:spPr/>
      <dgm:t>
        <a:bodyPr/>
        <a:lstStyle/>
        <a:p>
          <a:endParaRPr lang="en-GB"/>
        </a:p>
      </dgm:t>
    </dgm:pt>
    <dgm:pt modelId="{159217DF-06C0-49B3-A6B8-C413888A56CB}" type="sibTrans" cxnId="{13C052F2-BA1C-44C1-BE58-8868E30E99A6}">
      <dgm:prSet/>
      <dgm:spPr/>
      <dgm:t>
        <a:bodyPr/>
        <a:lstStyle/>
        <a:p>
          <a:endParaRPr lang="en-GB"/>
        </a:p>
      </dgm:t>
    </dgm:pt>
    <dgm:pt modelId="{A0FDB399-8AA0-4E64-A1FB-CA055DB21471}">
      <dgm:prSet phldrT="[Text]" custT="1"/>
      <dgm:spPr/>
      <dgm:t>
        <a:bodyPr/>
        <a:lstStyle/>
        <a:p>
          <a:r>
            <a:rPr lang="en-GB" sz="1200" dirty="0" smtClean="0"/>
            <a:t>Document</a:t>
          </a:r>
          <a:endParaRPr lang="en-GB" sz="1200" dirty="0"/>
        </a:p>
      </dgm:t>
    </dgm:pt>
    <dgm:pt modelId="{FA754B9D-1982-4F5F-90D8-2C2B996EC9B5}" type="parTrans" cxnId="{1C9DC056-7DA1-42AF-8EDC-E73316A326D1}">
      <dgm:prSet/>
      <dgm:spPr/>
      <dgm:t>
        <a:bodyPr/>
        <a:lstStyle/>
        <a:p>
          <a:endParaRPr lang="en-GB"/>
        </a:p>
      </dgm:t>
    </dgm:pt>
    <dgm:pt modelId="{477EDD5C-4EF8-4700-AE96-05FEA46A0BEB}" type="sibTrans" cxnId="{1C9DC056-7DA1-42AF-8EDC-E73316A326D1}">
      <dgm:prSet/>
      <dgm:spPr/>
      <dgm:t>
        <a:bodyPr/>
        <a:lstStyle/>
        <a:p>
          <a:endParaRPr lang="en-GB"/>
        </a:p>
      </dgm:t>
    </dgm:pt>
    <dgm:pt modelId="{294F8094-100F-476E-9EF4-5A0C9625D9C5}">
      <dgm:prSet phldrT="[Text]" custT="1"/>
      <dgm:spPr/>
      <dgm:t>
        <a:bodyPr/>
        <a:lstStyle/>
        <a:p>
          <a:r>
            <a:rPr lang="en-GB" sz="1200" dirty="0" smtClean="0"/>
            <a:t>Observe and record data</a:t>
          </a:r>
          <a:endParaRPr lang="en-GB" sz="1200" dirty="0"/>
        </a:p>
      </dgm:t>
    </dgm:pt>
    <dgm:pt modelId="{1864B08F-17CE-4525-B550-07BCC0C46061}" type="parTrans" cxnId="{B6B82DE4-FD4E-4E80-BFDB-5344C418203B}">
      <dgm:prSet/>
      <dgm:spPr/>
      <dgm:t>
        <a:bodyPr/>
        <a:lstStyle/>
        <a:p>
          <a:endParaRPr lang="en-GB"/>
        </a:p>
      </dgm:t>
    </dgm:pt>
    <dgm:pt modelId="{3150F0FB-49F3-4B24-88CB-79A93DBC5A75}" type="sibTrans" cxnId="{B6B82DE4-FD4E-4E80-BFDB-5344C418203B}">
      <dgm:prSet/>
      <dgm:spPr/>
      <dgm:t>
        <a:bodyPr/>
        <a:lstStyle/>
        <a:p>
          <a:endParaRPr lang="en-GB"/>
        </a:p>
      </dgm:t>
    </dgm:pt>
    <dgm:pt modelId="{3A2CF13D-C976-4A5D-90D7-B5E9A381F2EB}">
      <dgm:prSet phldrT="[Text]" custT="1"/>
      <dgm:spPr/>
      <dgm:t>
        <a:bodyPr/>
        <a:lstStyle/>
        <a:p>
          <a:r>
            <a:rPr lang="en-GB" sz="1200" dirty="0" smtClean="0"/>
            <a:t>Compare results</a:t>
          </a:r>
          <a:endParaRPr lang="en-GB" sz="1200" dirty="0"/>
        </a:p>
      </dgm:t>
    </dgm:pt>
    <dgm:pt modelId="{650B9E91-C7BC-4B99-8B2B-586FDF65D117}" type="parTrans" cxnId="{FB2986B4-60E6-486C-9AEF-A2641C300208}">
      <dgm:prSet/>
      <dgm:spPr/>
      <dgm:t>
        <a:bodyPr/>
        <a:lstStyle/>
        <a:p>
          <a:endParaRPr lang="en-GB"/>
        </a:p>
      </dgm:t>
    </dgm:pt>
    <dgm:pt modelId="{7C68072A-CAF7-411A-B213-AC4B038ADCC2}" type="sibTrans" cxnId="{FB2986B4-60E6-486C-9AEF-A2641C300208}">
      <dgm:prSet/>
      <dgm:spPr/>
      <dgm:t>
        <a:bodyPr/>
        <a:lstStyle/>
        <a:p>
          <a:endParaRPr lang="en-GB"/>
        </a:p>
      </dgm:t>
    </dgm:pt>
    <dgm:pt modelId="{53C35A43-35CF-4CB3-9F04-AA8E6CF8CE22}">
      <dgm:prSet phldrT="[Text]" custT="1"/>
      <dgm:spPr/>
      <dgm:t>
        <a:bodyPr/>
        <a:lstStyle/>
        <a:p>
          <a:r>
            <a:rPr lang="en-GB" sz="1200" dirty="0" smtClean="0"/>
            <a:t>Review impact</a:t>
          </a:r>
          <a:endParaRPr lang="en-GB" sz="1200" dirty="0"/>
        </a:p>
      </dgm:t>
    </dgm:pt>
    <dgm:pt modelId="{D6ADEAA9-1D35-49CD-8B46-08D2B3A294F1}" type="parTrans" cxnId="{32504AD6-6A34-41C4-88ED-B721162DCADD}">
      <dgm:prSet/>
      <dgm:spPr/>
      <dgm:t>
        <a:bodyPr/>
        <a:lstStyle/>
        <a:p>
          <a:endParaRPr lang="en-GB"/>
        </a:p>
      </dgm:t>
    </dgm:pt>
    <dgm:pt modelId="{E64555BA-508F-4CA6-91CB-894C98881C25}" type="sibTrans" cxnId="{32504AD6-6A34-41C4-88ED-B721162DCADD}">
      <dgm:prSet/>
      <dgm:spPr/>
      <dgm:t>
        <a:bodyPr/>
        <a:lstStyle/>
        <a:p>
          <a:endParaRPr lang="en-GB"/>
        </a:p>
      </dgm:t>
    </dgm:pt>
    <dgm:pt modelId="{D6EA3FCC-A3E0-4DF7-892E-E3A91EA3101D}">
      <dgm:prSet phldrT="[Text]" custT="1"/>
      <dgm:spPr/>
      <dgm:t>
        <a:bodyPr/>
        <a:lstStyle/>
        <a:p>
          <a:r>
            <a:rPr lang="en-GB" sz="1200" dirty="0" smtClean="0"/>
            <a:t>Listen to stakeholders</a:t>
          </a:r>
          <a:endParaRPr lang="en-GB" sz="1200" dirty="0"/>
        </a:p>
      </dgm:t>
    </dgm:pt>
    <dgm:pt modelId="{38CD153B-895B-4DD9-8D7B-5458431ADBEC}" type="parTrans" cxnId="{A58470CC-E23C-4B52-AE6E-0A004A04CED0}">
      <dgm:prSet/>
      <dgm:spPr/>
      <dgm:t>
        <a:bodyPr/>
        <a:lstStyle/>
        <a:p>
          <a:endParaRPr lang="en-GB"/>
        </a:p>
      </dgm:t>
    </dgm:pt>
    <dgm:pt modelId="{14A6C48F-3E09-449B-9BF0-985989FB98D6}" type="sibTrans" cxnId="{A58470CC-E23C-4B52-AE6E-0A004A04CED0}">
      <dgm:prSet/>
      <dgm:spPr/>
      <dgm:t>
        <a:bodyPr/>
        <a:lstStyle/>
        <a:p>
          <a:endParaRPr lang="en-GB"/>
        </a:p>
      </dgm:t>
    </dgm:pt>
    <dgm:pt modelId="{F6AAD53A-5938-4889-BE30-7C2F73190A74}">
      <dgm:prSet phldrT="[Text]" custT="1"/>
      <dgm:spPr/>
      <dgm:t>
        <a:bodyPr/>
        <a:lstStyle/>
        <a:p>
          <a:r>
            <a:rPr lang="en-GB" sz="1200" dirty="0" smtClean="0"/>
            <a:t>Involve the right people</a:t>
          </a:r>
          <a:endParaRPr lang="en-GB" sz="1200" dirty="0"/>
        </a:p>
      </dgm:t>
    </dgm:pt>
    <dgm:pt modelId="{83005F6D-3A72-4924-AEE4-7F5A80E68064}" type="parTrans" cxnId="{FC4C78CF-6EF9-4739-BCFF-AB3C4675D142}">
      <dgm:prSet/>
      <dgm:spPr/>
      <dgm:t>
        <a:bodyPr/>
        <a:lstStyle/>
        <a:p>
          <a:endParaRPr lang="en-GB"/>
        </a:p>
      </dgm:t>
    </dgm:pt>
    <dgm:pt modelId="{8F4E2100-5128-4392-954E-6CCFB924DB74}" type="sibTrans" cxnId="{FC4C78CF-6EF9-4739-BCFF-AB3C4675D142}">
      <dgm:prSet/>
      <dgm:spPr/>
      <dgm:t>
        <a:bodyPr/>
        <a:lstStyle/>
        <a:p>
          <a:endParaRPr lang="en-GB"/>
        </a:p>
      </dgm:t>
    </dgm:pt>
    <dgm:pt modelId="{943DC549-BA08-465C-A1AB-71F519F053DB}">
      <dgm:prSet phldrT="[Text]" custT="1"/>
      <dgm:spPr/>
      <dgm:t>
        <a:bodyPr/>
        <a:lstStyle/>
        <a:p>
          <a:r>
            <a:rPr lang="en-GB" sz="1200" dirty="0" smtClean="0"/>
            <a:t>Meet regularly</a:t>
          </a:r>
          <a:endParaRPr lang="en-GB" sz="1200" dirty="0"/>
        </a:p>
      </dgm:t>
    </dgm:pt>
    <dgm:pt modelId="{B9BB1127-23CB-4EA1-B208-D6A0A262BF14}" type="parTrans" cxnId="{C57E838C-C465-46B3-9424-50573C529077}">
      <dgm:prSet/>
      <dgm:spPr/>
      <dgm:t>
        <a:bodyPr/>
        <a:lstStyle/>
        <a:p>
          <a:endParaRPr lang="en-GB"/>
        </a:p>
      </dgm:t>
    </dgm:pt>
    <dgm:pt modelId="{D5905927-5609-41CD-AB57-F6BC034E075B}" type="sibTrans" cxnId="{C57E838C-C465-46B3-9424-50573C529077}">
      <dgm:prSet/>
      <dgm:spPr/>
      <dgm:t>
        <a:bodyPr/>
        <a:lstStyle/>
        <a:p>
          <a:endParaRPr lang="en-GB"/>
        </a:p>
      </dgm:t>
    </dgm:pt>
    <dgm:pt modelId="{38F9EF04-808F-4207-822B-C8379769A431}">
      <dgm:prSet phldrT="[Text]" custT="1"/>
      <dgm:spPr/>
      <dgm:t>
        <a:bodyPr/>
        <a:lstStyle/>
        <a:p>
          <a:r>
            <a:rPr lang="en-GB" sz="1200" dirty="0" smtClean="0"/>
            <a:t>Communicate  </a:t>
          </a:r>
          <a:endParaRPr lang="en-GB" sz="1200" dirty="0"/>
        </a:p>
      </dgm:t>
    </dgm:pt>
    <dgm:pt modelId="{96403A58-2B4D-48D1-89B7-379F902A1200}" type="parTrans" cxnId="{69E9ACB6-CA23-454D-B754-5960E6E700E7}">
      <dgm:prSet/>
      <dgm:spPr/>
      <dgm:t>
        <a:bodyPr/>
        <a:lstStyle/>
        <a:p>
          <a:endParaRPr lang="en-GB"/>
        </a:p>
      </dgm:t>
    </dgm:pt>
    <dgm:pt modelId="{7850756B-BB04-42CE-B3B3-55BE5BD061A0}" type="sibTrans" cxnId="{69E9ACB6-CA23-454D-B754-5960E6E700E7}">
      <dgm:prSet/>
      <dgm:spPr/>
      <dgm:t>
        <a:bodyPr/>
        <a:lstStyle/>
        <a:p>
          <a:endParaRPr lang="en-GB"/>
        </a:p>
      </dgm:t>
    </dgm:pt>
    <dgm:pt modelId="{3EECED48-204B-4DFB-8DB8-C75A9BB8965B}" type="pres">
      <dgm:prSet presAssocID="{61155168-AED1-4D5A-BB7C-1A72B041C3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049B81-2B64-4F92-8C83-8556D997C644}" type="pres">
      <dgm:prSet presAssocID="{61155168-AED1-4D5A-BB7C-1A72B041C318}" presName="children" presStyleCnt="0"/>
      <dgm:spPr/>
    </dgm:pt>
    <dgm:pt modelId="{C7E31629-A7F8-4D27-9252-C427757BA5F4}" type="pres">
      <dgm:prSet presAssocID="{61155168-AED1-4D5A-BB7C-1A72B041C318}" presName="child1group" presStyleCnt="0"/>
      <dgm:spPr/>
    </dgm:pt>
    <dgm:pt modelId="{98C385A9-B940-4E28-BDEB-FD9788B2D14F}" type="pres">
      <dgm:prSet presAssocID="{61155168-AED1-4D5A-BB7C-1A72B041C318}" presName="child1" presStyleLbl="bgAcc1" presStyleIdx="0" presStyleCnt="4" custLinFactNeighborX="-783" custLinFactNeighborY="-13"/>
      <dgm:spPr/>
      <dgm:t>
        <a:bodyPr/>
        <a:lstStyle/>
        <a:p>
          <a:endParaRPr lang="en-GB"/>
        </a:p>
      </dgm:t>
    </dgm:pt>
    <dgm:pt modelId="{952A9C2F-041C-46BE-87A0-9641A74CEE42}" type="pres">
      <dgm:prSet presAssocID="{61155168-AED1-4D5A-BB7C-1A72B041C31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0ACE66-52A4-4314-9441-CF7E670AF3EA}" type="pres">
      <dgm:prSet presAssocID="{61155168-AED1-4D5A-BB7C-1A72B041C318}" presName="child2group" presStyleCnt="0"/>
      <dgm:spPr/>
    </dgm:pt>
    <dgm:pt modelId="{6CE52AED-3D4C-41FA-9106-C51EB0D6CF65}" type="pres">
      <dgm:prSet presAssocID="{61155168-AED1-4D5A-BB7C-1A72B041C318}" presName="child2" presStyleLbl="bgAcc1" presStyleIdx="1" presStyleCnt="4" custLinFactNeighborX="18469" custLinFactNeighborY="-7859"/>
      <dgm:spPr/>
      <dgm:t>
        <a:bodyPr/>
        <a:lstStyle/>
        <a:p>
          <a:endParaRPr lang="en-GB"/>
        </a:p>
      </dgm:t>
    </dgm:pt>
    <dgm:pt modelId="{E54E32B4-50AB-4A75-90E6-FAA767102C0F}" type="pres">
      <dgm:prSet presAssocID="{61155168-AED1-4D5A-BB7C-1A72B041C31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0C341-9830-4C2E-A8E4-FC44A623B8EC}" type="pres">
      <dgm:prSet presAssocID="{61155168-AED1-4D5A-BB7C-1A72B041C318}" presName="child3group" presStyleCnt="0"/>
      <dgm:spPr/>
    </dgm:pt>
    <dgm:pt modelId="{08453082-9618-40E7-9DBC-909101B19F42}" type="pres">
      <dgm:prSet presAssocID="{61155168-AED1-4D5A-BB7C-1A72B041C318}" presName="child3" presStyleLbl="bgAcc1" presStyleIdx="2" presStyleCnt="4" custLinFactNeighborX="13668" custLinFactNeighborY="0"/>
      <dgm:spPr/>
      <dgm:t>
        <a:bodyPr/>
        <a:lstStyle/>
        <a:p>
          <a:endParaRPr lang="en-GB"/>
        </a:p>
      </dgm:t>
    </dgm:pt>
    <dgm:pt modelId="{5BFEC877-3E4F-4C86-B230-9430FC21CD15}" type="pres">
      <dgm:prSet presAssocID="{61155168-AED1-4D5A-BB7C-1A72B041C31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DE5D07-9F40-411D-8F23-A96170FCFD74}" type="pres">
      <dgm:prSet presAssocID="{61155168-AED1-4D5A-BB7C-1A72B041C318}" presName="child4group" presStyleCnt="0"/>
      <dgm:spPr/>
    </dgm:pt>
    <dgm:pt modelId="{CA62F2C6-264D-4F22-8BB1-35D6EFA968CF}" type="pres">
      <dgm:prSet presAssocID="{61155168-AED1-4D5A-BB7C-1A72B041C318}" presName="child4" presStyleLbl="bgAcc1" presStyleIdx="3" presStyleCnt="4" custLinFactNeighborY="0"/>
      <dgm:spPr/>
      <dgm:t>
        <a:bodyPr/>
        <a:lstStyle/>
        <a:p>
          <a:endParaRPr lang="en-GB"/>
        </a:p>
      </dgm:t>
    </dgm:pt>
    <dgm:pt modelId="{5BB003E1-F0F6-457C-86BE-7E25F4A701A7}" type="pres">
      <dgm:prSet presAssocID="{61155168-AED1-4D5A-BB7C-1A72B041C31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918221-06C1-4B60-8A62-8F9CE5437D02}" type="pres">
      <dgm:prSet presAssocID="{61155168-AED1-4D5A-BB7C-1A72B041C318}" presName="childPlaceholder" presStyleCnt="0"/>
      <dgm:spPr/>
    </dgm:pt>
    <dgm:pt modelId="{C7FA6E34-BA6C-4EC2-98E7-229049F9C95C}" type="pres">
      <dgm:prSet presAssocID="{61155168-AED1-4D5A-BB7C-1A72B041C318}" presName="circle" presStyleCnt="0"/>
      <dgm:spPr/>
    </dgm:pt>
    <dgm:pt modelId="{7A677738-087D-4F25-8888-6F5F876D4023}" type="pres">
      <dgm:prSet presAssocID="{61155168-AED1-4D5A-BB7C-1A72B041C318}" presName="quadrant1" presStyleLbl="node1" presStyleIdx="0" presStyleCnt="4" custLinFactNeighborX="1826" custLinFactNeighborY="14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85CC2C-8A90-4574-AC7C-09D329A3504C}" type="pres">
      <dgm:prSet presAssocID="{61155168-AED1-4D5A-BB7C-1A72B041C318}" presName="quadrant2" presStyleLbl="node1" presStyleIdx="1" presStyleCnt="4" custLinFactNeighborX="-1149" custLinFactNeighborY="17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2B88F3-CF7E-4D66-8B5E-61BA67BF85AF}" type="pres">
      <dgm:prSet presAssocID="{61155168-AED1-4D5A-BB7C-1A72B041C3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B515F-29EE-48E8-98CA-793CEF1E447E}" type="pres">
      <dgm:prSet presAssocID="{61155168-AED1-4D5A-BB7C-1A72B041C3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14541-60A4-44CB-8CDB-E8B0DE41D90B}" type="pres">
      <dgm:prSet presAssocID="{61155168-AED1-4D5A-BB7C-1A72B041C318}" presName="quadrantPlaceholder" presStyleCnt="0"/>
      <dgm:spPr/>
    </dgm:pt>
    <dgm:pt modelId="{BA92F97B-5A76-4537-9A13-5F5DDC85C9D2}" type="pres">
      <dgm:prSet presAssocID="{61155168-AED1-4D5A-BB7C-1A72B041C318}" presName="center1" presStyleLbl="fgShp" presStyleIdx="0" presStyleCnt="2"/>
      <dgm:spPr/>
    </dgm:pt>
    <dgm:pt modelId="{D133C0F5-2B3D-4888-AEEC-2FA9DC2CE252}" type="pres">
      <dgm:prSet presAssocID="{61155168-AED1-4D5A-BB7C-1A72B041C318}" presName="center2" presStyleLbl="fgShp" presStyleIdx="1" presStyleCnt="2"/>
      <dgm:spPr/>
    </dgm:pt>
  </dgm:ptLst>
  <dgm:cxnLst>
    <dgm:cxn modelId="{81057402-0739-49BA-A6F6-AB284678D7AA}" type="presOf" srcId="{0ACFA93A-10A4-4F52-8B99-E1B7F3F634DB}" destId="{E54E32B4-50AB-4A75-90E6-FAA767102C0F}" srcOrd="1" destOrd="0" presId="urn:microsoft.com/office/officeart/2005/8/layout/cycle4"/>
    <dgm:cxn modelId="{99776B20-6202-4D1A-A3C1-469F54E4C23D}" type="presOf" srcId="{A0FDB399-8AA0-4E64-A1FB-CA055DB21471}" destId="{5BFEC877-3E4F-4C86-B230-9430FC21CD15}" srcOrd="1" destOrd="1" presId="urn:microsoft.com/office/officeart/2005/8/layout/cycle4"/>
    <dgm:cxn modelId="{B6B82DE4-FD4E-4E80-BFDB-5344C418203B}" srcId="{D3CC383B-8847-49A6-A252-A3B640822D18}" destId="{294F8094-100F-476E-9EF4-5A0C9625D9C5}" srcOrd="2" destOrd="0" parTransId="{1864B08F-17CE-4525-B550-07BCC0C46061}" sibTransId="{3150F0FB-49F3-4B24-88CB-79A93DBC5A75}"/>
    <dgm:cxn modelId="{4F698812-A118-4791-9310-4213F7EF32FB}" type="presOf" srcId="{938DA6C4-7450-4DBE-AA4B-1A2EFD4D2A85}" destId="{CA62F2C6-264D-4F22-8BB1-35D6EFA968CF}" srcOrd="0" destOrd="0" presId="urn:microsoft.com/office/officeart/2005/8/layout/cycle4"/>
    <dgm:cxn modelId="{7BA62A24-C5D0-4FE4-9F10-7542D2C69174}" type="presOf" srcId="{3F719586-0516-4635-81A5-DBB465282E45}" destId="{285B515F-29EE-48E8-98CA-793CEF1E447E}" srcOrd="0" destOrd="0" presId="urn:microsoft.com/office/officeart/2005/8/layout/cycle4"/>
    <dgm:cxn modelId="{45F03A8D-41D1-4139-A3F1-AE1CE30005F7}" type="presOf" srcId="{4DEAD853-8AB0-4D63-ABA4-84540C857922}" destId="{1985CC2C-8A90-4574-AC7C-09D329A3504C}" srcOrd="0" destOrd="0" presId="urn:microsoft.com/office/officeart/2005/8/layout/cycle4"/>
    <dgm:cxn modelId="{438C3979-31BA-4185-AFDF-BC9BC3A27691}" type="presOf" srcId="{9294B4E7-2F83-4B89-A0BA-481870815559}" destId="{98C385A9-B940-4E28-BDEB-FD9788B2D14F}" srcOrd="0" destOrd="3" presId="urn:microsoft.com/office/officeart/2005/8/layout/cycle4"/>
    <dgm:cxn modelId="{3982DDBF-C3F3-49B9-8F1F-64F111587C8E}" type="presOf" srcId="{294F8094-100F-476E-9EF4-5A0C9625D9C5}" destId="{5BFEC877-3E4F-4C86-B230-9430FC21CD15}" srcOrd="1" destOrd="2" presId="urn:microsoft.com/office/officeart/2005/8/layout/cycle4"/>
    <dgm:cxn modelId="{8B9626F0-303E-4905-85DC-F230E1CC8D86}" srcId="{D3CC383B-8847-49A6-A252-A3B640822D18}" destId="{59037B35-ECA5-40B4-8D87-6793EC7F4343}" srcOrd="0" destOrd="0" parTransId="{90927108-9281-4950-8862-BF67E2991414}" sibTransId="{FE806372-AA57-4226-81F1-97AE9A029EA1}"/>
    <dgm:cxn modelId="{D7E5A04E-024A-4DBF-AAEB-0A70B292D68F}" type="presOf" srcId="{3766DEB4-CB67-4673-9643-B21CB5CB78AB}" destId="{E54E32B4-50AB-4A75-90E6-FAA767102C0F}" srcOrd="1" destOrd="2" presId="urn:microsoft.com/office/officeart/2005/8/layout/cycle4"/>
    <dgm:cxn modelId="{A3C63226-2C71-420D-A1F6-34D6801620EC}" srcId="{3F719586-0516-4635-81A5-DBB465282E45}" destId="{938DA6C4-7450-4DBE-AA4B-1A2EFD4D2A85}" srcOrd="0" destOrd="0" parTransId="{8DC6412F-0DA0-41BB-8A15-2715A9983206}" sibTransId="{D51B2CDB-3E33-4F0A-B338-617293A8478A}"/>
    <dgm:cxn modelId="{4B28484E-B3FB-439F-AD93-7F130F37CA7F}" type="presOf" srcId="{F6AAD53A-5938-4889-BE30-7C2F73190A74}" destId="{98C385A9-B940-4E28-BDEB-FD9788B2D14F}" srcOrd="0" destOrd="1" presId="urn:microsoft.com/office/officeart/2005/8/layout/cycle4"/>
    <dgm:cxn modelId="{07B02F9C-C7FE-4658-9818-9F1028D68DF3}" srcId="{F1BAD95B-A116-45A9-83C0-B19D7044483D}" destId="{9294B4E7-2F83-4B89-A0BA-481870815559}" srcOrd="3" destOrd="0" parTransId="{6DBD1CCC-7821-4F4E-BA47-D733C6F4354B}" sibTransId="{971E6F7A-027E-4147-ABBF-D3B550BBE613}"/>
    <dgm:cxn modelId="{2D995B54-5778-439B-AE07-F7CAA432635B}" type="presOf" srcId="{294F8094-100F-476E-9EF4-5A0C9625D9C5}" destId="{08453082-9618-40E7-9DBC-909101B19F42}" srcOrd="0" destOrd="2" presId="urn:microsoft.com/office/officeart/2005/8/layout/cycle4"/>
    <dgm:cxn modelId="{FC01ECB1-0620-441A-8567-DB9767D6FDD9}" srcId="{61155168-AED1-4D5A-BB7C-1A72B041C318}" destId="{3F719586-0516-4635-81A5-DBB465282E45}" srcOrd="3" destOrd="0" parTransId="{ECE45F81-90D3-446F-B39B-23AC0D1D5B09}" sibTransId="{FD5A5D0F-5910-43D5-8714-550A758A62B2}"/>
    <dgm:cxn modelId="{4AD1095F-9058-4FCF-9401-A17335DB259D}" srcId="{F1BAD95B-A116-45A9-83C0-B19D7044483D}" destId="{9843B980-7108-48AD-B85E-D3B74547C410}" srcOrd="2" destOrd="0" parTransId="{78711B46-F1FC-4EB2-AD29-0BCCEB7EBD6D}" sibTransId="{8E89FC6C-9C23-4800-91D0-22C04762F5DF}"/>
    <dgm:cxn modelId="{FB2986B4-60E6-486C-9AEF-A2641C300208}" srcId="{3F719586-0516-4635-81A5-DBB465282E45}" destId="{3A2CF13D-C976-4A5D-90D7-B5E9A381F2EB}" srcOrd="1" destOrd="0" parTransId="{650B9E91-C7BC-4B99-8B2B-586FDF65D117}" sibTransId="{7C68072A-CAF7-411A-B213-AC4B038ADCC2}"/>
    <dgm:cxn modelId="{A3FAEADC-59B0-44B5-B202-ECA3CE401BC9}" type="presOf" srcId="{A0FDB399-8AA0-4E64-A1FB-CA055DB21471}" destId="{08453082-9618-40E7-9DBC-909101B19F42}" srcOrd="0" destOrd="1" presId="urn:microsoft.com/office/officeart/2005/8/layout/cycle4"/>
    <dgm:cxn modelId="{BDDB45EC-B5E3-4AED-ABA3-09D2E5CF2FF8}" type="presOf" srcId="{59037B35-ECA5-40B4-8D87-6793EC7F4343}" destId="{08453082-9618-40E7-9DBC-909101B19F42}" srcOrd="0" destOrd="0" presId="urn:microsoft.com/office/officeart/2005/8/layout/cycle4"/>
    <dgm:cxn modelId="{B26D345F-6988-42C6-A42B-E79662A08F83}" type="presOf" srcId="{38F9EF04-808F-4207-822B-C8379769A431}" destId="{E54E32B4-50AB-4A75-90E6-FAA767102C0F}" srcOrd="1" destOrd="4" presId="urn:microsoft.com/office/officeart/2005/8/layout/cycle4"/>
    <dgm:cxn modelId="{32504AD6-6A34-41C4-88ED-B721162DCADD}" srcId="{3F719586-0516-4635-81A5-DBB465282E45}" destId="{53C35A43-35CF-4CB3-9F04-AA8E6CF8CE22}" srcOrd="2" destOrd="0" parTransId="{D6ADEAA9-1D35-49CD-8B46-08D2B3A294F1}" sibTransId="{E64555BA-508F-4CA6-91CB-894C98881C25}"/>
    <dgm:cxn modelId="{5E336094-AB99-4E19-B066-56EF679D4EC4}" srcId="{4DEAD853-8AB0-4D63-ABA4-84540C857922}" destId="{0ACFA93A-10A4-4F52-8B99-E1B7F3F634DB}" srcOrd="0" destOrd="0" parTransId="{2314672C-2B00-40A4-A69D-6B5FB244CF44}" sibTransId="{21784252-2B36-4F9A-915A-6ED5D59F775B}"/>
    <dgm:cxn modelId="{84FF5710-41CD-4279-BC54-75E328FB762F}" type="presOf" srcId="{0ACFA93A-10A4-4F52-8B99-E1B7F3F634DB}" destId="{6CE52AED-3D4C-41FA-9106-C51EB0D6CF65}" srcOrd="0" destOrd="0" presId="urn:microsoft.com/office/officeart/2005/8/layout/cycle4"/>
    <dgm:cxn modelId="{E1165928-F1D9-4A1F-9AC9-FF75CC6AD717}" srcId="{61155168-AED1-4D5A-BB7C-1A72B041C318}" destId="{F1BAD95B-A116-45A9-83C0-B19D7044483D}" srcOrd="0" destOrd="0" parTransId="{F9E95E24-C1E9-4725-B081-8F7AAFBBA1A0}" sibTransId="{59A76711-11CF-481C-A9FD-5F20759496C1}"/>
    <dgm:cxn modelId="{8AE06086-6DBE-40C0-9E31-A3EA295DA1B5}" type="presOf" srcId="{D6EA3FCC-A3E0-4DF7-892E-E3A91EA3101D}" destId="{952A9C2F-041C-46BE-87A0-9641A74CEE42}" srcOrd="1" destOrd="0" presId="urn:microsoft.com/office/officeart/2005/8/layout/cycle4"/>
    <dgm:cxn modelId="{6C2FC0D1-65CE-4D9D-A454-FBEF7D59F3EB}" type="presOf" srcId="{D6EA3FCC-A3E0-4DF7-892E-E3A91EA3101D}" destId="{98C385A9-B940-4E28-BDEB-FD9788B2D14F}" srcOrd="0" destOrd="0" presId="urn:microsoft.com/office/officeart/2005/8/layout/cycle4"/>
    <dgm:cxn modelId="{13C052F2-BA1C-44C1-BE58-8868E30E99A6}" srcId="{4DEAD853-8AB0-4D63-ABA4-84540C857922}" destId="{3766DEB4-CB67-4673-9643-B21CB5CB78AB}" srcOrd="2" destOrd="0" parTransId="{C5ECC459-E3B8-415D-971F-A4FE7CDDB43D}" sibTransId="{159217DF-06C0-49B3-A6B8-C413888A56CB}"/>
    <dgm:cxn modelId="{7B849C42-381B-41FF-8219-7FCE9B77850F}" srcId="{61155168-AED1-4D5A-BB7C-1A72B041C318}" destId="{D3CC383B-8847-49A6-A252-A3B640822D18}" srcOrd="2" destOrd="0" parTransId="{19DA3879-6B8A-4F16-80BD-BB4110383E89}" sibTransId="{9B8BB253-F720-44F1-BEE5-069467447AEB}"/>
    <dgm:cxn modelId="{7CC988A5-5B8B-488B-B410-C35A5290B1D9}" type="presOf" srcId="{943DC549-BA08-465C-A1AB-71F519F053DB}" destId="{6CE52AED-3D4C-41FA-9106-C51EB0D6CF65}" srcOrd="0" destOrd="3" presId="urn:microsoft.com/office/officeart/2005/8/layout/cycle4"/>
    <dgm:cxn modelId="{FC4C78CF-6EF9-4739-BCFF-AB3C4675D142}" srcId="{F1BAD95B-A116-45A9-83C0-B19D7044483D}" destId="{F6AAD53A-5938-4889-BE30-7C2F73190A74}" srcOrd="1" destOrd="0" parTransId="{83005F6D-3A72-4924-AEE4-7F5A80E68064}" sibTransId="{8F4E2100-5128-4392-954E-6CCFB924DB74}"/>
    <dgm:cxn modelId="{69E9ACB6-CA23-454D-B754-5960E6E700E7}" srcId="{4DEAD853-8AB0-4D63-ABA4-84540C857922}" destId="{38F9EF04-808F-4207-822B-C8379769A431}" srcOrd="4" destOrd="0" parTransId="{96403A58-2B4D-48D1-89B7-379F902A1200}" sibTransId="{7850756B-BB04-42CE-B3B3-55BE5BD061A0}"/>
    <dgm:cxn modelId="{983E2247-C7E9-4FD4-9235-369ACE4979B1}" type="presOf" srcId="{938DA6C4-7450-4DBE-AA4B-1A2EFD4D2A85}" destId="{5BB003E1-F0F6-457C-86BE-7E25F4A701A7}" srcOrd="1" destOrd="0" presId="urn:microsoft.com/office/officeart/2005/8/layout/cycle4"/>
    <dgm:cxn modelId="{5283F21E-CFC7-4DF9-B2FB-7EEDC5CFEE3D}" type="presOf" srcId="{506357E6-A5B5-495D-98D0-0F914CB0CCB1}" destId="{6CE52AED-3D4C-41FA-9106-C51EB0D6CF65}" srcOrd="0" destOrd="1" presId="urn:microsoft.com/office/officeart/2005/8/layout/cycle4"/>
    <dgm:cxn modelId="{64B34BE3-DD3B-4494-AE89-0C8DC8A9A66D}" type="presOf" srcId="{3766DEB4-CB67-4673-9643-B21CB5CB78AB}" destId="{6CE52AED-3D4C-41FA-9106-C51EB0D6CF65}" srcOrd="0" destOrd="2" presId="urn:microsoft.com/office/officeart/2005/8/layout/cycle4"/>
    <dgm:cxn modelId="{CD3A8C86-7998-491E-B106-17003CA83982}" type="presOf" srcId="{38F9EF04-808F-4207-822B-C8379769A431}" destId="{6CE52AED-3D4C-41FA-9106-C51EB0D6CF65}" srcOrd="0" destOrd="4" presId="urn:microsoft.com/office/officeart/2005/8/layout/cycle4"/>
    <dgm:cxn modelId="{E08A7EDE-8F4E-4DC1-90A8-57A9CB19A262}" type="presOf" srcId="{53C35A43-35CF-4CB3-9F04-AA8E6CF8CE22}" destId="{CA62F2C6-264D-4F22-8BB1-35D6EFA968CF}" srcOrd="0" destOrd="2" presId="urn:microsoft.com/office/officeart/2005/8/layout/cycle4"/>
    <dgm:cxn modelId="{0BFAB4DA-2CD8-4CD1-9E94-95DC420E4BEB}" type="presOf" srcId="{61155168-AED1-4D5A-BB7C-1A72B041C318}" destId="{3EECED48-204B-4DFB-8DB8-C75A9BB8965B}" srcOrd="0" destOrd="0" presId="urn:microsoft.com/office/officeart/2005/8/layout/cycle4"/>
    <dgm:cxn modelId="{4BDDF739-DD00-4AE0-9AAF-F94FEF4F962F}" type="presOf" srcId="{9843B980-7108-48AD-B85E-D3B74547C410}" destId="{98C385A9-B940-4E28-BDEB-FD9788B2D14F}" srcOrd="0" destOrd="2" presId="urn:microsoft.com/office/officeart/2005/8/layout/cycle4"/>
    <dgm:cxn modelId="{AEE8CCFE-C86E-452E-AC38-CEBE3831C44D}" type="presOf" srcId="{506357E6-A5B5-495D-98D0-0F914CB0CCB1}" destId="{E54E32B4-50AB-4A75-90E6-FAA767102C0F}" srcOrd="1" destOrd="1" presId="urn:microsoft.com/office/officeart/2005/8/layout/cycle4"/>
    <dgm:cxn modelId="{30178A49-8A9C-4CF2-841F-5BF149891BB4}" type="presOf" srcId="{9843B980-7108-48AD-B85E-D3B74547C410}" destId="{952A9C2F-041C-46BE-87A0-9641A74CEE42}" srcOrd="1" destOrd="2" presId="urn:microsoft.com/office/officeart/2005/8/layout/cycle4"/>
    <dgm:cxn modelId="{BFC71A24-D087-4F7D-BFD7-82B57AD9A9B0}" type="presOf" srcId="{943DC549-BA08-465C-A1AB-71F519F053DB}" destId="{E54E32B4-50AB-4A75-90E6-FAA767102C0F}" srcOrd="1" destOrd="3" presId="urn:microsoft.com/office/officeart/2005/8/layout/cycle4"/>
    <dgm:cxn modelId="{D55D463B-A8E8-42FD-B8F9-3D36AEC7497A}" srcId="{61155168-AED1-4D5A-BB7C-1A72B041C318}" destId="{4DEAD853-8AB0-4D63-ABA4-84540C857922}" srcOrd="1" destOrd="0" parTransId="{2881C3CC-41EA-47DD-BE88-7E00BC03B01C}" sibTransId="{A8C22319-F7FC-4AC1-8B83-143823BE751F}"/>
    <dgm:cxn modelId="{B9326051-56D3-42F2-8AF8-EFB47B39BE03}" srcId="{4DEAD853-8AB0-4D63-ABA4-84540C857922}" destId="{506357E6-A5B5-495D-98D0-0F914CB0CCB1}" srcOrd="1" destOrd="0" parTransId="{EA40EF0C-4B8B-40AE-96FF-926544E7C713}" sibTransId="{D273620D-2236-4240-93CC-E0166B51BFB7}"/>
    <dgm:cxn modelId="{A437ECD7-337A-4D65-A2AE-56B6DC093EFD}" type="presOf" srcId="{59037B35-ECA5-40B4-8D87-6793EC7F4343}" destId="{5BFEC877-3E4F-4C86-B230-9430FC21CD15}" srcOrd="1" destOrd="0" presId="urn:microsoft.com/office/officeart/2005/8/layout/cycle4"/>
    <dgm:cxn modelId="{9A7B6E3A-1CA6-4B4B-A15B-8E93F04F6917}" type="presOf" srcId="{D3CC383B-8847-49A6-A252-A3B640822D18}" destId="{5E2B88F3-CF7E-4D66-8B5E-61BA67BF85AF}" srcOrd="0" destOrd="0" presId="urn:microsoft.com/office/officeart/2005/8/layout/cycle4"/>
    <dgm:cxn modelId="{EA384EBE-76AD-4243-9756-56837A2EAD40}" type="presOf" srcId="{3A2CF13D-C976-4A5D-90D7-B5E9A381F2EB}" destId="{5BB003E1-F0F6-457C-86BE-7E25F4A701A7}" srcOrd="1" destOrd="1" presId="urn:microsoft.com/office/officeart/2005/8/layout/cycle4"/>
    <dgm:cxn modelId="{A58470CC-E23C-4B52-AE6E-0A004A04CED0}" srcId="{F1BAD95B-A116-45A9-83C0-B19D7044483D}" destId="{D6EA3FCC-A3E0-4DF7-892E-E3A91EA3101D}" srcOrd="0" destOrd="0" parTransId="{38CD153B-895B-4DD9-8D7B-5458431ADBEC}" sibTransId="{14A6C48F-3E09-449B-9BF0-985989FB98D6}"/>
    <dgm:cxn modelId="{2DE6C9B5-BBB1-4FC8-969A-7783CCD2C4C2}" type="presOf" srcId="{F1BAD95B-A116-45A9-83C0-B19D7044483D}" destId="{7A677738-087D-4F25-8888-6F5F876D4023}" srcOrd="0" destOrd="0" presId="urn:microsoft.com/office/officeart/2005/8/layout/cycle4"/>
    <dgm:cxn modelId="{AC43D141-7958-470F-95E4-9301AEB90156}" type="presOf" srcId="{9294B4E7-2F83-4B89-A0BA-481870815559}" destId="{952A9C2F-041C-46BE-87A0-9641A74CEE42}" srcOrd="1" destOrd="3" presId="urn:microsoft.com/office/officeart/2005/8/layout/cycle4"/>
    <dgm:cxn modelId="{5FF20377-AC2D-452C-ABE6-677B77514EDD}" type="presOf" srcId="{53C35A43-35CF-4CB3-9F04-AA8E6CF8CE22}" destId="{5BB003E1-F0F6-457C-86BE-7E25F4A701A7}" srcOrd="1" destOrd="2" presId="urn:microsoft.com/office/officeart/2005/8/layout/cycle4"/>
    <dgm:cxn modelId="{39519AB7-79BD-4389-A5DE-631C78E23262}" type="presOf" srcId="{F6AAD53A-5938-4889-BE30-7C2F73190A74}" destId="{952A9C2F-041C-46BE-87A0-9641A74CEE42}" srcOrd="1" destOrd="1" presId="urn:microsoft.com/office/officeart/2005/8/layout/cycle4"/>
    <dgm:cxn modelId="{99C6EC80-46A7-4FB8-ACFC-6FF3BC9D6BFE}" type="presOf" srcId="{3A2CF13D-C976-4A5D-90D7-B5E9A381F2EB}" destId="{CA62F2C6-264D-4F22-8BB1-35D6EFA968CF}" srcOrd="0" destOrd="1" presId="urn:microsoft.com/office/officeart/2005/8/layout/cycle4"/>
    <dgm:cxn modelId="{C57E838C-C465-46B3-9424-50573C529077}" srcId="{4DEAD853-8AB0-4D63-ABA4-84540C857922}" destId="{943DC549-BA08-465C-A1AB-71F519F053DB}" srcOrd="3" destOrd="0" parTransId="{B9BB1127-23CB-4EA1-B208-D6A0A262BF14}" sibTransId="{D5905927-5609-41CD-AB57-F6BC034E075B}"/>
    <dgm:cxn modelId="{1C9DC056-7DA1-42AF-8EDC-E73316A326D1}" srcId="{D3CC383B-8847-49A6-A252-A3B640822D18}" destId="{A0FDB399-8AA0-4E64-A1FB-CA055DB21471}" srcOrd="1" destOrd="0" parTransId="{FA754B9D-1982-4F5F-90D8-2C2B996EC9B5}" sibTransId="{477EDD5C-4EF8-4700-AE96-05FEA46A0BEB}"/>
    <dgm:cxn modelId="{618BEAAE-0315-4F1A-A83D-84C48A5D6BB0}" type="presParOf" srcId="{3EECED48-204B-4DFB-8DB8-C75A9BB8965B}" destId="{F5049B81-2B64-4F92-8C83-8556D997C644}" srcOrd="0" destOrd="0" presId="urn:microsoft.com/office/officeart/2005/8/layout/cycle4"/>
    <dgm:cxn modelId="{3A52918F-B2E6-44B9-AAA4-C12EC384D23C}" type="presParOf" srcId="{F5049B81-2B64-4F92-8C83-8556D997C644}" destId="{C7E31629-A7F8-4D27-9252-C427757BA5F4}" srcOrd="0" destOrd="0" presId="urn:microsoft.com/office/officeart/2005/8/layout/cycle4"/>
    <dgm:cxn modelId="{A18D8223-4A10-485C-81FB-1FB62C422E70}" type="presParOf" srcId="{C7E31629-A7F8-4D27-9252-C427757BA5F4}" destId="{98C385A9-B940-4E28-BDEB-FD9788B2D14F}" srcOrd="0" destOrd="0" presId="urn:microsoft.com/office/officeart/2005/8/layout/cycle4"/>
    <dgm:cxn modelId="{17CF3DB9-C987-4C1B-B319-FC739A0986B9}" type="presParOf" srcId="{C7E31629-A7F8-4D27-9252-C427757BA5F4}" destId="{952A9C2F-041C-46BE-87A0-9641A74CEE42}" srcOrd="1" destOrd="0" presId="urn:microsoft.com/office/officeart/2005/8/layout/cycle4"/>
    <dgm:cxn modelId="{38E73AB7-A3FD-4F33-B6A7-830DC7FAD04F}" type="presParOf" srcId="{F5049B81-2B64-4F92-8C83-8556D997C644}" destId="{3E0ACE66-52A4-4314-9441-CF7E670AF3EA}" srcOrd="1" destOrd="0" presId="urn:microsoft.com/office/officeart/2005/8/layout/cycle4"/>
    <dgm:cxn modelId="{19C606B9-F9CA-4138-9325-F773D0035E3F}" type="presParOf" srcId="{3E0ACE66-52A4-4314-9441-CF7E670AF3EA}" destId="{6CE52AED-3D4C-41FA-9106-C51EB0D6CF65}" srcOrd="0" destOrd="0" presId="urn:microsoft.com/office/officeart/2005/8/layout/cycle4"/>
    <dgm:cxn modelId="{4CB77E6D-2BD9-473B-BF31-FCBF6C0C340A}" type="presParOf" srcId="{3E0ACE66-52A4-4314-9441-CF7E670AF3EA}" destId="{E54E32B4-50AB-4A75-90E6-FAA767102C0F}" srcOrd="1" destOrd="0" presId="urn:microsoft.com/office/officeart/2005/8/layout/cycle4"/>
    <dgm:cxn modelId="{7C5B65F0-F3EC-4DCF-96D6-7467CD3055B4}" type="presParOf" srcId="{F5049B81-2B64-4F92-8C83-8556D997C644}" destId="{7240C341-9830-4C2E-A8E4-FC44A623B8EC}" srcOrd="2" destOrd="0" presId="urn:microsoft.com/office/officeart/2005/8/layout/cycle4"/>
    <dgm:cxn modelId="{03261260-F43C-4899-A8EA-5A10B5B5C8BF}" type="presParOf" srcId="{7240C341-9830-4C2E-A8E4-FC44A623B8EC}" destId="{08453082-9618-40E7-9DBC-909101B19F42}" srcOrd="0" destOrd="0" presId="urn:microsoft.com/office/officeart/2005/8/layout/cycle4"/>
    <dgm:cxn modelId="{9B259BDC-5B87-436C-A648-1C0CE5097B93}" type="presParOf" srcId="{7240C341-9830-4C2E-A8E4-FC44A623B8EC}" destId="{5BFEC877-3E4F-4C86-B230-9430FC21CD15}" srcOrd="1" destOrd="0" presId="urn:microsoft.com/office/officeart/2005/8/layout/cycle4"/>
    <dgm:cxn modelId="{90683818-8EA6-479B-A363-42B15DEC4628}" type="presParOf" srcId="{F5049B81-2B64-4F92-8C83-8556D997C644}" destId="{19DE5D07-9F40-411D-8F23-A96170FCFD74}" srcOrd="3" destOrd="0" presId="urn:microsoft.com/office/officeart/2005/8/layout/cycle4"/>
    <dgm:cxn modelId="{E5D7DA22-2342-427D-A2B0-D7CF94E6AA93}" type="presParOf" srcId="{19DE5D07-9F40-411D-8F23-A96170FCFD74}" destId="{CA62F2C6-264D-4F22-8BB1-35D6EFA968CF}" srcOrd="0" destOrd="0" presId="urn:microsoft.com/office/officeart/2005/8/layout/cycle4"/>
    <dgm:cxn modelId="{87F76B9F-2988-49A2-A3A4-298E9751C9E4}" type="presParOf" srcId="{19DE5D07-9F40-411D-8F23-A96170FCFD74}" destId="{5BB003E1-F0F6-457C-86BE-7E25F4A701A7}" srcOrd="1" destOrd="0" presId="urn:microsoft.com/office/officeart/2005/8/layout/cycle4"/>
    <dgm:cxn modelId="{3BC670CD-53FC-407F-A10F-62F4DFEA983E}" type="presParOf" srcId="{F5049B81-2B64-4F92-8C83-8556D997C644}" destId="{0A918221-06C1-4B60-8A62-8F9CE5437D02}" srcOrd="4" destOrd="0" presId="urn:microsoft.com/office/officeart/2005/8/layout/cycle4"/>
    <dgm:cxn modelId="{8ED0DB20-5C4C-400D-AE1C-AB28851B4055}" type="presParOf" srcId="{3EECED48-204B-4DFB-8DB8-C75A9BB8965B}" destId="{C7FA6E34-BA6C-4EC2-98E7-229049F9C95C}" srcOrd="1" destOrd="0" presId="urn:microsoft.com/office/officeart/2005/8/layout/cycle4"/>
    <dgm:cxn modelId="{E40616CA-6D27-47A1-B191-087A25D931B3}" type="presParOf" srcId="{C7FA6E34-BA6C-4EC2-98E7-229049F9C95C}" destId="{7A677738-087D-4F25-8888-6F5F876D4023}" srcOrd="0" destOrd="0" presId="urn:microsoft.com/office/officeart/2005/8/layout/cycle4"/>
    <dgm:cxn modelId="{9F73A690-1299-4DB8-A54D-D190F41D754B}" type="presParOf" srcId="{C7FA6E34-BA6C-4EC2-98E7-229049F9C95C}" destId="{1985CC2C-8A90-4574-AC7C-09D329A3504C}" srcOrd="1" destOrd="0" presId="urn:microsoft.com/office/officeart/2005/8/layout/cycle4"/>
    <dgm:cxn modelId="{37A39579-DBB6-41A1-87BF-2CEDB5052706}" type="presParOf" srcId="{C7FA6E34-BA6C-4EC2-98E7-229049F9C95C}" destId="{5E2B88F3-CF7E-4D66-8B5E-61BA67BF85AF}" srcOrd="2" destOrd="0" presId="urn:microsoft.com/office/officeart/2005/8/layout/cycle4"/>
    <dgm:cxn modelId="{B1E523E5-BA09-4B92-A3C9-868062A375F0}" type="presParOf" srcId="{C7FA6E34-BA6C-4EC2-98E7-229049F9C95C}" destId="{285B515F-29EE-48E8-98CA-793CEF1E447E}" srcOrd="3" destOrd="0" presId="urn:microsoft.com/office/officeart/2005/8/layout/cycle4"/>
    <dgm:cxn modelId="{201E3E9D-A73D-49E1-B2C0-82994D1B8CDB}" type="presParOf" srcId="{C7FA6E34-BA6C-4EC2-98E7-229049F9C95C}" destId="{71514541-60A4-44CB-8CDB-E8B0DE41D90B}" srcOrd="4" destOrd="0" presId="urn:microsoft.com/office/officeart/2005/8/layout/cycle4"/>
    <dgm:cxn modelId="{4100E0DF-21A5-4C85-AC0A-5AB7E4CDCFAF}" type="presParOf" srcId="{3EECED48-204B-4DFB-8DB8-C75A9BB8965B}" destId="{BA92F97B-5A76-4537-9A13-5F5DDC85C9D2}" srcOrd="2" destOrd="0" presId="urn:microsoft.com/office/officeart/2005/8/layout/cycle4"/>
    <dgm:cxn modelId="{8FD75023-2D79-4852-9325-5E363146D430}" type="presParOf" srcId="{3EECED48-204B-4DFB-8DB8-C75A9BB8965B}" destId="{D133C0F5-2B3D-4888-AEEC-2FA9DC2CE25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KCUK Presentation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7FA7D-D3F8-7347-B856-4C486AD83C61}" type="datetime1"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8CE60-1995-8D4B-8425-E59D9855742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1243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KCUK Presentation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E674A-33DC-A145-AD8C-EC0D0E948361}" type="datetime1"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8253-54CF-1043-9DE5-8D48A4F4B5E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495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kidneys.nhs.uk/kquip/hub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slide-set is to support you in sharing your PREM results with your team and patients – you can use it as a frame-work and amend it to suit your </a:t>
            </a:r>
            <a:r>
              <a:rPr lang="en-GB" baseline="0" smtClean="0"/>
              <a:t>local need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35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02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71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There are lots of quality improvement resources available on the Kidney Quality Improvement Partnership (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) hub: </a:t>
            </a:r>
            <a:r>
              <a:rPr lang="en-GB" b="1" dirty="0" smtClean="0">
                <a:solidFill>
                  <a:schemeClr val="accent1"/>
                </a:solidFill>
                <a:hlinkClick r:id="rId3"/>
              </a:rPr>
              <a:t>www.thinkkidneys.nhs.uk/kquip/hub/</a:t>
            </a:r>
            <a:r>
              <a:rPr lang="en-GB" dirty="0" smtClean="0">
                <a:solidFill>
                  <a:schemeClr val="accent5"/>
                </a:solidFill>
              </a:rPr>
              <a:t>or you can contact the 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 team for QI support on</a:t>
            </a:r>
            <a:r>
              <a:rPr lang="en-GB" b="1" dirty="0" smtClean="0">
                <a:solidFill>
                  <a:schemeClr val="accent1"/>
                </a:solidFill>
              </a:rPr>
              <a:t> kquip@renalregistry.nhs.uk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1728" y="311728"/>
            <a:ext cx="8520544" cy="62345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200495" y="1075124"/>
            <a:ext cx="116729" cy="12699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30000" dirty="0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3081373" y="3105507"/>
            <a:ext cx="5917483" cy="2445932"/>
            <a:chOff x="1954435" y="2685871"/>
            <a:chExt cx="4517101" cy="1867097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1982005" y="2679264"/>
              <a:ext cx="92986" cy="10619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aseline="30000" dirty="0"/>
            </a:p>
          </p:txBody>
        </p:sp>
        <p:grpSp>
          <p:nvGrpSpPr>
            <p:cNvPr id="26" name="Group 25"/>
            <p:cNvGrpSpPr/>
            <p:nvPr userDrawn="1"/>
          </p:nvGrpSpPr>
          <p:grpSpPr>
            <a:xfrm>
              <a:off x="1954435" y="2749390"/>
              <a:ext cx="4517101" cy="1803578"/>
              <a:chOff x="7265786" y="679820"/>
              <a:chExt cx="1276169" cy="509546"/>
            </a:xfrm>
            <a:grpFill/>
          </p:grpSpPr>
          <p:sp>
            <p:nvSpPr>
              <p:cNvPr id="27" name="Manual Input 26"/>
              <p:cNvSpPr/>
              <p:nvPr userDrawn="1"/>
            </p:nvSpPr>
            <p:spPr>
              <a:xfrm rot="5400000" flipH="1">
                <a:off x="7658769" y="334756"/>
                <a:ext cx="509546" cy="1199674"/>
              </a:xfrm>
              <a:prstGeom prst="flowChartManualInpu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8482000" y="679820"/>
                <a:ext cx="59955" cy="5995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8242964" y="1129411"/>
                <a:ext cx="59955" cy="5995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Manual Input 29"/>
              <p:cNvSpPr/>
              <p:nvPr userDrawn="1"/>
            </p:nvSpPr>
            <p:spPr>
              <a:xfrm rot="5400000" flipH="1">
                <a:off x="7715720" y="346374"/>
                <a:ext cx="450456" cy="1199148"/>
              </a:xfrm>
              <a:prstGeom prst="flowChartManualInpu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ounded Rectangle 30"/>
              <p:cNvSpPr/>
              <p:nvPr userDrawn="1"/>
            </p:nvSpPr>
            <p:spPr>
              <a:xfrm>
                <a:off x="7265786" y="679820"/>
                <a:ext cx="271836" cy="509546"/>
              </a:xfrm>
              <a:prstGeom prst="roundRect">
                <a:avLst>
                  <a:gd name="adj" fmla="val 862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" name="Group 5"/>
          <p:cNvGrpSpPr/>
          <p:nvPr userDrawn="1"/>
        </p:nvGrpSpPr>
        <p:grpSpPr>
          <a:xfrm>
            <a:off x="159081" y="1168208"/>
            <a:ext cx="7061954" cy="2333706"/>
            <a:chOff x="7000034" y="679820"/>
            <a:chExt cx="1541921" cy="509546"/>
          </a:xfrm>
          <a:solidFill>
            <a:schemeClr val="accent1"/>
          </a:solidFill>
        </p:grpSpPr>
        <p:sp>
          <p:nvSpPr>
            <p:cNvPr id="7" name="Manual Input 6"/>
            <p:cNvSpPr/>
            <p:nvPr userDrawn="1"/>
          </p:nvSpPr>
          <p:spPr>
            <a:xfrm rot="5400000" flipH="1">
              <a:off x="7658769" y="334756"/>
              <a:ext cx="509546" cy="1199674"/>
            </a:xfrm>
            <a:prstGeom prst="flowChartManualInp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482000" y="679820"/>
              <a:ext cx="59955" cy="5995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242964" y="1129411"/>
              <a:ext cx="59955" cy="5995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Manual Input 9"/>
            <p:cNvSpPr/>
            <p:nvPr userDrawn="1"/>
          </p:nvSpPr>
          <p:spPr>
            <a:xfrm rot="5400000" flipH="1">
              <a:off x="7715720" y="346374"/>
              <a:ext cx="450456" cy="1199148"/>
            </a:xfrm>
            <a:prstGeom prst="flowChartManualInp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7000034" y="679820"/>
              <a:ext cx="537589" cy="509546"/>
            </a:xfrm>
            <a:prstGeom prst="roundRect">
              <a:avLst>
                <a:gd name="adj" fmla="val 477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2" y="1168208"/>
            <a:ext cx="5644671" cy="233370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144587" y="3578225"/>
            <a:ext cx="4349750" cy="1800225"/>
          </a:xfr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buFont typeface="Arial"/>
              <a:buNone/>
              <a:defRPr sz="3600">
                <a:solidFill>
                  <a:srgbClr val="FFFFFF"/>
                </a:solidFill>
              </a:defRPr>
            </a:lvl1pPr>
            <a:lvl2pPr marL="36225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2pPr>
            <a:lvl3pPr marL="67140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3pPr>
            <a:lvl4pPr marL="92340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4pPr>
            <a:lvl5pPr marL="117540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3" y="5327072"/>
            <a:ext cx="2610386" cy="1477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5370" y="3886611"/>
            <a:ext cx="2616003" cy="11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18070" y="1251857"/>
            <a:ext cx="2342490" cy="434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502401" y="1424420"/>
            <a:ext cx="1973830" cy="164345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5490638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502401" y="3698240"/>
            <a:ext cx="1954886" cy="1895011"/>
          </a:xfrm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400" b="1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10" name="Manual Input 28"/>
          <p:cNvSpPr/>
          <p:nvPr userDrawn="1"/>
        </p:nvSpPr>
        <p:spPr>
          <a:xfrm rot="5400000" flipH="1">
            <a:off x="7261093" y="2297413"/>
            <a:ext cx="282905" cy="2168954"/>
          </a:xfrm>
          <a:custGeom>
            <a:avLst/>
            <a:gdLst/>
            <a:ahLst/>
            <a:cxnLst/>
            <a:rect l="l" t="t" r="r" b="b"/>
            <a:pathLst>
              <a:path w="282905" h="3704657">
                <a:moveTo>
                  <a:pt x="282905" y="3704657"/>
                </a:moveTo>
                <a:lnTo>
                  <a:pt x="282905" y="3447145"/>
                </a:lnTo>
                <a:lnTo>
                  <a:pt x="282905" y="1021164"/>
                </a:lnTo>
                <a:lnTo>
                  <a:pt x="282905" y="939449"/>
                </a:lnTo>
                <a:lnTo>
                  <a:pt x="282905" y="763652"/>
                </a:lnTo>
                <a:lnTo>
                  <a:pt x="282905" y="681937"/>
                </a:lnTo>
                <a:lnTo>
                  <a:pt x="282905" y="355093"/>
                </a:lnTo>
                <a:lnTo>
                  <a:pt x="282905" y="273378"/>
                </a:lnTo>
                <a:lnTo>
                  <a:pt x="282905" y="97581"/>
                </a:lnTo>
                <a:lnTo>
                  <a:pt x="282905" y="15866"/>
                </a:lnTo>
                <a:lnTo>
                  <a:pt x="282635" y="15993"/>
                </a:lnTo>
                <a:lnTo>
                  <a:pt x="278030" y="4875"/>
                </a:lnTo>
                <a:cubicBezTo>
                  <a:pt x="275018" y="1863"/>
                  <a:pt x="270858" y="0"/>
                  <a:pt x="266261" y="0"/>
                </a:cubicBezTo>
                <a:lnTo>
                  <a:pt x="260197" y="2512"/>
                </a:lnTo>
                <a:lnTo>
                  <a:pt x="260197" y="796"/>
                </a:lnTo>
                <a:lnTo>
                  <a:pt x="10100" y="133952"/>
                </a:lnTo>
                <a:lnTo>
                  <a:pt x="10100" y="135426"/>
                </a:lnTo>
                <a:lnTo>
                  <a:pt x="4876" y="137590"/>
                </a:lnTo>
                <a:lnTo>
                  <a:pt x="144" y="149014"/>
                </a:lnTo>
                <a:lnTo>
                  <a:pt x="1" y="149080"/>
                </a:lnTo>
                <a:lnTo>
                  <a:pt x="1" y="149358"/>
                </a:lnTo>
                <a:lnTo>
                  <a:pt x="0" y="149360"/>
                </a:lnTo>
                <a:lnTo>
                  <a:pt x="1" y="149362"/>
                </a:lnTo>
                <a:lnTo>
                  <a:pt x="1" y="230795"/>
                </a:lnTo>
                <a:lnTo>
                  <a:pt x="1" y="231073"/>
                </a:lnTo>
                <a:lnTo>
                  <a:pt x="0" y="231075"/>
                </a:lnTo>
                <a:lnTo>
                  <a:pt x="1" y="231077"/>
                </a:lnTo>
                <a:lnTo>
                  <a:pt x="1" y="406592"/>
                </a:lnTo>
                <a:lnTo>
                  <a:pt x="1" y="406870"/>
                </a:lnTo>
                <a:lnTo>
                  <a:pt x="0" y="406872"/>
                </a:lnTo>
                <a:lnTo>
                  <a:pt x="1" y="406874"/>
                </a:lnTo>
                <a:lnTo>
                  <a:pt x="1" y="488307"/>
                </a:lnTo>
                <a:lnTo>
                  <a:pt x="1" y="488585"/>
                </a:lnTo>
                <a:lnTo>
                  <a:pt x="0" y="488587"/>
                </a:lnTo>
                <a:lnTo>
                  <a:pt x="1" y="488589"/>
                </a:lnTo>
                <a:lnTo>
                  <a:pt x="1" y="557614"/>
                </a:lnTo>
                <a:lnTo>
                  <a:pt x="1" y="639329"/>
                </a:lnTo>
                <a:lnTo>
                  <a:pt x="1" y="815126"/>
                </a:lnTo>
                <a:lnTo>
                  <a:pt x="1" y="896841"/>
                </a:lnTo>
                <a:lnTo>
                  <a:pt x="1" y="3447145"/>
                </a:lnTo>
                <a:lnTo>
                  <a:pt x="1" y="370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02401" y="3230278"/>
            <a:ext cx="1954886" cy="2829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6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1493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7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3888987" cy="2346888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3443" y="3211328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14749" y="3211328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53428" y="3209393"/>
            <a:ext cx="3888987" cy="2346888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53428" y="485377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84734" y="485377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8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9" name="Diagonal Stripe 28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0" name="Diagonal Stripe 29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2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846" y="6020803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2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8" name="Diagonal Stripe 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2" name="Diagonal Stripe 1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306690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0" y="1493520"/>
            <a:ext cx="9144000" cy="5364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8" name="Diagonal Stripe 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2" name="Diagonal Stripe 1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211155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2" y="483441"/>
            <a:ext cx="3888987" cy="5072839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53428" y="3209393"/>
            <a:ext cx="3888987" cy="2346888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53427" y="485377"/>
            <a:ext cx="3888987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6" name="Diagonal Stripe 25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7" name="Diagonal Stripe 26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8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0" name="Diagonal Stripe 29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6345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6" name="Diagonal Stripe 3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18991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5" name="Diagonal Stripe 14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6" name="Diagonal Stripe 15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01483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6" name="Diagonal Stripe 3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388610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5" name="Diagonal Stripe 14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6" name="Diagonal Stripe 15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375689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6" name="Diagonal Stripe 3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59404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83442" y="1251857"/>
            <a:ext cx="8158974" cy="4644572"/>
          </a:xfrm>
        </p:spPr>
        <p:txBody>
          <a:bodyPr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4" name="Diagonal Stripe 23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8" name="Diagonal Stripe 27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9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4635" y="5997792"/>
            <a:ext cx="1196587" cy="6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358558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5" name="Diagonal Stripe 14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6" name="Diagonal Stripe 15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81960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3024476" y="1991138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04543" y="3031612"/>
            <a:ext cx="2860876" cy="1024194"/>
            <a:chOff x="6004543" y="3031612"/>
            <a:chExt cx="2860876" cy="1024194"/>
          </a:xfrm>
        </p:grpSpPr>
        <p:grpSp>
          <p:nvGrpSpPr>
            <p:cNvPr id="18" name="Group 17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rot="10800000">
            <a:off x="286932" y="3031612"/>
            <a:ext cx="2860876" cy="1024194"/>
            <a:chOff x="6004543" y="3031612"/>
            <a:chExt cx="2860876" cy="1024194"/>
          </a:xfrm>
        </p:grpSpPr>
        <p:grpSp>
          <p:nvGrpSpPr>
            <p:cNvPr id="33" name="Group 32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706715" y="1667390"/>
            <a:ext cx="2718927" cy="1079163"/>
            <a:chOff x="688573" y="1667390"/>
            <a:chExt cx="2718927" cy="1079163"/>
          </a:xfrm>
        </p:grpSpPr>
        <p:grpSp>
          <p:nvGrpSpPr>
            <p:cNvPr id="39" name="Group 38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 userDrawn="1"/>
        </p:nvGrpSpPr>
        <p:grpSpPr>
          <a:xfrm flipH="1" flipV="1">
            <a:off x="5720548" y="4341860"/>
            <a:ext cx="2718928" cy="1079164"/>
            <a:chOff x="688573" y="1667390"/>
            <a:chExt cx="2718927" cy="1079163"/>
          </a:xfrm>
        </p:grpSpPr>
        <p:grpSp>
          <p:nvGrpSpPr>
            <p:cNvPr id="45" name="Group 44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54A4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54A4CF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5720548" y="1665396"/>
            <a:ext cx="2718927" cy="1079163"/>
            <a:chOff x="688573" y="1667390"/>
            <a:chExt cx="2718927" cy="1079163"/>
          </a:xfrm>
        </p:grpSpPr>
        <p:grpSp>
          <p:nvGrpSpPr>
            <p:cNvPr id="51" name="Group 50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1D4E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1D4E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 userDrawn="1"/>
        </p:nvGrpSpPr>
        <p:grpSpPr>
          <a:xfrm flipV="1">
            <a:off x="706714" y="4339866"/>
            <a:ext cx="2718928" cy="1079164"/>
            <a:chOff x="688573" y="1667390"/>
            <a:chExt cx="2718927" cy="1079163"/>
          </a:xfrm>
        </p:grpSpPr>
        <p:grpSp>
          <p:nvGrpSpPr>
            <p:cNvPr id="57" name="Group 56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 descr="Infographic middle only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2195338"/>
            <a:ext cx="3771982" cy="3809947"/>
          </a:xfrm>
          <a:prstGeom prst="rect">
            <a:avLst/>
          </a:prstGeom>
        </p:spPr>
      </p:pic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22398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06714" y="166539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Fundraising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038766" y="166539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Practical support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6714" y="439682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Giving care and services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6038766" y="439682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Financial support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286932" y="303161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Campaigning for change</a:t>
            </a:r>
          </a:p>
        </p:txBody>
      </p:sp>
      <p:sp>
        <p:nvSpPr>
          <p:cNvPr id="67" name="TextBox 66"/>
          <p:cNvSpPr txBox="1"/>
          <p:nvPr userDrawn="1"/>
        </p:nvSpPr>
        <p:spPr>
          <a:xfrm>
            <a:off x="6464710" y="303161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Emotional support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846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3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3024476" y="1506248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04543" y="2546722"/>
            <a:ext cx="2860876" cy="1024194"/>
            <a:chOff x="6004543" y="3031612"/>
            <a:chExt cx="2860876" cy="1024194"/>
          </a:xfrm>
        </p:grpSpPr>
        <p:grpSp>
          <p:nvGrpSpPr>
            <p:cNvPr id="17" name="Group 16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rot="10800000">
            <a:off x="286932" y="2546722"/>
            <a:ext cx="2860876" cy="1024194"/>
            <a:chOff x="6004543" y="3031612"/>
            <a:chExt cx="2860876" cy="1024194"/>
          </a:xfrm>
        </p:grpSpPr>
        <p:grpSp>
          <p:nvGrpSpPr>
            <p:cNvPr id="31" name="Group 30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06715" y="1182500"/>
            <a:ext cx="2718927" cy="1079163"/>
            <a:chOff x="688573" y="1667390"/>
            <a:chExt cx="2718927" cy="1079163"/>
          </a:xfrm>
        </p:grpSpPr>
        <p:grpSp>
          <p:nvGrpSpPr>
            <p:cNvPr id="37" name="Group 36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 flipH="1" flipV="1">
            <a:off x="5720548" y="3856970"/>
            <a:ext cx="2718928" cy="1079164"/>
            <a:chOff x="688573" y="1667390"/>
            <a:chExt cx="2718927" cy="1079163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54A4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54A4CF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5720548" y="1180506"/>
            <a:ext cx="2718927" cy="1079163"/>
            <a:chOff x="688573" y="1667390"/>
            <a:chExt cx="2718927" cy="1079163"/>
          </a:xfrm>
        </p:grpSpPr>
        <p:grpSp>
          <p:nvGrpSpPr>
            <p:cNvPr id="49" name="Group 48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1D4E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1D4E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flipV="1">
            <a:off x="706714" y="3854976"/>
            <a:ext cx="2718928" cy="1079164"/>
            <a:chOff x="688573" y="1667390"/>
            <a:chExt cx="2718927" cy="1079163"/>
          </a:xfrm>
        </p:grpSpPr>
        <p:grpSp>
          <p:nvGrpSpPr>
            <p:cNvPr id="55" name="Group 54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Oval 55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 descr="Infographic middle only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1710448"/>
            <a:ext cx="3771982" cy="3809947"/>
          </a:xfrm>
          <a:prstGeom prst="rect">
            <a:avLst/>
          </a:prstGeom>
        </p:spPr>
      </p:pic>
      <p:sp>
        <p:nvSpPr>
          <p:cNvPr id="62" name="TextBox 61"/>
          <p:cNvSpPr txBox="1"/>
          <p:nvPr userDrawn="1"/>
        </p:nvSpPr>
        <p:spPr>
          <a:xfrm>
            <a:off x="706714" y="118050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Fundraising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038766" y="118050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Practical support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6714" y="391193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Giving care and services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6038766" y="391193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Financial support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286932" y="254672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Campaigning for change</a:t>
            </a:r>
          </a:p>
        </p:txBody>
      </p:sp>
      <p:sp>
        <p:nvSpPr>
          <p:cNvPr id="67" name="TextBox 66"/>
          <p:cNvSpPr txBox="1"/>
          <p:nvPr userDrawn="1"/>
        </p:nvSpPr>
        <p:spPr>
          <a:xfrm>
            <a:off x="6464710" y="254672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Emotional support</a:t>
            </a:r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17780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3336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9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3024476" y="1991138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04543" y="2508940"/>
            <a:ext cx="2860876" cy="2069538"/>
            <a:chOff x="6004543" y="2508940"/>
            <a:chExt cx="2860876" cy="2069538"/>
          </a:xfrm>
        </p:grpSpPr>
        <p:grpSp>
          <p:nvGrpSpPr>
            <p:cNvPr id="18" name="Group 17"/>
            <p:cNvGrpSpPr/>
            <p:nvPr/>
          </p:nvGrpSpPr>
          <p:grpSpPr>
            <a:xfrm>
              <a:off x="6296039" y="2508940"/>
              <a:ext cx="2569380" cy="2069538"/>
              <a:chOff x="6296039" y="2508940"/>
              <a:chExt cx="2569380" cy="2069538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464710" y="2508940"/>
                <a:ext cx="2400709" cy="2069538"/>
              </a:xfrm>
              <a:prstGeom prst="roundRect">
                <a:avLst>
                  <a:gd name="adj" fmla="val 18259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286932" y="3031612"/>
            <a:ext cx="2860876" cy="1024194"/>
            <a:chOff x="6004543" y="3031612"/>
            <a:chExt cx="2860876" cy="1024194"/>
          </a:xfrm>
        </p:grpSpPr>
        <p:grpSp>
          <p:nvGrpSpPr>
            <p:cNvPr id="32" name="Group 31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706715" y="1667390"/>
            <a:ext cx="2718927" cy="1079163"/>
            <a:chOff x="688573" y="1667390"/>
            <a:chExt cx="2718927" cy="1079163"/>
          </a:xfrm>
        </p:grpSpPr>
        <p:grpSp>
          <p:nvGrpSpPr>
            <p:cNvPr id="38" name="Group 37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 userDrawn="1"/>
        </p:nvGrpSpPr>
        <p:grpSpPr>
          <a:xfrm flipV="1">
            <a:off x="706714" y="4339866"/>
            <a:ext cx="2718928" cy="1079164"/>
            <a:chOff x="688573" y="1667390"/>
            <a:chExt cx="2718927" cy="1079163"/>
          </a:xfrm>
        </p:grpSpPr>
        <p:grpSp>
          <p:nvGrpSpPr>
            <p:cNvPr id="56" name="Group 55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 descr="Infographic middle only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2195338"/>
            <a:ext cx="3771982" cy="3809947"/>
          </a:xfrm>
          <a:prstGeom prst="rect">
            <a:avLst/>
          </a:prstGeom>
        </p:spPr>
      </p:pic>
      <p:sp>
        <p:nvSpPr>
          <p:cNvPr id="63" name="TextBox 62"/>
          <p:cNvSpPr txBox="1"/>
          <p:nvPr userDrawn="1"/>
        </p:nvSpPr>
        <p:spPr>
          <a:xfrm>
            <a:off x="706714" y="166539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706714" y="439682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286932" y="303161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6464710" y="2508940"/>
            <a:ext cx="2388394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600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22398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5572" y="5983217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80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3024476" y="1517793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04543" y="2035595"/>
            <a:ext cx="2860876" cy="2069538"/>
            <a:chOff x="6004543" y="2508940"/>
            <a:chExt cx="2860876" cy="2069538"/>
          </a:xfrm>
        </p:grpSpPr>
        <p:grpSp>
          <p:nvGrpSpPr>
            <p:cNvPr id="17" name="Group 16"/>
            <p:cNvGrpSpPr/>
            <p:nvPr/>
          </p:nvGrpSpPr>
          <p:grpSpPr>
            <a:xfrm>
              <a:off x="6296039" y="2508940"/>
              <a:ext cx="2569380" cy="2069538"/>
              <a:chOff x="6296039" y="2508940"/>
              <a:chExt cx="2569380" cy="206953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64710" y="2508940"/>
                <a:ext cx="2400709" cy="2069538"/>
              </a:xfrm>
              <a:prstGeom prst="roundRect">
                <a:avLst>
                  <a:gd name="adj" fmla="val 18259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rot="10800000">
            <a:off x="286932" y="2558267"/>
            <a:ext cx="2860876" cy="1024194"/>
            <a:chOff x="6004543" y="3031612"/>
            <a:chExt cx="2860876" cy="1024194"/>
          </a:xfrm>
        </p:grpSpPr>
        <p:grpSp>
          <p:nvGrpSpPr>
            <p:cNvPr id="31" name="Group 30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06715" y="1194045"/>
            <a:ext cx="2718927" cy="1079163"/>
            <a:chOff x="688573" y="1667390"/>
            <a:chExt cx="2718927" cy="1079163"/>
          </a:xfrm>
        </p:grpSpPr>
        <p:grpSp>
          <p:nvGrpSpPr>
            <p:cNvPr id="37" name="Group 36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 flipV="1">
            <a:off x="706714" y="3866521"/>
            <a:ext cx="2718928" cy="1079164"/>
            <a:chOff x="688573" y="1667390"/>
            <a:chExt cx="2718927" cy="1079163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Infographic middle only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1721993"/>
            <a:ext cx="3771982" cy="3809947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706714" y="1192051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Committed </a:t>
            </a:r>
            <a:r>
              <a:rPr lang="en-US" sz="1600" b="1">
                <a:solidFill>
                  <a:schemeClr val="bg1"/>
                </a:solidFill>
              </a:rPr>
              <a:t>£1.8 million</a:t>
            </a:r>
            <a:r>
              <a:rPr lang="en-US" sz="1600" b="0">
                <a:solidFill>
                  <a:schemeClr val="bg1"/>
                </a:solidFill>
              </a:rPr>
              <a:t> to improve renal services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706714" y="3923484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1,400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grants to patients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286932" y="2558267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Invested in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projects and staff posts 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6464710" y="2035595"/>
            <a:ext cx="2388394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don’t already know about us, why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find out how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help. Visit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www.kidneycareuk.org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call us on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01420 541424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17780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82678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3825557" y="1979593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05624" y="2735009"/>
            <a:ext cx="2117162" cy="1594310"/>
            <a:chOff x="6004543" y="2746554"/>
            <a:chExt cx="2117162" cy="1594310"/>
          </a:xfrm>
        </p:grpSpPr>
        <p:grpSp>
          <p:nvGrpSpPr>
            <p:cNvPr id="18" name="Group 17"/>
            <p:cNvGrpSpPr/>
            <p:nvPr/>
          </p:nvGrpSpPr>
          <p:grpSpPr>
            <a:xfrm>
              <a:off x="6296039" y="2746554"/>
              <a:ext cx="1825666" cy="1594310"/>
              <a:chOff x="6296039" y="2746554"/>
              <a:chExt cx="1825666" cy="159431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464711" y="2746554"/>
                <a:ext cx="1656994" cy="1594310"/>
              </a:xfrm>
              <a:prstGeom prst="roundRect">
                <a:avLst>
                  <a:gd name="adj" fmla="val 18259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170182" y="3020067"/>
            <a:ext cx="3778707" cy="1024194"/>
            <a:chOff x="6004543" y="3031612"/>
            <a:chExt cx="3778707" cy="1024194"/>
          </a:xfrm>
          <a:solidFill>
            <a:srgbClr val="4C7EC3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6296039" y="3031612"/>
              <a:ext cx="3487211" cy="1024194"/>
              <a:chOff x="6296039" y="3031612"/>
              <a:chExt cx="3487211" cy="1024194"/>
            </a:xfrm>
            <a:grpFill/>
          </p:grpSpPr>
          <p:sp>
            <p:nvSpPr>
              <p:cNvPr id="35" name="Rounded Rectangle 34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589964" y="1655845"/>
            <a:ext cx="3636759" cy="1079163"/>
            <a:chOff x="-229259" y="1667390"/>
            <a:chExt cx="3636759" cy="1079163"/>
          </a:xfrm>
        </p:grpSpPr>
        <p:grpSp>
          <p:nvGrpSpPr>
            <p:cNvPr id="38" name="Group 37"/>
            <p:cNvGrpSpPr/>
            <p:nvPr/>
          </p:nvGrpSpPr>
          <p:grpSpPr>
            <a:xfrm rot="10800000">
              <a:off x="-229259" y="1667390"/>
              <a:ext cx="3405031" cy="1024194"/>
              <a:chOff x="6378220" y="3031612"/>
              <a:chExt cx="3405031" cy="102419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464712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V="1">
            <a:off x="589964" y="4328321"/>
            <a:ext cx="3636759" cy="1079164"/>
            <a:chOff x="-229258" y="1667390"/>
            <a:chExt cx="3636758" cy="1079163"/>
          </a:xfrm>
          <a:solidFill>
            <a:srgbClr val="1D4E57"/>
          </a:solidFill>
        </p:grpSpPr>
        <p:grpSp>
          <p:nvGrpSpPr>
            <p:cNvPr id="44" name="Group 43"/>
            <p:cNvGrpSpPr/>
            <p:nvPr/>
          </p:nvGrpSpPr>
          <p:grpSpPr>
            <a:xfrm rot="10800000">
              <a:off x="-229258" y="1667390"/>
              <a:ext cx="3405030" cy="1024194"/>
              <a:chOff x="6378220" y="3031612"/>
              <a:chExt cx="3405030" cy="1024194"/>
            </a:xfrm>
            <a:grpFill/>
          </p:grpSpPr>
          <p:sp>
            <p:nvSpPr>
              <p:cNvPr id="47" name="Rounded Rectangle 46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 userDrawn="1"/>
        </p:nvSpPr>
        <p:spPr>
          <a:xfrm>
            <a:off x="589965" y="1653851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£3 a month</a:t>
            </a:r>
            <a:r>
              <a:rPr lang="en-US" sz="1400" b="0">
                <a:solidFill>
                  <a:schemeClr val="bg1"/>
                </a:solidFill>
              </a:rPr>
              <a:t>for a year could pay for a session with one of our qualified counsellors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589965" y="4385284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£10 a month </a:t>
            </a:r>
            <a:r>
              <a:rPr lang="en-US" sz="1400" b="0">
                <a:solidFill>
                  <a:schemeClr val="bg1"/>
                </a:solidFill>
              </a:rPr>
              <a:t>for a year could pay for a day at one of our life changing activity breaks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70183" y="3020067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£5 a month </a:t>
            </a:r>
            <a:r>
              <a:rPr lang="en-US" sz="1400" b="0">
                <a:solidFill>
                  <a:schemeClr val="bg1"/>
                </a:solidFill>
              </a:rPr>
              <a:t>for a year could pay for a complimentary therapist to visit a dialysis unit for a day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7346607" y="2497395"/>
            <a:ext cx="1484272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88p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every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 directly toimprove the lives of kidney patients and their families.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49" name="Picture 48" descr="Infographic middle only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78" y="2183793"/>
            <a:ext cx="3771982" cy="3809947"/>
          </a:xfrm>
          <a:prstGeom prst="rect">
            <a:avLst/>
          </a:prstGeom>
        </p:spPr>
      </p:pic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4137028" y="22398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5" name="Picture 54" descr="Infographic middle only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1688705"/>
            <a:ext cx="1322057" cy="1335363"/>
          </a:xfrm>
          <a:prstGeom prst="rect">
            <a:avLst/>
          </a:prstGeom>
        </p:spPr>
      </p:pic>
      <p:pic>
        <p:nvPicPr>
          <p:cNvPr id="56" name="Picture 55" descr="Infographic middle only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4423401"/>
            <a:ext cx="1322057" cy="1335363"/>
          </a:xfrm>
          <a:prstGeom prst="rect">
            <a:avLst/>
          </a:prstGeom>
        </p:spPr>
      </p:pic>
      <p:pic>
        <p:nvPicPr>
          <p:cNvPr id="57" name="Picture 56" descr="Infographic middle only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66" y="3048650"/>
            <a:ext cx="1322057" cy="13353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952753" y="1748539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DC4405"/>
                </a:solidFill>
              </a:rPr>
              <a:t>£3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2827687" y="4476900"/>
            <a:ext cx="112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D4E57"/>
                </a:solidFill>
              </a:rPr>
              <a:t>£10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2521585" y="3100385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4C7EC3"/>
                </a:solidFill>
              </a:rPr>
              <a:t>£5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85839" y="6002668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50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 userDrawn="1"/>
        </p:nvSpPr>
        <p:spPr>
          <a:xfrm>
            <a:off x="3825557" y="1512535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6805624" y="2267951"/>
            <a:ext cx="2117162" cy="1594310"/>
            <a:chOff x="6004543" y="2746554"/>
            <a:chExt cx="2117162" cy="1594310"/>
          </a:xfrm>
        </p:grpSpPr>
        <p:grpSp>
          <p:nvGrpSpPr>
            <p:cNvPr id="62" name="Group 61"/>
            <p:cNvGrpSpPr/>
            <p:nvPr/>
          </p:nvGrpSpPr>
          <p:grpSpPr>
            <a:xfrm>
              <a:off x="6296039" y="2746554"/>
              <a:ext cx="1825666" cy="1594310"/>
              <a:chOff x="6296039" y="2746554"/>
              <a:chExt cx="1825666" cy="159431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464711" y="2746554"/>
                <a:ext cx="1656994" cy="1594310"/>
              </a:xfrm>
              <a:prstGeom prst="roundRect">
                <a:avLst>
                  <a:gd name="adj" fmla="val 18259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 rot="10800000">
            <a:off x="170182" y="2553009"/>
            <a:ext cx="3778707" cy="1024194"/>
            <a:chOff x="6004543" y="3031612"/>
            <a:chExt cx="3778707" cy="1024194"/>
          </a:xfrm>
          <a:solidFill>
            <a:srgbClr val="4C7EC3"/>
          </a:solidFill>
        </p:grpSpPr>
        <p:grpSp>
          <p:nvGrpSpPr>
            <p:cNvPr id="68" name="Group 67"/>
            <p:cNvGrpSpPr/>
            <p:nvPr/>
          </p:nvGrpSpPr>
          <p:grpSpPr>
            <a:xfrm>
              <a:off x="6296039" y="3031612"/>
              <a:ext cx="3487211" cy="1024194"/>
              <a:chOff x="6296039" y="3031612"/>
              <a:chExt cx="3487211" cy="1024194"/>
            </a:xfrm>
            <a:grpFill/>
          </p:grpSpPr>
          <p:sp>
            <p:nvSpPr>
              <p:cNvPr id="71" name="Rounded Rectangle 70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 userDrawn="1"/>
        </p:nvGrpSpPr>
        <p:grpSpPr>
          <a:xfrm>
            <a:off x="589964" y="1188787"/>
            <a:ext cx="3636759" cy="1079163"/>
            <a:chOff x="-229259" y="1667390"/>
            <a:chExt cx="3636759" cy="1079163"/>
          </a:xfrm>
        </p:grpSpPr>
        <p:grpSp>
          <p:nvGrpSpPr>
            <p:cNvPr id="74" name="Group 73"/>
            <p:cNvGrpSpPr/>
            <p:nvPr/>
          </p:nvGrpSpPr>
          <p:grpSpPr>
            <a:xfrm rot="10800000">
              <a:off x="-229259" y="1667390"/>
              <a:ext cx="3405031" cy="1024194"/>
              <a:chOff x="6378220" y="3031612"/>
              <a:chExt cx="3405031" cy="1024194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6464712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 userDrawn="1"/>
        </p:nvGrpSpPr>
        <p:grpSpPr>
          <a:xfrm flipV="1">
            <a:off x="589964" y="3861263"/>
            <a:ext cx="3636759" cy="1079164"/>
            <a:chOff x="-229258" y="1667390"/>
            <a:chExt cx="3636758" cy="1079163"/>
          </a:xfrm>
          <a:solidFill>
            <a:srgbClr val="1D4E57"/>
          </a:solidFill>
        </p:grpSpPr>
        <p:grpSp>
          <p:nvGrpSpPr>
            <p:cNvPr id="80" name="Group 79"/>
            <p:cNvGrpSpPr/>
            <p:nvPr/>
          </p:nvGrpSpPr>
          <p:grpSpPr>
            <a:xfrm rot="10800000">
              <a:off x="-229258" y="1667390"/>
              <a:ext cx="3405030" cy="1024194"/>
              <a:chOff x="6378220" y="3031612"/>
              <a:chExt cx="3405030" cy="1024194"/>
            </a:xfrm>
            <a:grpFill/>
          </p:grpSpPr>
          <p:sp>
            <p:nvSpPr>
              <p:cNvPr id="83" name="Rounded Rectangle 82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589965" y="1186793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£3 a month</a:t>
            </a:r>
            <a:r>
              <a:rPr lang="en-US" sz="1400" b="0">
                <a:solidFill>
                  <a:schemeClr val="bg1"/>
                </a:solidFill>
              </a:rPr>
              <a:t>for a year could pay for a session with one of our qualified counsellors</a:t>
            </a:r>
          </a:p>
        </p:txBody>
      </p:sp>
      <p:sp>
        <p:nvSpPr>
          <p:cNvPr id="86" name="TextBox 85"/>
          <p:cNvSpPr txBox="1"/>
          <p:nvPr userDrawn="1"/>
        </p:nvSpPr>
        <p:spPr>
          <a:xfrm>
            <a:off x="589965" y="391822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£10 a month </a:t>
            </a:r>
            <a:r>
              <a:rPr lang="en-US" sz="1400" b="0">
                <a:solidFill>
                  <a:schemeClr val="bg1"/>
                </a:solidFill>
              </a:rPr>
              <a:t>for a year could pay for a day at one of our life changing activity breaks</a:t>
            </a:r>
          </a:p>
        </p:txBody>
      </p:sp>
      <p:sp>
        <p:nvSpPr>
          <p:cNvPr id="87" name="TextBox 86"/>
          <p:cNvSpPr txBox="1"/>
          <p:nvPr userDrawn="1"/>
        </p:nvSpPr>
        <p:spPr>
          <a:xfrm>
            <a:off x="170183" y="255300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£5 a month </a:t>
            </a:r>
            <a:r>
              <a:rPr lang="en-US" sz="1400" b="0">
                <a:solidFill>
                  <a:schemeClr val="bg1"/>
                </a:solidFill>
              </a:rPr>
              <a:t>for a year could pay for a complimentary therapist to visit a dialysis unit for a day</a:t>
            </a:r>
          </a:p>
        </p:txBody>
      </p:sp>
      <p:sp>
        <p:nvSpPr>
          <p:cNvPr id="88" name="TextBox 87"/>
          <p:cNvSpPr txBox="1"/>
          <p:nvPr userDrawn="1"/>
        </p:nvSpPr>
        <p:spPr>
          <a:xfrm>
            <a:off x="7346607" y="2030337"/>
            <a:ext cx="1484272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88p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every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 directly toimprove the lives of kidney patients and their families.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" name="Picture 89" descr="Infographic middle only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78" y="1716735"/>
            <a:ext cx="3771982" cy="3809947"/>
          </a:xfrm>
          <a:prstGeom prst="rect">
            <a:avLst/>
          </a:prstGeom>
        </p:spPr>
      </p:pic>
      <p:pic>
        <p:nvPicPr>
          <p:cNvPr id="91" name="Picture 90" descr="Infographic middle only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1221647"/>
            <a:ext cx="1322057" cy="1335363"/>
          </a:xfrm>
          <a:prstGeom prst="rect">
            <a:avLst/>
          </a:prstGeom>
        </p:spPr>
      </p:pic>
      <p:pic>
        <p:nvPicPr>
          <p:cNvPr id="92" name="Picture 91" descr="Infographic middle only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3956343"/>
            <a:ext cx="1322057" cy="1335363"/>
          </a:xfrm>
          <a:prstGeom prst="rect">
            <a:avLst/>
          </a:prstGeom>
        </p:spPr>
      </p:pic>
      <p:pic>
        <p:nvPicPr>
          <p:cNvPr id="93" name="Picture 92" descr="Infographic middle only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66" y="2581592"/>
            <a:ext cx="1322057" cy="1335363"/>
          </a:xfrm>
          <a:prstGeom prst="rect">
            <a:avLst/>
          </a:prstGeom>
        </p:spPr>
      </p:pic>
      <p:sp>
        <p:nvSpPr>
          <p:cNvPr id="94" name="Rectangle 93"/>
          <p:cNvSpPr/>
          <p:nvPr userDrawn="1"/>
        </p:nvSpPr>
        <p:spPr>
          <a:xfrm>
            <a:off x="2952753" y="1281481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DC4405"/>
                </a:solidFill>
              </a:rPr>
              <a:t>£3</a:t>
            </a:r>
          </a:p>
        </p:txBody>
      </p:sp>
      <p:sp>
        <p:nvSpPr>
          <p:cNvPr id="95" name="Rectangle 94"/>
          <p:cNvSpPr/>
          <p:nvPr userDrawn="1"/>
        </p:nvSpPr>
        <p:spPr>
          <a:xfrm>
            <a:off x="2827687" y="4009842"/>
            <a:ext cx="112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D4E57"/>
                </a:solidFill>
              </a:rPr>
              <a:t>£10</a:t>
            </a:r>
          </a:p>
        </p:txBody>
      </p:sp>
      <p:sp>
        <p:nvSpPr>
          <p:cNvPr id="96" name="Rectangle 95"/>
          <p:cNvSpPr/>
          <p:nvPr userDrawn="1"/>
        </p:nvSpPr>
        <p:spPr>
          <a:xfrm>
            <a:off x="2521585" y="2633327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4C7EC3"/>
                </a:solidFill>
              </a:rPr>
              <a:t>£5</a:t>
            </a:r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4140378" y="17780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89110" y="5997673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nfographic middle only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988" y="1987137"/>
            <a:ext cx="5030822" cy="5081457"/>
          </a:xfrm>
          <a:prstGeom prst="rect">
            <a:avLst/>
          </a:prstGeom>
        </p:spPr>
      </p:pic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3" name="Picture 2" descr="men cic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973" y="1135276"/>
            <a:ext cx="4684105" cy="4684105"/>
          </a:xfrm>
          <a:prstGeom prst="rect">
            <a:avLst/>
          </a:prstGeom>
        </p:spPr>
      </p:pic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2907302" y="2300901"/>
            <a:ext cx="3233446" cy="315190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84157" y="6020803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9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4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en cic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251" y="224443"/>
            <a:ext cx="5910679" cy="5910679"/>
          </a:xfrm>
          <a:prstGeom prst="rect">
            <a:avLst/>
          </a:prstGeom>
        </p:spPr>
      </p:pic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492" y="5997722"/>
            <a:ext cx="1201016" cy="676715"/>
          </a:xfrm>
          <a:prstGeom prst="rect">
            <a:avLst/>
          </a:prstGeom>
        </p:spPr>
      </p:pic>
      <p:pic>
        <p:nvPicPr>
          <p:cNvPr id="16" name="Picture 15" descr="Infographic middle only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942" y="1112564"/>
            <a:ext cx="5851035" cy="5909926"/>
          </a:xfrm>
          <a:prstGeom prst="rect">
            <a:avLst/>
          </a:prstGeom>
        </p:spPr>
      </p:pic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2984398" y="1454878"/>
            <a:ext cx="3351617" cy="3491074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30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5403" y="5118288"/>
            <a:ext cx="2259266" cy="1272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7" y="5045399"/>
            <a:ext cx="2728992" cy="14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&quot;k&quot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8177118" cy="4644572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SzPct val="150000"/>
              <a:buFontTx/>
              <a:buBlip>
                <a:blip r:embed="rId2"/>
              </a:buBlip>
              <a:tabLst/>
              <a:defRPr/>
            </a:lvl1pPr>
            <a:lvl2pPr marL="64800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07EC9"/>
              </a:buClr>
              <a:buSzTx/>
              <a:buFont typeface="Arial"/>
              <a:buChar char="•"/>
              <a:tabLst/>
              <a:defRPr/>
            </a:lvl2pPr>
            <a:lvl3pPr marL="9000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SzTx/>
              <a:buFont typeface="Lucida Grande"/>
              <a:buChar char="-"/>
              <a:tabLst/>
              <a:defRPr/>
            </a:lvl3pPr>
            <a:lvl4pPr marL="11520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07EC9"/>
              </a:buClr>
              <a:buSzTx/>
              <a:buFont typeface="Arial"/>
              <a:buChar char="–"/>
              <a:tabLst/>
              <a:defRPr/>
            </a:lvl4pPr>
            <a:lvl5pPr marL="14040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SzTx/>
              <a:buFont typeface="Lucida Grande"/>
              <a:buChar char="-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F70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6" name="Diagonal Stripe 15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Diagonal Stripe 16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0" name="Diagonal Stripe 19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493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53429" y="1251856"/>
            <a:ext cx="3888987" cy="434139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0" name="Diagonal Stripe 19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1" name="Diagonal Stripe 20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4" name="Diagonal Stripe 23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3550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483443" y="1251856"/>
            <a:ext cx="3888987" cy="434139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53429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8" name="Diagonal Stripe 1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1492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tiple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53429" y="1251857"/>
            <a:ext cx="3888987" cy="212760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753430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84736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2" name="Diagonal Stripe 2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Diagonal Stripe 2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6" name="Diagonal Stripe 2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846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2" y="1251857"/>
            <a:ext cx="3888987" cy="212760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53429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3443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14749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0" name="Diagonal Stripe 19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1" name="Diagonal Stripe 20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4" name="Diagonal Stripe 23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8693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3" y="1251857"/>
            <a:ext cx="2491437" cy="235494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1447" y="1251857"/>
            <a:ext cx="2491437" cy="235494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9123" y="1251857"/>
            <a:ext cx="2491437" cy="235494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483442" y="3867270"/>
            <a:ext cx="2491437" cy="1862908"/>
          </a:xfrm>
        </p:spPr>
        <p:txBody>
          <a:bodyPr anchor="t">
            <a:normAutofit/>
          </a:bodyPr>
          <a:lstStyle>
            <a:lvl1pPr marL="0" indent="0">
              <a:buSzPct val="100000"/>
              <a:buFont typeface="Arial"/>
              <a:buNone/>
              <a:defRPr sz="1800"/>
            </a:lvl1pPr>
            <a:lvl2pPr marL="362250" indent="0">
              <a:buNone/>
              <a:defRPr sz="1800"/>
            </a:lvl2pPr>
            <a:lvl3pPr marL="671400" indent="0">
              <a:buNone/>
              <a:defRPr sz="1800"/>
            </a:lvl3pPr>
            <a:lvl4pPr marL="923400" indent="0">
              <a:buNone/>
              <a:defRPr sz="1800"/>
            </a:lvl4pPr>
            <a:lvl5pPr marL="11754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6"/>
          </p:nvPr>
        </p:nvSpPr>
        <p:spPr>
          <a:xfrm>
            <a:off x="3301447" y="3867270"/>
            <a:ext cx="2491437" cy="1862908"/>
          </a:xfrm>
        </p:spPr>
        <p:txBody>
          <a:bodyPr anchor="t">
            <a:normAutofit/>
          </a:bodyPr>
          <a:lstStyle>
            <a:lvl1pPr marL="0" indent="0">
              <a:buSzPct val="100000"/>
              <a:buFont typeface="Arial"/>
              <a:buNone/>
              <a:defRPr sz="1800"/>
            </a:lvl1pPr>
            <a:lvl2pPr marL="362250" indent="0">
              <a:buNone/>
              <a:defRPr sz="1800"/>
            </a:lvl2pPr>
            <a:lvl3pPr marL="671400" indent="0">
              <a:buNone/>
              <a:defRPr sz="1800"/>
            </a:lvl3pPr>
            <a:lvl4pPr marL="923400" indent="0">
              <a:buNone/>
              <a:defRPr sz="1800"/>
            </a:lvl4pPr>
            <a:lvl5pPr marL="11754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7"/>
          </p:nvPr>
        </p:nvSpPr>
        <p:spPr>
          <a:xfrm>
            <a:off x="6169122" y="3867270"/>
            <a:ext cx="2491437" cy="1862908"/>
          </a:xfrm>
        </p:spPr>
        <p:txBody>
          <a:bodyPr anchor="t">
            <a:normAutofit/>
          </a:bodyPr>
          <a:lstStyle>
            <a:lvl1pPr marL="0" indent="0">
              <a:buSzPct val="100000"/>
              <a:buFont typeface="Arial"/>
              <a:buNone/>
              <a:defRPr sz="1800"/>
            </a:lvl1pPr>
            <a:lvl2pPr marL="362250" indent="0">
              <a:buNone/>
              <a:defRPr sz="1800"/>
            </a:lvl2pPr>
            <a:lvl3pPr marL="671400" indent="0">
              <a:buNone/>
              <a:defRPr sz="1800"/>
            </a:lvl3pPr>
            <a:lvl4pPr marL="923400" indent="0">
              <a:buNone/>
              <a:defRPr sz="1800"/>
            </a:lvl4pPr>
            <a:lvl5pPr marL="11754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8" name="Diagonal Stripe 2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9" name="Diagonal Stripe 2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1492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753429" y="1251857"/>
            <a:ext cx="3888987" cy="434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30201" y="1424420"/>
            <a:ext cx="3535443" cy="164345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937761" y="3698240"/>
            <a:ext cx="3520326" cy="1895011"/>
          </a:xfrm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400" b="1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17" name="Manual Input 28"/>
          <p:cNvSpPr/>
          <p:nvPr userDrawn="1"/>
        </p:nvSpPr>
        <p:spPr>
          <a:xfrm rot="5400000" flipH="1">
            <a:off x="6464305" y="1529562"/>
            <a:ext cx="282905" cy="3704657"/>
          </a:xfrm>
          <a:custGeom>
            <a:avLst/>
            <a:gdLst/>
            <a:ahLst/>
            <a:cxnLst/>
            <a:rect l="l" t="t" r="r" b="b"/>
            <a:pathLst>
              <a:path w="282905" h="3704657">
                <a:moveTo>
                  <a:pt x="282905" y="3704657"/>
                </a:moveTo>
                <a:lnTo>
                  <a:pt x="282905" y="3447145"/>
                </a:lnTo>
                <a:lnTo>
                  <a:pt x="282905" y="1021164"/>
                </a:lnTo>
                <a:lnTo>
                  <a:pt x="282905" y="939449"/>
                </a:lnTo>
                <a:lnTo>
                  <a:pt x="282905" y="763652"/>
                </a:lnTo>
                <a:lnTo>
                  <a:pt x="282905" y="681937"/>
                </a:lnTo>
                <a:lnTo>
                  <a:pt x="282905" y="355093"/>
                </a:lnTo>
                <a:lnTo>
                  <a:pt x="282905" y="273378"/>
                </a:lnTo>
                <a:lnTo>
                  <a:pt x="282905" y="97581"/>
                </a:lnTo>
                <a:lnTo>
                  <a:pt x="282905" y="15866"/>
                </a:lnTo>
                <a:lnTo>
                  <a:pt x="282635" y="15993"/>
                </a:lnTo>
                <a:lnTo>
                  <a:pt x="278030" y="4875"/>
                </a:lnTo>
                <a:cubicBezTo>
                  <a:pt x="275018" y="1863"/>
                  <a:pt x="270858" y="0"/>
                  <a:pt x="266261" y="0"/>
                </a:cubicBezTo>
                <a:lnTo>
                  <a:pt x="260197" y="2512"/>
                </a:lnTo>
                <a:lnTo>
                  <a:pt x="260197" y="796"/>
                </a:lnTo>
                <a:lnTo>
                  <a:pt x="10100" y="133952"/>
                </a:lnTo>
                <a:lnTo>
                  <a:pt x="10100" y="135426"/>
                </a:lnTo>
                <a:lnTo>
                  <a:pt x="4876" y="137590"/>
                </a:lnTo>
                <a:lnTo>
                  <a:pt x="144" y="149014"/>
                </a:lnTo>
                <a:lnTo>
                  <a:pt x="1" y="149080"/>
                </a:lnTo>
                <a:lnTo>
                  <a:pt x="1" y="149358"/>
                </a:lnTo>
                <a:lnTo>
                  <a:pt x="0" y="149360"/>
                </a:lnTo>
                <a:lnTo>
                  <a:pt x="1" y="149362"/>
                </a:lnTo>
                <a:lnTo>
                  <a:pt x="1" y="230795"/>
                </a:lnTo>
                <a:lnTo>
                  <a:pt x="1" y="231073"/>
                </a:lnTo>
                <a:lnTo>
                  <a:pt x="0" y="231075"/>
                </a:lnTo>
                <a:lnTo>
                  <a:pt x="1" y="231077"/>
                </a:lnTo>
                <a:lnTo>
                  <a:pt x="1" y="406592"/>
                </a:lnTo>
                <a:lnTo>
                  <a:pt x="1" y="406870"/>
                </a:lnTo>
                <a:lnTo>
                  <a:pt x="0" y="406872"/>
                </a:lnTo>
                <a:lnTo>
                  <a:pt x="1" y="406874"/>
                </a:lnTo>
                <a:lnTo>
                  <a:pt x="1" y="488307"/>
                </a:lnTo>
                <a:lnTo>
                  <a:pt x="1" y="488585"/>
                </a:lnTo>
                <a:lnTo>
                  <a:pt x="0" y="488587"/>
                </a:lnTo>
                <a:lnTo>
                  <a:pt x="1" y="488589"/>
                </a:lnTo>
                <a:lnTo>
                  <a:pt x="1" y="557614"/>
                </a:lnTo>
                <a:lnTo>
                  <a:pt x="1" y="639329"/>
                </a:lnTo>
                <a:lnTo>
                  <a:pt x="1" y="815126"/>
                </a:lnTo>
                <a:lnTo>
                  <a:pt x="1" y="896841"/>
                </a:lnTo>
                <a:lnTo>
                  <a:pt x="1" y="3447145"/>
                </a:lnTo>
                <a:lnTo>
                  <a:pt x="1" y="370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937761" y="3230278"/>
            <a:ext cx="3520326" cy="2829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6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8" name="Diagonal Stripe 2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9" name="Diagonal Stripe 2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1493" y="5997722"/>
            <a:ext cx="120101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22" y="1510066"/>
            <a:ext cx="7882758" cy="4012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623" y="621081"/>
            <a:ext cx="7882756" cy="5175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82" r:id="rId3"/>
    <p:sldLayoutId id="2147483675" r:id="rId4"/>
    <p:sldLayoutId id="2147483677" r:id="rId5"/>
    <p:sldLayoutId id="2147483676" r:id="rId6"/>
    <p:sldLayoutId id="2147483678" r:id="rId7"/>
    <p:sldLayoutId id="2147483683" r:id="rId8"/>
    <p:sldLayoutId id="2147483681" r:id="rId9"/>
    <p:sldLayoutId id="2147483684" r:id="rId10"/>
    <p:sldLayoutId id="2147483679" r:id="rId11"/>
    <p:sldLayoutId id="2147483691" r:id="rId12"/>
    <p:sldLayoutId id="2147483692" r:id="rId13"/>
    <p:sldLayoutId id="2147483680" r:id="rId14"/>
    <p:sldLayoutId id="2147483663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6" r:id="rId22"/>
    <p:sldLayoutId id="2147483693" r:id="rId23"/>
    <p:sldLayoutId id="2147483697" r:id="rId24"/>
    <p:sldLayoutId id="2147483694" r:id="rId25"/>
    <p:sldLayoutId id="2147483698" r:id="rId26"/>
    <p:sldLayoutId id="2147483695" r:id="rId27"/>
    <p:sldLayoutId id="2147483699" r:id="rId28"/>
    <p:sldLayoutId id="2147483664" r:id="rId2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13200" indent="-3492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DC4405"/>
        </a:buClr>
        <a:buSzPct val="100000"/>
        <a:buFont typeface="Arial"/>
        <a:buChar char="•"/>
        <a:defRPr sz="2400" kern="1200">
          <a:solidFill>
            <a:srgbClr val="6F7073"/>
          </a:solidFill>
          <a:latin typeface="+mn-lt"/>
          <a:ea typeface="+mn-ea"/>
          <a:cs typeface="+mn-cs"/>
        </a:defRPr>
      </a:lvl1pPr>
      <a:lvl2pPr marL="648000" indent="-28575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•"/>
        <a:defRPr sz="2000" kern="1200">
          <a:solidFill>
            <a:srgbClr val="6F7073"/>
          </a:solidFill>
          <a:latin typeface="+mn-lt"/>
          <a:ea typeface="+mn-ea"/>
          <a:cs typeface="+mn-cs"/>
        </a:defRPr>
      </a:lvl2pPr>
      <a:lvl3pPr marL="9000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Lucida Grande"/>
        <a:buChar char="-"/>
        <a:defRPr sz="1800" kern="1200">
          <a:solidFill>
            <a:srgbClr val="6F7073"/>
          </a:solidFill>
          <a:latin typeface="+mn-lt"/>
          <a:ea typeface="+mn-ea"/>
          <a:cs typeface="+mn-cs"/>
        </a:defRPr>
      </a:lvl3pPr>
      <a:lvl4pPr marL="11520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–"/>
        <a:defRPr sz="1600" kern="1200">
          <a:solidFill>
            <a:srgbClr val="6F7073"/>
          </a:solidFill>
          <a:latin typeface="+mn-lt"/>
          <a:ea typeface="+mn-ea"/>
          <a:cs typeface="+mn-cs"/>
        </a:defRPr>
      </a:lvl4pPr>
      <a:lvl5pPr marL="14040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DC4405"/>
        </a:buClr>
        <a:buFont typeface="Lucida Grande"/>
        <a:buChar char="-"/>
        <a:defRPr sz="1400" kern="1200">
          <a:solidFill>
            <a:srgbClr val="6F70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Stannard@renalregistry.nhs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Kidney </a:t>
            </a:r>
            <a:br>
              <a:rPr lang="en-GB" dirty="0"/>
            </a:br>
            <a:r>
              <a:rPr lang="en-GB" dirty="0"/>
              <a:t>Patient Reported Experience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Looking at your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5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Acting on the Kidney PREM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5225" y="3569579"/>
            <a:ext cx="7973549" cy="19388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Nationally </a:t>
            </a:r>
            <a:r>
              <a:rPr lang="en-GB" dirty="0"/>
              <a:t>t</a:t>
            </a:r>
            <a:r>
              <a:rPr lang="en-GB" dirty="0" smtClean="0"/>
              <a:t>hese are the three consistent </a:t>
            </a:r>
            <a:r>
              <a:rPr lang="en-GB" dirty="0"/>
              <a:t>and unchanged </a:t>
            </a:r>
            <a:r>
              <a:rPr lang="en-GB" dirty="0" smtClean="0"/>
              <a:t>lowest scoring areas of patient experience for the past 4 years. </a:t>
            </a:r>
          </a:p>
          <a:p>
            <a:pPr marL="0" indent="0" algn="ctr">
              <a:buNone/>
            </a:pPr>
            <a:r>
              <a:rPr lang="en-GB" dirty="0" smtClean="0"/>
              <a:t>There is a call </a:t>
            </a:r>
            <a:r>
              <a:rPr lang="en-GB" dirty="0"/>
              <a:t>to action </a:t>
            </a:r>
            <a:r>
              <a:rPr lang="en-GB" dirty="0" smtClean="0"/>
              <a:t>from </a:t>
            </a:r>
            <a:r>
              <a:rPr lang="en-GB" dirty="0"/>
              <a:t>kidney </a:t>
            </a:r>
            <a:r>
              <a:rPr lang="en-GB" dirty="0" smtClean="0"/>
              <a:t>patients and the wider community to </a:t>
            </a:r>
            <a:r>
              <a:rPr lang="en-GB" dirty="0"/>
              <a:t>address </a:t>
            </a:r>
            <a:r>
              <a:rPr lang="en-GB" dirty="0" smtClean="0"/>
              <a:t>the </a:t>
            </a:r>
            <a:r>
              <a:rPr lang="en-GB" dirty="0"/>
              <a:t>aspects of kidney care that impact most negatively on their </a:t>
            </a:r>
            <a:r>
              <a:rPr lang="en-GB" dirty="0" smtClean="0"/>
              <a:t>experience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We know this is not simple but lets make a plan!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39" r="2433"/>
          <a:stretch/>
        </p:blipFill>
        <p:spPr>
          <a:xfrm>
            <a:off x="1422919" y="1368841"/>
            <a:ext cx="6298163" cy="1811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4988" y="3128346"/>
            <a:ext cx="187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1D4E57"/>
                </a:solidFill>
              </a:rPr>
              <a:t>Sharing decisions</a:t>
            </a:r>
            <a:endParaRPr lang="en-GB" b="1" dirty="0">
              <a:solidFill>
                <a:srgbClr val="1D4E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7457" y="3128346"/>
            <a:ext cx="187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1D4E57"/>
                </a:solidFill>
              </a:rPr>
              <a:t>Needling</a:t>
            </a:r>
            <a:endParaRPr lang="en-GB" b="1" dirty="0">
              <a:solidFill>
                <a:srgbClr val="1D4E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251" y="3128346"/>
            <a:ext cx="187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1D4E57"/>
                </a:solidFill>
              </a:rPr>
              <a:t>Transport</a:t>
            </a:r>
            <a:endParaRPr lang="en-GB" b="1" dirty="0">
              <a:solidFill>
                <a:srgbClr val="1D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</a:t>
            </a:r>
            <a:r>
              <a:rPr lang="en-US" dirty="0" smtClean="0"/>
              <a:t>Listen to our stakeholders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Plan our Project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16296" y="2828835"/>
            <a:ext cx="214936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 creative and open </a:t>
            </a:r>
            <a:r>
              <a:rPr lang="en-GB" dirty="0">
                <a:solidFill>
                  <a:schemeClr val="bg1"/>
                </a:solidFill>
              </a:rPr>
              <a:t>to new ideas </a:t>
            </a:r>
            <a:r>
              <a:rPr lang="en-GB" dirty="0" smtClean="0">
                <a:solidFill>
                  <a:schemeClr val="bg1"/>
                </a:solidFill>
              </a:rPr>
              <a:t>and doing </a:t>
            </a:r>
            <a:r>
              <a:rPr lang="en-GB" dirty="0">
                <a:solidFill>
                  <a:schemeClr val="bg1"/>
                </a:solidFill>
              </a:rPr>
              <a:t>things differently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8108" y="1720763"/>
            <a:ext cx="2374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Review, share and </a:t>
            </a:r>
            <a:r>
              <a:rPr lang="en-GB" sz="1600" b="1" dirty="0">
                <a:solidFill>
                  <a:schemeClr val="bg1"/>
                </a:solidFill>
              </a:rPr>
              <a:t>compare </a:t>
            </a:r>
            <a:r>
              <a:rPr lang="en-GB" sz="1600" b="1" dirty="0" smtClean="0">
                <a:solidFill>
                  <a:schemeClr val="bg1"/>
                </a:solidFill>
              </a:rPr>
              <a:t>our results/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What change is needed? 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758" y="3069129"/>
            <a:ext cx="2322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Talk to local patients, involve KPA’s and get staff on board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7445" y="4440604"/>
            <a:ext cx="219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Prioritise the areas at our unit needing quality improvement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What is our aim? </a:t>
            </a:r>
            <a:r>
              <a:rPr lang="en-GB" dirty="0" smtClean="0"/>
              <a:t>What do we want to achieve? By when?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Who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do we need to involve?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Prioritise</a:t>
            </a:r>
            <a:r>
              <a:rPr lang="en-GB" dirty="0" smtClean="0"/>
              <a:t> ideas that have come from our discussions with patients, staff and others</a:t>
            </a:r>
          </a:p>
          <a:p>
            <a:r>
              <a:rPr lang="en-GB" dirty="0" smtClean="0"/>
              <a:t>Plan what we want to achieve in the next </a:t>
            </a:r>
            <a:r>
              <a:rPr lang="en-GB" b="1" dirty="0" smtClean="0">
                <a:solidFill>
                  <a:schemeClr val="accent1"/>
                </a:solidFill>
              </a:rPr>
              <a:t>30-60-90 days</a:t>
            </a:r>
          </a:p>
          <a:p>
            <a:r>
              <a:rPr lang="en-GB" dirty="0" smtClean="0"/>
              <a:t>Continue to </a:t>
            </a:r>
            <a:r>
              <a:rPr lang="en-GB" b="1" dirty="0" smtClean="0">
                <a:solidFill>
                  <a:schemeClr val="accent1"/>
                </a:solidFill>
              </a:rPr>
              <a:t>meet regularly </a:t>
            </a:r>
            <a:r>
              <a:rPr lang="en-GB" dirty="0" smtClean="0"/>
              <a:t>with our project team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Communicate</a:t>
            </a:r>
            <a:r>
              <a:rPr lang="en-GB" dirty="0" smtClean="0"/>
              <a:t> what we are trying to do with our wider team and senior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2 – Plan our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3 – Implement and review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3670523"/>
              </p:ext>
            </p:extLst>
          </p:nvPr>
        </p:nvGraphicFramePr>
        <p:xfrm>
          <a:off x="2633753" y="1315898"/>
          <a:ext cx="6026806" cy="422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91342" y="1247593"/>
            <a:ext cx="2409817" cy="4719574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chemeClr val="accent5"/>
                </a:solidFill>
              </a:rPr>
              <a:t>We might want to </a:t>
            </a:r>
            <a:r>
              <a:rPr lang="en-GB" sz="1600" b="1" dirty="0" smtClean="0">
                <a:solidFill>
                  <a:srgbClr val="4C7EC3"/>
                </a:solidFill>
              </a:rPr>
              <a:t>ask </a:t>
            </a:r>
            <a:r>
              <a:rPr lang="en-GB" sz="1600" b="1" dirty="0">
                <a:solidFill>
                  <a:srgbClr val="4C7EC3"/>
                </a:solidFill>
              </a:rPr>
              <a:t>patients how they feel about changes </a:t>
            </a:r>
            <a:r>
              <a:rPr lang="en-GB" sz="1600" b="1" dirty="0" smtClean="0">
                <a:solidFill>
                  <a:srgbClr val="4C7EC3"/>
                </a:solidFill>
              </a:rPr>
              <a:t>we are making </a:t>
            </a:r>
            <a:r>
              <a:rPr lang="en-GB" sz="1600" dirty="0" smtClean="0">
                <a:solidFill>
                  <a:schemeClr val="accent5"/>
                </a:solidFill>
              </a:rPr>
              <a:t>– we don’t </a:t>
            </a:r>
            <a:r>
              <a:rPr lang="en-GB" sz="1600" dirty="0">
                <a:solidFill>
                  <a:schemeClr val="accent5"/>
                </a:solidFill>
              </a:rPr>
              <a:t>have to wait until the next </a:t>
            </a:r>
            <a:r>
              <a:rPr lang="en-GB" sz="1600" dirty="0" smtClean="0">
                <a:solidFill>
                  <a:schemeClr val="accent5"/>
                </a:solidFill>
              </a:rPr>
              <a:t>year’s Kidney PREM </a:t>
            </a:r>
            <a:r>
              <a:rPr lang="en-GB" sz="1600" dirty="0">
                <a:solidFill>
                  <a:schemeClr val="accent5"/>
                </a:solidFill>
              </a:rPr>
              <a:t>to ask!</a:t>
            </a:r>
          </a:p>
          <a:p>
            <a:r>
              <a:rPr lang="en-GB" sz="1600" b="1" dirty="0">
                <a:solidFill>
                  <a:srgbClr val="4C7EC3"/>
                </a:solidFill>
              </a:rPr>
              <a:t>If it does not work first </a:t>
            </a:r>
            <a:r>
              <a:rPr lang="en-GB" sz="1600" b="1" dirty="0" smtClean="0">
                <a:solidFill>
                  <a:srgbClr val="4C7EC3"/>
                </a:solidFill>
              </a:rPr>
              <a:t>time, we won’t give </a:t>
            </a:r>
            <a:r>
              <a:rPr lang="en-GB" sz="1600" b="1" dirty="0">
                <a:solidFill>
                  <a:srgbClr val="4C7EC3"/>
                </a:solidFill>
              </a:rPr>
              <a:t>up </a:t>
            </a:r>
            <a:r>
              <a:rPr lang="en-GB" sz="1600" dirty="0" smtClean="0"/>
              <a:t>– we will adjust our </a:t>
            </a:r>
            <a:r>
              <a:rPr lang="en-GB" sz="1600" dirty="0"/>
              <a:t>ideas and plan </a:t>
            </a:r>
            <a:r>
              <a:rPr lang="en-GB" sz="1600" dirty="0" smtClean="0"/>
              <a:t>our </a:t>
            </a:r>
            <a:r>
              <a:rPr lang="en-GB" sz="1600" dirty="0"/>
              <a:t>next cycle of change</a:t>
            </a:r>
          </a:p>
          <a:p>
            <a:r>
              <a:rPr lang="en-GB" sz="1600" dirty="0" smtClean="0"/>
              <a:t>If our ideas are a success, </a:t>
            </a:r>
            <a:r>
              <a:rPr lang="en-GB" sz="1600" b="1" dirty="0">
                <a:solidFill>
                  <a:srgbClr val="4C7EC3"/>
                </a:solidFill>
              </a:rPr>
              <a:t>let’s share </a:t>
            </a:r>
            <a:r>
              <a:rPr lang="en-GB" sz="1600" b="1" dirty="0" smtClean="0">
                <a:solidFill>
                  <a:srgbClr val="4C7EC3"/>
                </a:solidFill>
              </a:rPr>
              <a:t>our progress</a:t>
            </a:r>
            <a:endParaRPr lang="en-GB" sz="1600" b="1" dirty="0">
              <a:solidFill>
                <a:srgbClr val="4C7E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 IC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49"/>
          <a:stretch/>
        </p:blipFill>
        <p:spPr>
          <a:xfrm>
            <a:off x="3273311" y="5706044"/>
            <a:ext cx="296347" cy="521616"/>
          </a:xfrm>
          <a:prstGeom prst="rect">
            <a:avLst/>
          </a:prstGeom>
        </p:spPr>
      </p:pic>
      <p:pic>
        <p:nvPicPr>
          <p:cNvPr id="6" name="Picture 5" descr="SM IC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r="41103"/>
          <a:stretch/>
        </p:blipFill>
        <p:spPr>
          <a:xfrm>
            <a:off x="5228010" y="5706044"/>
            <a:ext cx="260297" cy="5216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16943"/>
              </p:ext>
            </p:extLst>
          </p:nvPr>
        </p:nvGraphicFramePr>
        <p:xfrm>
          <a:off x="386498" y="144934"/>
          <a:ext cx="8201319" cy="489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316"/>
                <a:gridCol w="806687"/>
                <a:gridCol w="878703"/>
                <a:gridCol w="2818613"/>
              </a:tblGrid>
              <a:tr h="609152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Actions</a:t>
                      </a:r>
                      <a:endParaRPr lang="en-GB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Lead</a:t>
                      </a:r>
                      <a:endParaRPr lang="en-GB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When</a:t>
                      </a:r>
                      <a:endParaRPr lang="en-GB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Monitoring Notes</a:t>
                      </a:r>
                      <a:endParaRPr lang="en-GB" b="1" u="sng" dirty="0"/>
                    </a:p>
                  </a:txBody>
                  <a:tcPr/>
                </a:tc>
              </a:tr>
              <a:tr h="1429751">
                <a:tc>
                  <a:txBody>
                    <a:bodyPr/>
                    <a:lstStyle/>
                    <a:p>
                      <a:r>
                        <a:rPr lang="en-GB" dirty="0" smtClean="0"/>
                        <a:t>30 days: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29751">
                <a:tc>
                  <a:txBody>
                    <a:bodyPr/>
                    <a:lstStyle/>
                    <a:p>
                      <a:r>
                        <a:rPr lang="en-GB" dirty="0" smtClean="0"/>
                        <a:t>60 days: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429751">
                <a:tc>
                  <a:txBody>
                    <a:bodyPr/>
                    <a:lstStyle/>
                    <a:p>
                      <a:r>
                        <a:rPr lang="en-GB" dirty="0" smtClean="0"/>
                        <a:t>90 days: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and share your local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301" y="1218270"/>
            <a:ext cx="8063398" cy="4654010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300" dirty="0" smtClean="0"/>
              <a:t>The </a:t>
            </a:r>
            <a:r>
              <a:rPr lang="en-GB" sz="2300" dirty="0"/>
              <a:t>Kidney PREM will have the greatest impact when renal </a:t>
            </a:r>
            <a:r>
              <a:rPr lang="en-GB" sz="2300" dirty="0" smtClean="0"/>
              <a:t>centres review, share and </a:t>
            </a:r>
            <a:r>
              <a:rPr lang="en-GB" sz="2300" dirty="0"/>
              <a:t>act on their local findings in partnership with patients and make improvements to care identified as necessary by their own </a:t>
            </a:r>
            <a:r>
              <a:rPr lang="en-GB" sz="2300" dirty="0" smtClean="0"/>
              <a:t>patients</a:t>
            </a:r>
            <a:endParaRPr lang="en-GB" sz="23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Access </a:t>
            </a:r>
            <a:r>
              <a:rPr lang="en-GB" sz="2800" b="1" dirty="0">
                <a:solidFill>
                  <a:schemeClr val="accent1"/>
                </a:solidFill>
              </a:rPr>
              <a:t>the portal at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DC4405"/>
                </a:solidFill>
              </a:rPr>
              <a:t>www.renalreg.org/datasets/prem-portal</a:t>
            </a:r>
            <a:r>
              <a:rPr lang="en-GB" sz="2800" b="1" dirty="0" smtClean="0">
                <a:solidFill>
                  <a:srgbClr val="DC4405"/>
                </a:solidFill>
              </a:rPr>
              <a:t>/ </a:t>
            </a:r>
            <a:endParaRPr lang="en-GB" sz="2800" b="1" dirty="0">
              <a:solidFill>
                <a:srgbClr val="DC4405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300" dirty="0"/>
          </a:p>
          <a:p>
            <a:pPr marL="0" indent="0" algn="ctr">
              <a:buNone/>
            </a:pPr>
            <a:r>
              <a:rPr lang="en-GB" sz="2300" dirty="0" smtClean="0"/>
              <a:t>You </a:t>
            </a:r>
            <a:r>
              <a:rPr lang="en-GB" sz="2300" dirty="0"/>
              <a:t>can select the relevant year, centre, renal unit and question to review how patients at your unit responded to each of the Kidney PREM questions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 b="10742"/>
          <a:stretch/>
        </p:blipFill>
        <p:spPr bwMode="auto">
          <a:xfrm>
            <a:off x="2361383" y="2985796"/>
            <a:ext cx="4397956" cy="200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79" y="1684049"/>
            <a:ext cx="3140186" cy="4301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and share your local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443" y="1167771"/>
            <a:ext cx="3888987" cy="46378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You can review how your centre is doing against the national average using the graphs in the Kidney PREM national report</a:t>
            </a:r>
          </a:p>
          <a:p>
            <a:r>
              <a:rPr lang="en-GB" dirty="0"/>
              <a:t>Means where the confidence interval falls entirely beyond the 25th or 75th percentiles are worse than or better than most centres in that </a:t>
            </a:r>
            <a:r>
              <a:rPr lang="en-GB" dirty="0" smtClean="0"/>
              <a:t>theme</a:t>
            </a:r>
          </a:p>
          <a:p>
            <a:pPr lvl="0"/>
            <a:r>
              <a:rPr lang="en-GB" dirty="0" smtClean="0"/>
              <a:t>This graph is showing centre results for the question “How </a:t>
            </a:r>
            <a:r>
              <a:rPr lang="en-GB" dirty="0"/>
              <a:t>well would you grade your overall experience of the service provided by your renal unit on a scale from 1 (worst it can be) to 7 (best it can be</a:t>
            </a:r>
            <a:r>
              <a:rPr lang="en-GB" dirty="0" smtClean="0"/>
              <a:t>)?”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34019" y="1183244"/>
            <a:ext cx="122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C4405"/>
                </a:solidFill>
              </a:rPr>
              <a:t>Above </a:t>
            </a:r>
            <a:r>
              <a:rPr lang="en-GB" sz="1600" dirty="0">
                <a:solidFill>
                  <a:srgbClr val="DC4405"/>
                </a:solidFill>
              </a:rPr>
              <a:t>7</a:t>
            </a:r>
            <a:r>
              <a:rPr lang="en-GB" sz="1600" dirty="0" smtClean="0">
                <a:solidFill>
                  <a:srgbClr val="DC4405"/>
                </a:solidFill>
              </a:rPr>
              <a:t>5</a:t>
            </a:r>
            <a:r>
              <a:rPr lang="en-GB" sz="1600" baseline="30000" dirty="0" smtClean="0">
                <a:solidFill>
                  <a:srgbClr val="DC4405"/>
                </a:solidFill>
              </a:rPr>
              <a:t>th</a:t>
            </a:r>
            <a:r>
              <a:rPr lang="en-GB" sz="1600" dirty="0" smtClean="0">
                <a:solidFill>
                  <a:srgbClr val="DC4405"/>
                </a:solidFill>
              </a:rPr>
              <a:t> percentile</a:t>
            </a:r>
            <a:endParaRPr lang="en-GB" sz="1600" dirty="0">
              <a:solidFill>
                <a:srgbClr val="DC440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34019" y="1770959"/>
            <a:ext cx="951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5089" y="1187974"/>
            <a:ext cx="122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C4405"/>
                </a:solidFill>
              </a:rPr>
              <a:t>Below 25</a:t>
            </a:r>
            <a:r>
              <a:rPr lang="en-GB" sz="1600" baseline="30000" dirty="0" smtClean="0">
                <a:solidFill>
                  <a:srgbClr val="DC4405"/>
                </a:solidFill>
              </a:rPr>
              <a:t>th</a:t>
            </a:r>
            <a:r>
              <a:rPr lang="en-GB" sz="1600" dirty="0" smtClean="0">
                <a:solidFill>
                  <a:srgbClr val="DC4405"/>
                </a:solidFill>
              </a:rPr>
              <a:t> percentile</a:t>
            </a:r>
            <a:endParaRPr lang="en-GB" sz="1600" dirty="0">
              <a:solidFill>
                <a:srgbClr val="DC440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56619" y="1762239"/>
            <a:ext cx="951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4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Share your progress</a:t>
            </a:r>
            <a:endParaRPr lang="en-GB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94272" y="1265746"/>
            <a:ext cx="8555455" cy="41583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/>
                </a:solidFill>
              </a:rPr>
              <a:t>We would like to hear what you are doing and how you are using the kidney PREM. </a:t>
            </a:r>
          </a:p>
          <a:p>
            <a:pPr marL="0" indent="0">
              <a:buNone/>
            </a:pPr>
            <a:endParaRPr lang="en-GB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5"/>
                </a:solidFill>
              </a:rPr>
              <a:t>Please send feedback on the following to </a:t>
            </a:r>
            <a:r>
              <a:rPr lang="en-GB" dirty="0" smtClean="0">
                <a:solidFill>
                  <a:schemeClr val="accent5"/>
                </a:solidFill>
                <a:hlinkClick r:id="rId2"/>
              </a:rPr>
              <a:t>Catherine.Stannard@renalregistry.nhs.uk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smtClean="0">
                <a:solidFill>
                  <a:schemeClr val="accent5"/>
                </a:solidFill>
              </a:rPr>
              <a:t>Examples of project plans aiming to improve patient experience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Examples of project plans inspired by the Kidney PREM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Examples of good practice from units performing particularly well on any of the Kidney PREM themes - especially Sharing Decisions about Care, Needling and Transport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Your experience of coordinating the Kidney PREM locally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Your ideas for improving the Kidney PREM</a:t>
            </a:r>
          </a:p>
        </p:txBody>
      </p:sp>
    </p:spTree>
    <p:extLst>
      <p:ext uri="{BB962C8B-B14F-4D97-AF65-F5344CB8AC3E}">
        <p14:creationId xmlns:p14="http://schemas.microsoft.com/office/powerpoint/2010/main" val="16584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Kidney </a:t>
            </a:r>
            <a:br>
              <a:rPr lang="en-GB" dirty="0"/>
            </a:br>
            <a:r>
              <a:rPr lang="en-GB" dirty="0"/>
              <a:t>Patient Reported Experience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What is the Kidney PREM?</a:t>
            </a:r>
          </a:p>
          <a:p>
            <a:r>
              <a:rPr lang="en-GB" dirty="0" smtClean="0"/>
              <a:t>Kidney PREM 2019 results</a:t>
            </a:r>
            <a:endParaRPr lang="en-GB" dirty="0"/>
          </a:p>
          <a:p>
            <a:r>
              <a:rPr lang="en-GB" dirty="0" smtClean="0"/>
              <a:t>Acting on the Kidney PREM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0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Kidney PREM?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75" y="1197733"/>
            <a:ext cx="5832692" cy="5030410"/>
          </a:xfrm>
        </p:spPr>
        <p:txBody>
          <a:bodyPr>
            <a:noAutofit/>
          </a:bodyPr>
          <a:lstStyle/>
          <a:p>
            <a:r>
              <a:rPr lang="en-GB" sz="1600" dirty="0"/>
              <a:t>Patient Reported Experience Measures - PREMs </a:t>
            </a:r>
            <a:r>
              <a:rPr lang="en-GB" sz="1600" dirty="0" smtClean="0"/>
              <a:t>- are </a:t>
            </a:r>
            <a:r>
              <a:rPr lang="en-GB" sz="1600" dirty="0"/>
              <a:t>measures which gather data on the experience of patients in health care </a:t>
            </a:r>
            <a:r>
              <a:rPr lang="en-GB" sz="1600" dirty="0" smtClean="0"/>
              <a:t>settings</a:t>
            </a:r>
            <a:endParaRPr lang="en-GB" sz="1600" dirty="0"/>
          </a:p>
          <a:p>
            <a:r>
              <a:rPr lang="en-GB" sz="1600" dirty="0" smtClean="0"/>
              <a:t>The </a:t>
            </a:r>
            <a:r>
              <a:rPr lang="en-GB" sz="1600" dirty="0"/>
              <a:t>results of PREM’s can be used to improve services in areas identified as important by patients; and tailor care by identifying the impact it has on patients (</a:t>
            </a:r>
            <a:r>
              <a:rPr lang="en-GB" sz="1600" dirty="0" err="1"/>
              <a:t>Aiyegbusi</a:t>
            </a:r>
            <a:r>
              <a:rPr lang="en-GB" sz="1600" dirty="0"/>
              <a:t> et al., 2017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/>
              <a:t>The Kidney PREM </a:t>
            </a:r>
            <a:r>
              <a:rPr lang="en-GB" sz="1600" dirty="0" smtClean="0"/>
              <a:t>is a </a:t>
            </a:r>
            <a:r>
              <a:rPr lang="en-GB" sz="1600" dirty="0"/>
              <a:t>questionnaire measuring kidney patients’ perceptions of their experience whilst receiving renal </a:t>
            </a:r>
            <a:r>
              <a:rPr lang="en-GB" sz="1600" dirty="0" smtClean="0"/>
              <a:t>care.</a:t>
            </a:r>
          </a:p>
          <a:p>
            <a:pPr marL="0" indent="0" algn="ctr">
              <a:buNone/>
            </a:pPr>
            <a:r>
              <a:rPr lang="en-GB" sz="2000" b="1" i="1" dirty="0" smtClean="0"/>
              <a:t>“</a:t>
            </a:r>
            <a:r>
              <a:rPr lang="en-GB" sz="2000" b="1" i="1" dirty="0"/>
              <a:t>The Renal Association and Kidney Care UK are committed to </a:t>
            </a:r>
            <a:r>
              <a:rPr lang="en-GB" sz="2000" b="1" i="1" dirty="0">
                <a:solidFill>
                  <a:srgbClr val="DC4405"/>
                </a:solidFill>
              </a:rPr>
              <a:t>improving the patient experience of kidney care</a:t>
            </a:r>
            <a:r>
              <a:rPr lang="en-GB" sz="2000" b="1" i="1" dirty="0"/>
              <a:t>, to have a positive impact on patient quality of life. Kidney PREM is available annually…. to </a:t>
            </a:r>
            <a:r>
              <a:rPr lang="en-GB" sz="2000" b="1" i="1" dirty="0">
                <a:solidFill>
                  <a:srgbClr val="DC4405"/>
                </a:solidFill>
              </a:rPr>
              <a:t>give patients the opportunity to feed into service improvement by sharing what matters </a:t>
            </a:r>
            <a:r>
              <a:rPr lang="en-GB" sz="2000" b="1" i="1" dirty="0"/>
              <a:t>most to </a:t>
            </a:r>
            <a:r>
              <a:rPr lang="en-GB" sz="2000" b="1" i="1" dirty="0" smtClean="0"/>
              <a:t>them.”</a:t>
            </a:r>
            <a:endParaRPr lang="en-GB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18109" r="36806" b="14198"/>
          <a:stretch/>
        </p:blipFill>
        <p:spPr bwMode="auto">
          <a:xfrm>
            <a:off x="7357081" y="2118590"/>
            <a:ext cx="1487980" cy="2119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6E3C9D-15AD-4D81-BC29-4946D7914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26" t="18860" r="37874" b="16466"/>
          <a:stretch/>
        </p:blipFill>
        <p:spPr>
          <a:xfrm>
            <a:off x="6388815" y="3650547"/>
            <a:ext cx="1488648" cy="2115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2" t="22034" r="36772" b="10624"/>
          <a:stretch/>
        </p:blipFill>
        <p:spPr bwMode="auto">
          <a:xfrm>
            <a:off x="6394785" y="1292003"/>
            <a:ext cx="1408242" cy="1987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424712"/>
            <a:ext cx="8177116" cy="5175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Kidney PREM 2019 – the national results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t="14845" r="33299" b="5430"/>
          <a:stretch/>
        </p:blipFill>
        <p:spPr bwMode="auto">
          <a:xfrm>
            <a:off x="1781665" y="1131215"/>
            <a:ext cx="5262937" cy="47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1058126"/>
            <a:ext cx="7722931" cy="4744463"/>
          </a:xfrm>
          <a:ln>
            <a:solidFill>
              <a:schemeClr val="accent5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Mean </a:t>
            </a:r>
            <a:r>
              <a:rPr lang="en-GB" sz="3200" dirty="0" smtClean="0"/>
              <a:t>scores by theme 2019</a:t>
            </a:r>
            <a:r>
              <a:rPr lang="en-GB" sz="3200" dirty="0"/>
              <a:t>, 2018 and 2017 </a:t>
            </a:r>
          </a:p>
        </p:txBody>
      </p:sp>
    </p:spTree>
    <p:extLst>
      <p:ext uri="{BB962C8B-B14F-4D97-AF65-F5344CB8AC3E}">
        <p14:creationId xmlns:p14="http://schemas.microsoft.com/office/powerpoint/2010/main" val="5400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we compare?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24305"/>
              </p:ext>
            </p:extLst>
          </p:nvPr>
        </p:nvGraphicFramePr>
        <p:xfrm>
          <a:off x="214132" y="1396998"/>
          <a:ext cx="8814254" cy="40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25"/>
                <a:gridCol w="469600"/>
                <a:gridCol w="504699"/>
                <a:gridCol w="542903"/>
                <a:gridCol w="687892"/>
                <a:gridCol w="496639"/>
                <a:gridCol w="483075"/>
                <a:gridCol w="564326"/>
                <a:gridCol w="579095"/>
                <a:gridCol w="603225"/>
                <a:gridCol w="615289"/>
                <a:gridCol w="518774"/>
                <a:gridCol w="615290"/>
                <a:gridCol w="711805"/>
                <a:gridCol w="472517"/>
              </a:tblGrid>
              <a:tr h="18554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Overall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Privacy &amp; dignity</a:t>
                      </a:r>
                    </a:p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Patient information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Scheduling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Diet &amp; Fluid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Needling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Sharing decision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</a:tr>
              <a:tr h="56026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National</a:t>
                      </a:r>
                      <a:r>
                        <a:rPr lang="en-GB" sz="1400" b="1" baseline="0" dirty="0" smtClean="0"/>
                        <a:t> Average</a:t>
                      </a:r>
                    </a:p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6.4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6.2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6.2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5.8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5.8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5.5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5.5</a:t>
                      </a:r>
                      <a:endParaRPr lang="en-GB" sz="1600" b="1" dirty="0"/>
                    </a:p>
                  </a:txBody>
                  <a:tcPr/>
                </a:tc>
              </a:tr>
              <a:tr h="56026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Main centre</a:t>
                      </a:r>
                      <a:endParaRPr lang="en-GB" sz="1400" b="1" dirty="0"/>
                    </a:p>
                    <a:p>
                      <a:r>
                        <a:rPr lang="en-GB" sz="1400" b="1" dirty="0" smtClean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56026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Satellite </a:t>
                      </a:r>
                    </a:p>
                    <a:p>
                      <a:r>
                        <a:rPr lang="en-GB" sz="1400" b="1" dirty="0" smtClean="0"/>
                        <a:t>Unit</a:t>
                      </a:r>
                    </a:p>
                    <a:p>
                      <a:r>
                        <a:rPr lang="en-GB" sz="1400" b="1" dirty="0" smtClean="0"/>
                        <a:t>Name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64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CUK 2019">
      <a:dk1>
        <a:srgbClr val="6F7073"/>
      </a:dk1>
      <a:lt1>
        <a:sysClr val="window" lastClr="FFFFFF"/>
      </a:lt1>
      <a:dk2>
        <a:srgbClr val="004F59"/>
      </a:dk2>
      <a:lt2>
        <a:srgbClr val="A2ACAB"/>
      </a:lt2>
      <a:accent1>
        <a:srgbClr val="DC4405"/>
      </a:accent1>
      <a:accent2>
        <a:srgbClr val="407EC9"/>
      </a:accent2>
      <a:accent3>
        <a:srgbClr val="4EC3E0"/>
      </a:accent3>
      <a:accent4>
        <a:srgbClr val="00A499"/>
      </a:accent4>
      <a:accent5>
        <a:srgbClr val="000000"/>
      </a:accent5>
      <a:accent6>
        <a:srgbClr val="2DCCD3"/>
      </a:accent6>
      <a:hlink>
        <a:srgbClr val="500778"/>
      </a:hlink>
      <a:folHlink>
        <a:srgbClr val="AD1AA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900</Words>
  <Application>Microsoft Office PowerPoint</Application>
  <PresentationFormat>On-screen Show (4:3)</PresentationFormat>
  <Paragraphs>140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Kidney  Patient Reported Experience Measure</vt:lpstr>
      <vt:lpstr>Review and share your local results</vt:lpstr>
      <vt:lpstr>Review and share your local results</vt:lpstr>
      <vt:lpstr>Share your progress</vt:lpstr>
      <vt:lpstr>Kidney  Patient Reported Experience Measure</vt:lpstr>
      <vt:lpstr>What is the Kidney PREM?</vt:lpstr>
      <vt:lpstr>Kidney PREM 2019 – the national results</vt:lpstr>
      <vt:lpstr>Mean scores by theme 2019, 2018 and 2017 </vt:lpstr>
      <vt:lpstr>How do we compare? </vt:lpstr>
      <vt:lpstr>Acting on the Kidney PREM</vt:lpstr>
      <vt:lpstr>Step 1 – Listen to our stakeholders</vt:lpstr>
      <vt:lpstr>Step 2 – Plan our project</vt:lpstr>
      <vt:lpstr>Step 3 – Implement and review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Illsley</dc:creator>
  <cp:lastModifiedBy>Katharine Evans</cp:lastModifiedBy>
  <cp:revision>392</cp:revision>
  <dcterms:created xsi:type="dcterms:W3CDTF">2019-01-30T09:42:23Z</dcterms:created>
  <dcterms:modified xsi:type="dcterms:W3CDTF">2020-06-04T08:49:33Z</dcterms:modified>
</cp:coreProperties>
</file>