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8" r:id="rId2"/>
  </p:sldMasterIdLst>
  <p:notesMasterIdLst>
    <p:notesMasterId r:id="rId18"/>
  </p:notesMasterIdLst>
  <p:sldIdLst>
    <p:sldId id="256" r:id="rId3"/>
    <p:sldId id="266" r:id="rId4"/>
    <p:sldId id="267" r:id="rId5"/>
    <p:sldId id="260" r:id="rId6"/>
    <p:sldId id="263" r:id="rId7"/>
    <p:sldId id="262" r:id="rId8"/>
    <p:sldId id="264" r:id="rId9"/>
    <p:sldId id="268" r:id="rId10"/>
    <p:sldId id="270" r:id="rId11"/>
    <p:sldId id="271" r:id="rId12"/>
    <p:sldId id="272" r:id="rId13"/>
    <p:sldId id="273" r:id="rId14"/>
    <p:sldId id="269" r:id="rId15"/>
    <p:sldId id="274" r:id="rId16"/>
    <p:sldId id="259"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Visby CF Bold" panose="020B0604020202020204" charset="0"/>
      <p:bold r:id="rId23"/>
      <p:italic r:id="rId24"/>
      <p:boldItalic r:id="rId25"/>
    </p:embeddedFont>
    <p:embeddedFont>
      <p:font typeface="Visby Round CF" panose="020F0000000000000000" charset="0"/>
      <p:regular r:id="rId26"/>
      <p:bold r:id="rId27"/>
      <p:italic r:id="rId28"/>
      <p:boldItalic r:id="rId29"/>
    </p:embeddedFont>
    <p:embeddedFont>
      <p:font typeface="Visby Round CF DemiBold" panose="020F0000000000000000" charset="0"/>
      <p:bold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144"/>
    <a:srgbClr val="FDD21C"/>
    <a:srgbClr val="3E99D6"/>
    <a:srgbClr val="297CBF"/>
    <a:srgbClr val="3497D2"/>
    <a:srgbClr val="217FC2"/>
    <a:srgbClr val="2191C2"/>
    <a:srgbClr val="F791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16" autoAdjust="0"/>
    <p:restoredTop sz="94660" autoAdjust="0"/>
  </p:normalViewPr>
  <p:slideViewPr>
    <p:cSldViewPr snapToGrid="0">
      <p:cViewPr varScale="1">
        <p:scale>
          <a:sx n="114" d="100"/>
          <a:sy n="114" d="100"/>
        </p:scale>
        <p:origin x="324" y="114"/>
      </p:cViewPr>
      <p:guideLst>
        <p:guide orient="horz" pos="2160"/>
        <p:guide pos="3840"/>
      </p:guideLst>
    </p:cSldViewPr>
  </p:slideViewPr>
  <p:outlineViewPr>
    <p:cViewPr>
      <p:scale>
        <a:sx n="33" d="100"/>
        <a:sy n="33" d="100"/>
      </p:scale>
      <p:origin x="0" y="2756"/>
    </p:cViewPr>
  </p:outlineViewPr>
  <p:notesTextViewPr>
    <p:cViewPr>
      <p:scale>
        <a:sx n="1" d="1"/>
        <a:sy n="1" d="1"/>
      </p:scale>
      <p:origin x="0" y="0"/>
    </p:cViewPr>
  </p:notesTextViewPr>
  <p:sorterViewPr>
    <p:cViewPr varScale="1">
      <p:scale>
        <a:sx n="100" d="100"/>
        <a:sy n="100" d="100"/>
      </p:scale>
      <p:origin x="0" y="0"/>
    </p:cViewPr>
  </p:sorter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77466-75CD-4508-934F-82A4CC34B070}" type="datetimeFigureOut">
              <a:rPr lang="en-GB" smtClean="0"/>
              <a:t>02/02/2023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E4B5E-0FDD-4365-A58B-83FC26C72247}" type="slidenum">
              <a:rPr lang="en-GB" smtClean="0"/>
              <a:t>‹#›</a:t>
            </a:fld>
            <a:endParaRPr lang="en-GB"/>
          </a:p>
        </p:txBody>
      </p:sp>
    </p:spTree>
    <p:extLst>
      <p:ext uri="{BB962C8B-B14F-4D97-AF65-F5344CB8AC3E}">
        <p14:creationId xmlns:p14="http://schemas.microsoft.com/office/powerpoint/2010/main" val="18410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7CD416-2F19-4310-B2E2-330DC284C96F}"/>
              </a:ext>
            </a:extLst>
          </p:cNvPr>
          <p:cNvSpPr>
            <a:spLocks noGrp="1"/>
          </p:cNvSpPr>
          <p:nvPr>
            <p:ph type="ctrTitle"/>
          </p:nvPr>
        </p:nvSpPr>
        <p:spPr>
          <a:xfrm>
            <a:off x="515938" y="2168525"/>
            <a:ext cx="11161100" cy="1981200"/>
          </a:xfrm>
        </p:spPr>
        <p:txBody>
          <a:bodyPr anchor="b">
            <a:normAutofit/>
          </a:bodyPr>
          <a:lstStyle>
            <a:lvl1pPr algn="l">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DC56E1A-7ABD-45D3-BFBA-41A211D4599D}"/>
              </a:ext>
            </a:extLst>
          </p:cNvPr>
          <p:cNvSpPr>
            <a:spLocks noGrp="1"/>
          </p:cNvSpPr>
          <p:nvPr>
            <p:ph type="subTitle" idx="1"/>
          </p:nvPr>
        </p:nvSpPr>
        <p:spPr>
          <a:xfrm>
            <a:off x="514962" y="4329113"/>
            <a:ext cx="11162076" cy="2155507"/>
          </a:xfrm>
        </p:spPr>
        <p:txBody>
          <a:bodyPr>
            <a:normAutofit/>
          </a:bodyPr>
          <a:lstStyle>
            <a:lvl1pPr marL="0" indent="0" algn="l">
              <a:buNone/>
              <a:defRPr sz="32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DA24DED0-F499-468D-9F50-57462665F3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49B581-3D4B-425F-96AB-D04CF3E8F923}"/>
              </a:ext>
            </a:extLst>
          </p:cNvPr>
          <p:cNvSpPr>
            <a:spLocks noGrp="1"/>
          </p:cNvSpPr>
          <p:nvPr>
            <p:ph type="sldNum" sz="quarter" idx="12"/>
          </p:nvPr>
        </p:nvSpPr>
        <p:spPr/>
        <p:txBody>
          <a:bodyPr/>
          <a:lstStyle/>
          <a:p>
            <a:fld id="{E85A7407-A20E-4A0B-A3A5-2AD794AF9A1B}" type="slidenum">
              <a:rPr lang="en-GB" smtClean="0"/>
              <a:t>‹#›</a:t>
            </a:fld>
            <a:endParaRPr lang="en-GB"/>
          </a:p>
        </p:txBody>
      </p:sp>
      <p:pic>
        <p:nvPicPr>
          <p:cNvPr id="8" name="Picture 7">
            <a:extLst>
              <a:ext uri="{FF2B5EF4-FFF2-40B4-BE49-F238E27FC236}">
                <a16:creationId xmlns:a16="http://schemas.microsoft.com/office/drawing/2014/main" id="{FAEE61BE-749B-424A-853D-E278A325C44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4612" y="404186"/>
            <a:ext cx="2699495" cy="1011400"/>
          </a:xfrm>
          <a:prstGeom prst="rect">
            <a:avLst/>
          </a:prstGeom>
        </p:spPr>
      </p:pic>
    </p:spTree>
    <p:extLst>
      <p:ext uri="{BB962C8B-B14F-4D97-AF65-F5344CB8AC3E}">
        <p14:creationId xmlns:p14="http://schemas.microsoft.com/office/powerpoint/2010/main" val="2725870006"/>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55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FA01-07D8-4897-9D19-6A6DCC641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443BA9-EF53-432F-8A85-A13797BB093F}"/>
              </a:ext>
            </a:extLst>
          </p:cNvPr>
          <p:cNvSpPr>
            <a:spLocks noGrp="1"/>
          </p:cNvSpPr>
          <p:nvPr>
            <p:ph sz="half" idx="1"/>
          </p:nvPr>
        </p:nvSpPr>
        <p:spPr>
          <a:xfrm>
            <a:off x="514962" y="1808162"/>
            <a:ext cx="5580000" cy="46815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B74C2BA-14F3-48C0-9E7A-C5214BB3A058}"/>
              </a:ext>
            </a:extLst>
          </p:cNvPr>
          <p:cNvSpPr>
            <a:spLocks noGrp="1"/>
          </p:cNvSpPr>
          <p:nvPr>
            <p:ph sz="half" idx="2"/>
          </p:nvPr>
        </p:nvSpPr>
        <p:spPr>
          <a:xfrm>
            <a:off x="6097038" y="1808162"/>
            <a:ext cx="5580000"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AFE1E8-D514-401C-80D9-DFB11210A6D5}"/>
              </a:ext>
            </a:extLst>
          </p:cNvPr>
          <p:cNvSpPr>
            <a:spLocks noGrp="1"/>
          </p:cNvSpPr>
          <p:nvPr>
            <p:ph type="dt" sz="half" idx="10"/>
          </p:nvPr>
        </p:nvSpPr>
        <p:spPr>
          <a:xfrm>
            <a:off x="9517038" y="6524624"/>
            <a:ext cx="1800000" cy="123111"/>
          </a:xfrm>
          <a:prstGeom prst="rect">
            <a:avLst/>
          </a:prstGeom>
        </p:spPr>
        <p:txBody>
          <a:bodyPr/>
          <a:lstStyle/>
          <a:p>
            <a:fld id="{88A207C2-CFE9-4A55-8DDA-82BE4DA92AE2}" type="datetime2">
              <a:rPr lang="en-GB" smtClean="0"/>
              <a:t>Thursday, 02 February 2023</a:t>
            </a:fld>
            <a:endParaRPr lang="en-GB"/>
          </a:p>
        </p:txBody>
      </p:sp>
      <p:sp>
        <p:nvSpPr>
          <p:cNvPr id="6" name="Footer Placeholder 5">
            <a:extLst>
              <a:ext uri="{FF2B5EF4-FFF2-40B4-BE49-F238E27FC236}">
                <a16:creationId xmlns:a16="http://schemas.microsoft.com/office/drawing/2014/main" id="{81624B5E-6206-4DC9-9179-4F9FCA084F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FD403C-1FC0-4C90-B9A3-83FE406E6A7C}"/>
              </a:ext>
            </a:extLst>
          </p:cNvPr>
          <p:cNvSpPr>
            <a:spLocks noGrp="1"/>
          </p:cNvSpPr>
          <p:nvPr>
            <p:ph type="sldNum" sz="quarter" idx="12"/>
          </p:nvPr>
        </p:nvSpPr>
        <p:spPr>
          <a:xfrm>
            <a:off x="11317038" y="6524624"/>
            <a:ext cx="360000" cy="123111"/>
          </a:xfrm>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36165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A24B-E1F9-4191-85DF-2D6F7319F5B1}"/>
              </a:ext>
            </a:extLst>
          </p:cNvPr>
          <p:cNvSpPr>
            <a:spLocks noGrp="1"/>
          </p:cNvSpPr>
          <p:nvPr>
            <p:ph type="title"/>
          </p:nvPr>
        </p:nvSpPr>
        <p:spPr>
          <a:xfrm>
            <a:off x="514962" y="364332"/>
            <a:ext cx="9540000" cy="1263650"/>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28F9F24-137F-4998-BAA3-9D2BF7FC07D4}"/>
              </a:ext>
            </a:extLst>
          </p:cNvPr>
          <p:cNvSpPr>
            <a:spLocks noGrp="1"/>
          </p:cNvSpPr>
          <p:nvPr>
            <p:ph type="body" idx="1"/>
          </p:nvPr>
        </p:nvSpPr>
        <p:spPr>
          <a:xfrm>
            <a:off x="514961" y="1808163"/>
            <a:ext cx="5580000" cy="361950"/>
          </a:xfrm>
        </p:spPr>
        <p:txBody>
          <a:bodyPr anchor="t"/>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00665F2-26D6-4242-856A-E3DD6B738499}"/>
              </a:ext>
            </a:extLst>
          </p:cNvPr>
          <p:cNvSpPr>
            <a:spLocks noGrp="1"/>
          </p:cNvSpPr>
          <p:nvPr>
            <p:ph sz="half" idx="2"/>
          </p:nvPr>
        </p:nvSpPr>
        <p:spPr>
          <a:xfrm>
            <a:off x="514961" y="2349500"/>
            <a:ext cx="5580000" cy="414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2A28A39-771C-47D4-9994-111D03C7E836}"/>
              </a:ext>
            </a:extLst>
          </p:cNvPr>
          <p:cNvSpPr>
            <a:spLocks noGrp="1"/>
          </p:cNvSpPr>
          <p:nvPr>
            <p:ph type="body" sz="quarter" idx="3"/>
          </p:nvPr>
        </p:nvSpPr>
        <p:spPr>
          <a:xfrm>
            <a:off x="6097038" y="1808163"/>
            <a:ext cx="5580000" cy="361950"/>
          </a:xfrm>
        </p:spPr>
        <p:txBody>
          <a:bodyPr anchor="b"/>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71B3FED-ABDB-421C-B154-4DB63F27E23B}"/>
              </a:ext>
            </a:extLst>
          </p:cNvPr>
          <p:cNvSpPr>
            <a:spLocks noGrp="1"/>
          </p:cNvSpPr>
          <p:nvPr>
            <p:ph sz="quarter" idx="4"/>
          </p:nvPr>
        </p:nvSpPr>
        <p:spPr>
          <a:xfrm>
            <a:off x="6097038" y="2349500"/>
            <a:ext cx="5580000" cy="414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D4AB67CF-1DD5-4E34-9A0D-F2D796BC50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19DE20-EEF6-4159-9F57-233A6865762C}"/>
              </a:ext>
            </a:extLst>
          </p:cNvPr>
          <p:cNvSpPr>
            <a:spLocks noGrp="1"/>
          </p:cNvSpPr>
          <p:nvPr>
            <p:ph type="sldNum" sz="quarter" idx="12"/>
          </p:nvPr>
        </p:nvSpPr>
        <p:spPr>
          <a:xfrm>
            <a:off x="11317038" y="6524624"/>
            <a:ext cx="360000" cy="123111"/>
          </a:xfrm>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30119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CC661E-0C99-47CC-A745-43CD097BC8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9E23C4-C563-445D-88FE-79E46631E11C}"/>
              </a:ext>
            </a:extLst>
          </p:cNvPr>
          <p:cNvSpPr>
            <a:spLocks noGrp="1"/>
          </p:cNvSpPr>
          <p:nvPr>
            <p:ph type="sldNum" sz="quarter" idx="12"/>
          </p:nvPr>
        </p:nvSpPr>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105957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a:p>
        </p:txBody>
      </p:sp>
      <p:sp>
        <p:nvSpPr>
          <p:cNvPr id="7" name="Text Placeholder 2">
            <a:extLst>
              <a:ext uri="{FF2B5EF4-FFF2-40B4-BE49-F238E27FC236}">
                <a16:creationId xmlns:a16="http://schemas.microsoft.com/office/drawing/2014/main" id="{33FFBFF6-5CA0-4C43-88B8-D4E80A01D7D9}"/>
              </a:ext>
            </a:extLst>
          </p:cNvPr>
          <p:cNvSpPr>
            <a:spLocks noGrp="1"/>
          </p:cNvSpPr>
          <p:nvPr>
            <p:ph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441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a:p>
        </p:txBody>
      </p:sp>
      <p:sp>
        <p:nvSpPr>
          <p:cNvPr id="7" name="Text Placeholder 2">
            <a:extLst>
              <a:ext uri="{FF2B5EF4-FFF2-40B4-BE49-F238E27FC236}">
                <a16:creationId xmlns:a16="http://schemas.microsoft.com/office/drawing/2014/main" id="{33FFBFF6-5CA0-4C43-88B8-D4E80A01D7D9}"/>
              </a:ext>
            </a:extLst>
          </p:cNvPr>
          <p:cNvSpPr>
            <a:spLocks noGrp="1"/>
          </p:cNvSpPr>
          <p:nvPr>
            <p:ph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918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A24B-E1F9-4191-85DF-2D6F7319F5B1}"/>
              </a:ext>
            </a:extLst>
          </p:cNvPr>
          <p:cNvSpPr>
            <a:spLocks noGrp="1"/>
          </p:cNvSpPr>
          <p:nvPr>
            <p:ph type="title"/>
          </p:nvPr>
        </p:nvSpPr>
        <p:spPr>
          <a:xfrm>
            <a:off x="514962" y="364332"/>
            <a:ext cx="9540000" cy="1263650"/>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28F9F24-137F-4998-BAA3-9D2BF7FC07D4}"/>
              </a:ext>
            </a:extLst>
          </p:cNvPr>
          <p:cNvSpPr>
            <a:spLocks noGrp="1"/>
          </p:cNvSpPr>
          <p:nvPr>
            <p:ph type="body" idx="1"/>
          </p:nvPr>
        </p:nvSpPr>
        <p:spPr>
          <a:xfrm>
            <a:off x="514961" y="1808163"/>
            <a:ext cx="5580000" cy="361950"/>
          </a:xfrm>
        </p:spPr>
        <p:txBody>
          <a:bodyPr anchor="t"/>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00665F2-26D6-4242-856A-E3DD6B738499}"/>
              </a:ext>
            </a:extLst>
          </p:cNvPr>
          <p:cNvSpPr>
            <a:spLocks noGrp="1"/>
          </p:cNvSpPr>
          <p:nvPr>
            <p:ph sz="half" idx="2"/>
          </p:nvPr>
        </p:nvSpPr>
        <p:spPr>
          <a:xfrm>
            <a:off x="514961" y="2349500"/>
            <a:ext cx="5580000" cy="4140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2A28A39-771C-47D4-9994-111D03C7E836}"/>
              </a:ext>
            </a:extLst>
          </p:cNvPr>
          <p:cNvSpPr>
            <a:spLocks noGrp="1"/>
          </p:cNvSpPr>
          <p:nvPr>
            <p:ph type="body" sz="quarter" idx="3"/>
          </p:nvPr>
        </p:nvSpPr>
        <p:spPr>
          <a:xfrm>
            <a:off x="6097038" y="1808163"/>
            <a:ext cx="5580000" cy="361950"/>
          </a:xfrm>
        </p:spPr>
        <p:txBody>
          <a:bodyPr anchor="b"/>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71B3FED-ABDB-421C-B154-4DB63F27E23B}"/>
              </a:ext>
            </a:extLst>
          </p:cNvPr>
          <p:cNvSpPr>
            <a:spLocks noGrp="1"/>
          </p:cNvSpPr>
          <p:nvPr>
            <p:ph sz="quarter" idx="4"/>
          </p:nvPr>
        </p:nvSpPr>
        <p:spPr>
          <a:xfrm>
            <a:off x="6097038" y="2349500"/>
            <a:ext cx="5580000" cy="4140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a:extLst>
              <a:ext uri="{FF2B5EF4-FFF2-40B4-BE49-F238E27FC236}">
                <a16:creationId xmlns:a16="http://schemas.microsoft.com/office/drawing/2014/main" id="{D4AB67CF-1DD5-4E34-9A0D-F2D796BC50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19DE20-EEF6-4159-9F57-233A6865762C}"/>
              </a:ext>
            </a:extLst>
          </p:cNvPr>
          <p:cNvSpPr>
            <a:spLocks noGrp="1"/>
          </p:cNvSpPr>
          <p:nvPr>
            <p:ph type="sldNum" sz="quarter" idx="12"/>
          </p:nvPr>
        </p:nvSpPr>
        <p:spPr>
          <a:xfrm>
            <a:off x="11317038" y="6524624"/>
            <a:ext cx="360000" cy="123111"/>
          </a:xfrm>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3453723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CC661E-0C99-47CC-A745-43CD097BC8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9E23C4-C563-445D-88FE-79E46631E11C}"/>
              </a:ext>
            </a:extLst>
          </p:cNvPr>
          <p:cNvSpPr>
            <a:spLocks noGrp="1"/>
          </p:cNvSpPr>
          <p:nvPr>
            <p:ph type="sldNum" sz="quarter" idx="12"/>
          </p:nvPr>
        </p:nvSpPr>
        <p:spPr/>
        <p:txBody>
          <a:bodyPr/>
          <a:lstStyle/>
          <a:p>
            <a:fld id="{E85A7407-A20E-4A0B-A3A5-2AD794AF9A1B}" type="slidenum">
              <a:rPr lang="en-GB" smtClean="0"/>
              <a:t>‹#›</a:t>
            </a:fld>
            <a:endParaRPr lang="en-GB"/>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105" y="1160463"/>
            <a:ext cx="968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BC76C1A5-84DF-4356-BC39-691F0090FA8F}"/>
              </a:ext>
            </a:extLst>
          </p:cNvPr>
          <p:cNvSpPr>
            <a:spLocks noGrp="1"/>
          </p:cNvSpPr>
          <p:nvPr>
            <p:ph type="title"/>
          </p:nvPr>
        </p:nvSpPr>
        <p:spPr>
          <a:xfrm>
            <a:off x="780433" y="2797968"/>
            <a:ext cx="3555593" cy="1260475"/>
          </a:xfrm>
        </p:spPr>
        <p:txBody>
          <a:bodyPr/>
          <a:lstStyle/>
          <a:p>
            <a:r>
              <a:rPr lang="en-US" dirty="0"/>
              <a:t>Click to edit Master title style</a:t>
            </a:r>
            <a:endParaRPr lang="en-GB" dirty="0"/>
          </a:p>
        </p:txBody>
      </p:sp>
      <p:sp>
        <p:nvSpPr>
          <p:cNvPr id="10" name="Subtitle 2">
            <a:extLst>
              <a:ext uri="{FF2B5EF4-FFF2-40B4-BE49-F238E27FC236}">
                <a16:creationId xmlns:a16="http://schemas.microsoft.com/office/drawing/2014/main" id="{4DC56E1A-7ABD-45D3-BFBA-41A211D4599D}"/>
              </a:ext>
            </a:extLst>
          </p:cNvPr>
          <p:cNvSpPr>
            <a:spLocks noGrp="1"/>
          </p:cNvSpPr>
          <p:nvPr>
            <p:ph type="subTitle" idx="1"/>
          </p:nvPr>
        </p:nvSpPr>
        <p:spPr>
          <a:xfrm>
            <a:off x="5573659" y="2529809"/>
            <a:ext cx="4558483" cy="2155507"/>
          </a:xfrm>
        </p:spPr>
        <p:txBody>
          <a:bodyPr>
            <a:normAutofit/>
          </a:bodyPr>
          <a:lstStyle>
            <a:lvl1pPr marL="0" indent="0" algn="l">
              <a:buNone/>
              <a:defRPr sz="2200" b="1"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67002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a:p>
        </p:txBody>
      </p:sp>
      <p:sp>
        <p:nvSpPr>
          <p:cNvPr id="4" name="Slide Number Placeholder 3"/>
          <p:cNvSpPr>
            <a:spLocks noGrp="1"/>
          </p:cNvSpPr>
          <p:nvPr>
            <p:ph type="sldNum" sz="quarter" idx="11"/>
          </p:nvPr>
        </p:nvSpPr>
        <p:spPr/>
        <p:txBody>
          <a:bodyPr/>
          <a:lstStyle/>
          <a:p>
            <a:fld id="{E85A7407-A20E-4A0B-A3A5-2AD794AF9A1B}" type="slidenum">
              <a:rPr lang="en-GB" smtClean="0"/>
              <a:pPr/>
              <a:t>‹#›</a:t>
            </a:fld>
            <a:endParaRPr lang="en-GB"/>
          </a:p>
        </p:txBody>
      </p:sp>
      <p:sp>
        <p:nvSpPr>
          <p:cNvPr id="5" name="Text Placeholder 2">
            <a:extLst>
              <a:ext uri="{FF2B5EF4-FFF2-40B4-BE49-F238E27FC236}">
                <a16:creationId xmlns:a16="http://schemas.microsoft.com/office/drawing/2014/main" id="{33FFBFF6-5CA0-4C43-88B8-D4E80A01D7D9}"/>
              </a:ext>
            </a:extLst>
          </p:cNvPr>
          <p:cNvSpPr>
            <a:spLocks noGrp="1"/>
          </p:cNvSpPr>
          <p:nvPr>
            <p:ph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8226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CD416-2F19-4310-B2E2-330DC284C96F}"/>
              </a:ext>
            </a:extLst>
          </p:cNvPr>
          <p:cNvSpPr>
            <a:spLocks noGrp="1"/>
          </p:cNvSpPr>
          <p:nvPr>
            <p:ph type="ctrTitle"/>
          </p:nvPr>
        </p:nvSpPr>
        <p:spPr>
          <a:xfrm>
            <a:off x="515938" y="2168525"/>
            <a:ext cx="11161100" cy="1981200"/>
          </a:xfrm>
        </p:spPr>
        <p:txBody>
          <a:bodyPr anchor="b">
            <a:normAutofit/>
          </a:bodyPr>
          <a:lstStyle>
            <a:lvl1pPr algn="l">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DC56E1A-7ABD-45D3-BFBA-41A211D4599D}"/>
              </a:ext>
            </a:extLst>
          </p:cNvPr>
          <p:cNvSpPr>
            <a:spLocks noGrp="1"/>
          </p:cNvSpPr>
          <p:nvPr>
            <p:ph type="subTitle" idx="1"/>
          </p:nvPr>
        </p:nvSpPr>
        <p:spPr>
          <a:xfrm>
            <a:off x="514962" y="4329113"/>
            <a:ext cx="11162076" cy="215550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DA24DED0-F499-468D-9F50-57462665F3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49B581-3D4B-425F-96AB-D04CF3E8F923}"/>
              </a:ext>
            </a:extLst>
          </p:cNvPr>
          <p:cNvSpPr>
            <a:spLocks noGrp="1"/>
          </p:cNvSpPr>
          <p:nvPr>
            <p:ph type="sldNum" sz="quarter" idx="12"/>
          </p:nvPr>
        </p:nvSpPr>
        <p:spPr/>
        <p:txBody>
          <a:bodyPr/>
          <a:lstStyle/>
          <a:p>
            <a:fld id="{E85A7407-A20E-4A0B-A3A5-2AD794AF9A1B}" type="slidenum">
              <a:rPr lang="en-GB" smtClean="0"/>
              <a:t>‹#›</a:t>
            </a:fld>
            <a:endParaRPr lang="en-GB"/>
          </a:p>
        </p:txBody>
      </p:sp>
      <p:pic>
        <p:nvPicPr>
          <p:cNvPr id="8" name="Picture 7">
            <a:extLst>
              <a:ext uri="{FF2B5EF4-FFF2-40B4-BE49-F238E27FC236}">
                <a16:creationId xmlns:a16="http://schemas.microsoft.com/office/drawing/2014/main" id="{FAEE61BE-749B-424A-853D-E278A325C4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4613" y="510710"/>
            <a:ext cx="2699492" cy="1011400"/>
          </a:xfrm>
          <a:prstGeom prst="rect">
            <a:avLst/>
          </a:prstGeom>
        </p:spPr>
      </p:pic>
    </p:spTree>
    <p:extLst>
      <p:ext uri="{BB962C8B-B14F-4D97-AF65-F5344CB8AC3E}">
        <p14:creationId xmlns:p14="http://schemas.microsoft.com/office/powerpoint/2010/main" val="2325563941"/>
      </p:ext>
    </p:extLst>
  </p:cSld>
  <p:clrMapOvr>
    <a:masterClrMapping/>
  </p:clrMapOvr>
  <p:extLst>
    <p:ext uri="{DCECCB84-F9BA-43D5-87BE-67443E8EF086}">
      <p15:sldGuideLst xmlns:p15="http://schemas.microsoft.com/office/powerpoint/2012/main">
        <p15:guide id="1" orient="horz" pos="1366">
          <p15:clr>
            <a:srgbClr val="FBAE40"/>
          </p15:clr>
        </p15:guide>
        <p15:guide id="2" pos="55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245164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EA0073-0363-4AD4-A330-309ABE09D00E}"/>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363252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B012E-2C82-4146-8A6C-1C0DBF697D23}"/>
              </a:ext>
            </a:extLst>
          </p:cNvPr>
          <p:cNvSpPr>
            <a:spLocks noGrp="1"/>
          </p:cNvSpPr>
          <p:nvPr>
            <p:ph type="title"/>
          </p:nvPr>
        </p:nvSpPr>
        <p:spPr>
          <a:xfrm>
            <a:off x="514962" y="368300"/>
            <a:ext cx="9540000" cy="1260475"/>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3FFBFF6-5CA0-4C43-88B8-D4E80A01D7D9}"/>
              </a:ext>
            </a:extLst>
          </p:cNvPr>
          <p:cNvSpPr>
            <a:spLocks noGrp="1"/>
          </p:cNvSpPr>
          <p:nvPr>
            <p:ph type="body"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8BD1660-35D0-4C89-A1D9-57021B891A47}"/>
              </a:ext>
            </a:extLst>
          </p:cNvPr>
          <p:cNvSpPr>
            <a:spLocks noGrp="1"/>
          </p:cNvSpPr>
          <p:nvPr>
            <p:ph type="ftr" sz="quarter" idx="3"/>
          </p:nvPr>
        </p:nvSpPr>
        <p:spPr>
          <a:xfrm>
            <a:off x="514962" y="6524624"/>
            <a:ext cx="9002076" cy="123111"/>
          </a:xfrm>
          <a:prstGeom prst="rect">
            <a:avLst/>
          </a:prstGeom>
        </p:spPr>
        <p:txBody>
          <a:bodyPr vert="horz" wrap="square" lIns="0" tIns="0" rIns="0" bIns="0" rtlCol="0" anchor="t">
            <a:spAutoFit/>
          </a:bodyPr>
          <a:lstStyle>
            <a:lvl1pPr algn="l">
              <a:defRPr sz="800">
                <a:solidFill>
                  <a:schemeClr val="bg2"/>
                </a:solidFill>
              </a:defRPr>
            </a:lvl1pPr>
          </a:lstStyle>
          <a:p>
            <a:endParaRPr lang="en-GB"/>
          </a:p>
        </p:txBody>
      </p:sp>
      <p:sp>
        <p:nvSpPr>
          <p:cNvPr id="6" name="Slide Number Placeholder 5">
            <a:extLst>
              <a:ext uri="{FF2B5EF4-FFF2-40B4-BE49-F238E27FC236}">
                <a16:creationId xmlns:a16="http://schemas.microsoft.com/office/drawing/2014/main" id="{5352A791-8E8D-43EC-9073-5BDF733E158B}"/>
              </a:ext>
            </a:extLst>
          </p:cNvPr>
          <p:cNvSpPr>
            <a:spLocks noGrp="1"/>
          </p:cNvSpPr>
          <p:nvPr>
            <p:ph type="sldNum" sz="quarter" idx="4"/>
          </p:nvPr>
        </p:nvSpPr>
        <p:spPr>
          <a:xfrm>
            <a:off x="11317038" y="6524624"/>
            <a:ext cx="360000" cy="123111"/>
          </a:xfrm>
          <a:prstGeom prst="rect">
            <a:avLst/>
          </a:prstGeom>
        </p:spPr>
        <p:txBody>
          <a:bodyPr vert="horz" lIns="0" tIns="0" rIns="0" bIns="0" rtlCol="0" anchor="t">
            <a:spAutoFit/>
          </a:bodyPr>
          <a:lstStyle>
            <a:lvl1pPr algn="r">
              <a:defRPr sz="800">
                <a:solidFill>
                  <a:schemeClr val="bg2"/>
                </a:solidFill>
                <a:latin typeface="Visby Round CF DemiBold" panose="020F0000000000000000" pitchFamily="34" charset="0"/>
              </a:defRPr>
            </a:lvl1pPr>
          </a:lstStyle>
          <a:p>
            <a:fld id="{E85A7407-A20E-4A0B-A3A5-2AD794AF9A1B}" type="slidenum">
              <a:rPr lang="en-GB" smtClean="0"/>
              <a:pPr/>
              <a:t>‹#›</a:t>
            </a:fld>
            <a:endParaRPr lang="en-GB"/>
          </a:p>
        </p:txBody>
      </p:sp>
      <p:pic>
        <p:nvPicPr>
          <p:cNvPr id="11" name="Picture 10" descr="Logo&#10;&#10;Description automatically generated">
            <a:extLst>
              <a:ext uri="{FF2B5EF4-FFF2-40B4-BE49-F238E27FC236}">
                <a16:creationId xmlns:a16="http://schemas.microsoft.com/office/drawing/2014/main" id="{CB9F7EA8-4A2A-42BD-BB3C-FB73AAAEBA6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53060" y="368301"/>
            <a:ext cx="723978" cy="705898"/>
          </a:xfrm>
          <a:prstGeom prst="rect">
            <a:avLst/>
          </a:prstGeom>
        </p:spPr>
      </p:pic>
    </p:spTree>
    <p:extLst>
      <p:ext uri="{BB962C8B-B14F-4D97-AF65-F5344CB8AC3E}">
        <p14:creationId xmlns:p14="http://schemas.microsoft.com/office/powerpoint/2010/main" val="8287116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3" r:id="rId4"/>
    <p:sldLayoutId id="2147483655" r:id="rId5"/>
    <p:sldLayoutId id="2147483675" r:id="rId6"/>
  </p:sldLayoutIdLst>
  <p:hf hdr="0"/>
  <p:txStyles>
    <p:title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buClr>
          <a:schemeClr val="accent2"/>
        </a:buClr>
        <a:buFont typeface="Arial" panose="020B0604020202020204" pitchFamily="34" charset="0"/>
        <a:buChar char="•"/>
        <a:defRPr sz="2000" kern="1200">
          <a:solidFill>
            <a:schemeClr val="tx2"/>
          </a:solidFill>
          <a:latin typeface="+mn-lt"/>
          <a:ea typeface="+mn-ea"/>
          <a:cs typeface="+mn-cs"/>
        </a:defRPr>
      </a:lvl1pPr>
      <a:lvl2pPr marL="540000" indent="-18000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mn-lt"/>
          <a:ea typeface="+mn-ea"/>
          <a:cs typeface="+mn-cs"/>
        </a:defRPr>
      </a:lvl2pPr>
      <a:lvl3pPr marL="900000" indent="-18000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mn-lt"/>
          <a:ea typeface="+mn-ea"/>
          <a:cs typeface="+mn-cs"/>
        </a:defRPr>
      </a:lvl3pPr>
      <a:lvl4pPr marL="1260000" indent="-180000" algn="l" defTabSz="914400" rtl="0" eaLnBrk="1" latinLnBrk="0" hangingPunct="1">
        <a:lnSpc>
          <a:spcPct val="100000"/>
        </a:lnSpc>
        <a:spcBef>
          <a:spcPts val="0"/>
        </a:spcBef>
        <a:buClr>
          <a:schemeClr val="accent2"/>
        </a:buClr>
        <a:buFont typeface="Arial" panose="020B0604020202020204" pitchFamily="34" charset="0"/>
        <a:buChar char="•"/>
        <a:defRPr sz="1400" kern="1200">
          <a:solidFill>
            <a:schemeClr val="tx2"/>
          </a:solidFill>
          <a:latin typeface="+mn-lt"/>
          <a:ea typeface="+mn-ea"/>
          <a:cs typeface="+mn-cs"/>
        </a:defRPr>
      </a:lvl4pPr>
      <a:lvl5pPr marL="1620000" indent="-180000" algn="l" defTabSz="914400" rtl="0" eaLnBrk="1" latinLnBrk="0" hangingPunct="1">
        <a:lnSpc>
          <a:spcPct val="100000"/>
        </a:lnSpc>
        <a:spcBef>
          <a:spcPts val="0"/>
        </a:spcBef>
        <a:buClr>
          <a:schemeClr val="accent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232" userDrawn="1">
          <p15:clr>
            <a:srgbClr val="F26B43"/>
          </p15:clr>
        </p15:guide>
        <p15:guide id="6" orient="horz" pos="1026" userDrawn="1">
          <p15:clr>
            <a:srgbClr val="F26B43"/>
          </p15:clr>
        </p15:guide>
        <p15:guide id="7" orient="horz" pos="1139" userDrawn="1">
          <p15:clr>
            <a:srgbClr val="F26B43"/>
          </p15:clr>
        </p15:guide>
        <p15:guide id="8" orient="horz" pos="4110" userDrawn="1">
          <p15:clr>
            <a:srgbClr val="F26B43"/>
          </p15:clr>
        </p15:guide>
        <p15:guide id="9" orient="horz" pos="2614" userDrawn="1">
          <p15:clr>
            <a:srgbClr val="F26B43"/>
          </p15:clr>
        </p15:guide>
        <p15:guide id="10" orient="horz" pos="2727" userDrawn="1">
          <p15:clr>
            <a:srgbClr val="F26B43"/>
          </p15:clr>
        </p15:guide>
        <p15:guide id="11" pos="3727" userDrawn="1">
          <p15:clr>
            <a:srgbClr val="F26B43"/>
          </p15:clr>
        </p15:guide>
        <p15:guide id="12" pos="3953" userDrawn="1">
          <p15:clr>
            <a:srgbClr val="F26B43"/>
          </p15:clr>
        </p15:guide>
        <p15:guide id="13" pos="5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B012E-2C82-4146-8A6C-1C0DBF697D23}"/>
              </a:ext>
            </a:extLst>
          </p:cNvPr>
          <p:cNvSpPr>
            <a:spLocks noGrp="1"/>
          </p:cNvSpPr>
          <p:nvPr>
            <p:ph type="title"/>
          </p:nvPr>
        </p:nvSpPr>
        <p:spPr>
          <a:xfrm>
            <a:off x="514962" y="368300"/>
            <a:ext cx="9540000" cy="1260475"/>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3FFBFF6-5CA0-4C43-88B8-D4E80A01D7D9}"/>
              </a:ext>
            </a:extLst>
          </p:cNvPr>
          <p:cNvSpPr>
            <a:spLocks noGrp="1"/>
          </p:cNvSpPr>
          <p:nvPr>
            <p:ph type="body"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8BD1660-35D0-4C89-A1D9-57021B891A47}"/>
              </a:ext>
            </a:extLst>
          </p:cNvPr>
          <p:cNvSpPr>
            <a:spLocks noGrp="1"/>
          </p:cNvSpPr>
          <p:nvPr>
            <p:ph type="ftr" sz="quarter" idx="3"/>
          </p:nvPr>
        </p:nvSpPr>
        <p:spPr>
          <a:xfrm>
            <a:off x="514962" y="6524624"/>
            <a:ext cx="9002076" cy="123111"/>
          </a:xfrm>
          <a:prstGeom prst="rect">
            <a:avLst/>
          </a:prstGeom>
        </p:spPr>
        <p:txBody>
          <a:bodyPr vert="horz" wrap="square" lIns="0" tIns="0" rIns="0" bIns="0" rtlCol="0" anchor="t">
            <a:spAutoFit/>
          </a:bodyPr>
          <a:lstStyle>
            <a:lvl1pPr algn="l">
              <a:defRPr sz="800">
                <a:solidFill>
                  <a:schemeClr val="bg2"/>
                </a:solidFill>
              </a:defRPr>
            </a:lvl1pPr>
          </a:lstStyle>
          <a:p>
            <a:endParaRPr lang="en-GB"/>
          </a:p>
        </p:txBody>
      </p:sp>
      <p:sp>
        <p:nvSpPr>
          <p:cNvPr id="6" name="Slide Number Placeholder 5">
            <a:extLst>
              <a:ext uri="{FF2B5EF4-FFF2-40B4-BE49-F238E27FC236}">
                <a16:creationId xmlns:a16="http://schemas.microsoft.com/office/drawing/2014/main" id="{5352A791-8E8D-43EC-9073-5BDF733E158B}"/>
              </a:ext>
            </a:extLst>
          </p:cNvPr>
          <p:cNvSpPr>
            <a:spLocks noGrp="1"/>
          </p:cNvSpPr>
          <p:nvPr>
            <p:ph type="sldNum" sz="quarter" idx="4"/>
          </p:nvPr>
        </p:nvSpPr>
        <p:spPr>
          <a:xfrm>
            <a:off x="11317038" y="6524624"/>
            <a:ext cx="360000" cy="123111"/>
          </a:xfrm>
          <a:prstGeom prst="rect">
            <a:avLst/>
          </a:prstGeom>
        </p:spPr>
        <p:txBody>
          <a:bodyPr vert="horz" lIns="0" tIns="0" rIns="0" bIns="0" rtlCol="0" anchor="t">
            <a:spAutoFit/>
          </a:bodyPr>
          <a:lstStyle>
            <a:lvl1pPr algn="r">
              <a:defRPr sz="800">
                <a:solidFill>
                  <a:schemeClr val="bg2"/>
                </a:solidFill>
                <a:latin typeface="Visby Round CF DemiBold" panose="020F0000000000000000" pitchFamily="34" charset="0"/>
              </a:defRPr>
            </a:lvl1pPr>
          </a:lstStyle>
          <a:p>
            <a:fld id="{E85A7407-A20E-4A0B-A3A5-2AD794AF9A1B}" type="slidenum">
              <a:rPr lang="en-GB" smtClean="0"/>
              <a:pPr/>
              <a:t>‹#›</a:t>
            </a:fld>
            <a:endParaRPr lang="en-GB"/>
          </a:p>
        </p:txBody>
      </p:sp>
      <p:pic>
        <p:nvPicPr>
          <p:cNvPr id="11" name="Picture 10" descr="Logo&#10;&#10;Description automatically generated">
            <a:extLst>
              <a:ext uri="{FF2B5EF4-FFF2-40B4-BE49-F238E27FC236}">
                <a16:creationId xmlns:a16="http://schemas.microsoft.com/office/drawing/2014/main" id="{CB9F7EA8-4A2A-42BD-BB3C-FB73AAAEBA6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80374" y="368300"/>
            <a:ext cx="696663" cy="679265"/>
          </a:xfrm>
          <a:prstGeom prst="rect">
            <a:avLst/>
          </a:prstGeom>
        </p:spPr>
      </p:pic>
    </p:spTree>
    <p:extLst>
      <p:ext uri="{BB962C8B-B14F-4D97-AF65-F5344CB8AC3E}">
        <p14:creationId xmlns:p14="http://schemas.microsoft.com/office/powerpoint/2010/main" val="15490081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p:txStyles>
    <p:titleStyle>
      <a:lvl1pPr algn="l" defTabSz="914400" rtl="0" eaLnBrk="1" latinLnBrk="0" hangingPunct="1">
        <a:lnSpc>
          <a:spcPct val="100000"/>
        </a:lnSpc>
        <a:spcBef>
          <a:spcPct val="0"/>
        </a:spcBef>
        <a:buNone/>
        <a:defRPr sz="3200" kern="1200">
          <a:solidFill>
            <a:schemeClr val="bg1"/>
          </a:solidFill>
          <a:latin typeface="+mj-lt"/>
          <a:ea typeface="+mj-ea"/>
          <a:cs typeface="+mj-cs"/>
        </a:defRPr>
      </a:lvl1pPr>
    </p:titleStyle>
    <p:bodyStyle>
      <a:lvl1pPr marL="180000" indent="-180000" algn="l" defTabSz="914400" rtl="0" eaLnBrk="1" latinLnBrk="0" hangingPunct="1">
        <a:lnSpc>
          <a:spcPct val="100000"/>
        </a:lnSpc>
        <a:spcBef>
          <a:spcPts val="0"/>
        </a:spcBef>
        <a:buClr>
          <a:schemeClr val="accent4"/>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540000" indent="-180000" algn="l" defTabSz="914400" rtl="0" eaLnBrk="1" latinLnBrk="0" hangingPunct="1">
        <a:lnSpc>
          <a:spcPct val="100000"/>
        </a:lnSpc>
        <a:spcBef>
          <a:spcPts val="0"/>
        </a:spcBef>
        <a:buClr>
          <a:schemeClr val="accent4"/>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900000" indent="-180000" algn="l" defTabSz="914400" rtl="0" eaLnBrk="1" latinLnBrk="0" hangingPunct="1">
        <a:lnSpc>
          <a:spcPct val="100000"/>
        </a:lnSpc>
        <a:spcBef>
          <a:spcPts val="0"/>
        </a:spcBef>
        <a:buClr>
          <a:schemeClr val="accent4"/>
        </a:buClr>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3pPr>
      <a:lvl4pPr marL="1260000" indent="-180000" algn="l" defTabSz="914400" rtl="0" eaLnBrk="1" latinLnBrk="0" hangingPunct="1">
        <a:lnSpc>
          <a:spcPct val="100000"/>
        </a:lnSpc>
        <a:spcBef>
          <a:spcPts val="0"/>
        </a:spcBef>
        <a:buClr>
          <a:schemeClr val="accent4"/>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1620000" indent="-180000" algn="l" defTabSz="914400" rtl="0" eaLnBrk="1" latinLnBrk="0" hangingPunct="1">
        <a:lnSpc>
          <a:spcPct val="100000"/>
        </a:lnSpc>
        <a:spcBef>
          <a:spcPts val="0"/>
        </a:spcBef>
        <a:buClr>
          <a:schemeClr val="accent4"/>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840">
          <p15:clr>
            <a:srgbClr val="F26B43"/>
          </p15:clr>
        </p15:guide>
        <p15:guide id="3" pos="325">
          <p15:clr>
            <a:srgbClr val="F26B43"/>
          </p15:clr>
        </p15:guide>
        <p15:guide id="4" pos="7355">
          <p15:clr>
            <a:srgbClr val="F26B43"/>
          </p15:clr>
        </p15:guide>
        <p15:guide id="5" orient="horz" pos="232">
          <p15:clr>
            <a:srgbClr val="F26B43"/>
          </p15:clr>
        </p15:guide>
        <p15:guide id="6" orient="horz" pos="1026">
          <p15:clr>
            <a:srgbClr val="F26B43"/>
          </p15:clr>
        </p15:guide>
        <p15:guide id="7" orient="horz" pos="1139">
          <p15:clr>
            <a:srgbClr val="F26B43"/>
          </p15:clr>
        </p15:guide>
        <p15:guide id="8" orient="horz" pos="4110">
          <p15:clr>
            <a:srgbClr val="F26B43"/>
          </p15:clr>
        </p15:guide>
        <p15:guide id="9" orient="horz" pos="2614">
          <p15:clr>
            <a:srgbClr val="F26B43"/>
          </p15:clr>
        </p15:guide>
        <p15:guide id="10" orient="horz" pos="2727">
          <p15:clr>
            <a:srgbClr val="F26B43"/>
          </p15:clr>
        </p15:guide>
        <p15:guide id="11" pos="3727">
          <p15:clr>
            <a:srgbClr val="F26B43"/>
          </p15:clr>
        </p15:guide>
        <p15:guide id="12" pos="3953">
          <p15:clr>
            <a:srgbClr val="F26B43"/>
          </p15:clr>
        </p15:guide>
        <p15:guide id="13" pos="5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Patient Confidentiality and the National Data Opt-out</a:t>
            </a:r>
          </a:p>
        </p:txBody>
      </p:sp>
      <p:sp>
        <p:nvSpPr>
          <p:cNvPr id="3" name="Subtitle 2"/>
          <p:cNvSpPr>
            <a:spLocks noGrp="1"/>
          </p:cNvSpPr>
          <p:nvPr>
            <p:ph type="subTitle" idx="1"/>
          </p:nvPr>
        </p:nvSpPr>
        <p:spPr/>
        <p:txBody>
          <a:bodyPr/>
          <a:lstStyle/>
          <a:p>
            <a:r>
              <a:rPr lang="en-GB" dirty="0"/>
              <a:t>Understanding data permissions for the UKKA</a:t>
            </a:r>
          </a:p>
        </p:txBody>
      </p:sp>
      <p:sp>
        <p:nvSpPr>
          <p:cNvPr id="5" name="Footer Placeholder 4"/>
          <p:cNvSpPr>
            <a:spLocks noGrp="1"/>
          </p:cNvSpPr>
          <p:nvPr>
            <p:ph type="ftr" sz="quarter" idx="11"/>
          </p:nvPr>
        </p:nvSpPr>
        <p:spPr/>
        <p:txBody>
          <a:bodyPr/>
          <a:lstStyle/>
          <a:p>
            <a:r>
              <a:rPr lang="en-GB" dirty="0"/>
              <a:t>UKKA Informatics Day 2023</a:t>
            </a:r>
          </a:p>
        </p:txBody>
      </p:sp>
      <p:sp>
        <p:nvSpPr>
          <p:cNvPr id="6" name="Slide Number Placeholder 5"/>
          <p:cNvSpPr>
            <a:spLocks noGrp="1"/>
          </p:cNvSpPr>
          <p:nvPr>
            <p:ph type="sldNum" sz="quarter" idx="12"/>
          </p:nvPr>
        </p:nvSpPr>
        <p:spPr/>
        <p:txBody>
          <a:bodyPr/>
          <a:lstStyle/>
          <a:p>
            <a:fld id="{E85A7407-A20E-4A0B-A3A5-2AD794AF9A1B}" type="slidenum">
              <a:rPr lang="en-GB" smtClean="0"/>
              <a:t>1</a:t>
            </a:fld>
            <a:endParaRPr lang="en-GB"/>
          </a:p>
        </p:txBody>
      </p:sp>
    </p:spTree>
    <p:extLst>
      <p:ext uri="{BB962C8B-B14F-4D97-AF65-F5344CB8AC3E}">
        <p14:creationId xmlns:p14="http://schemas.microsoft.com/office/powerpoint/2010/main" val="108922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27CB-8E40-1E96-5AB0-8B93EE03628C}"/>
              </a:ext>
            </a:extLst>
          </p:cNvPr>
          <p:cNvSpPr>
            <a:spLocks noGrp="1"/>
          </p:cNvSpPr>
          <p:nvPr>
            <p:ph type="title"/>
          </p:nvPr>
        </p:nvSpPr>
        <p:spPr/>
        <p:txBody>
          <a:bodyPr/>
          <a:lstStyle/>
          <a:p>
            <a:r>
              <a:rPr lang="en-GB" dirty="0"/>
              <a:t>National Data opt-out</a:t>
            </a:r>
          </a:p>
        </p:txBody>
      </p:sp>
      <p:sp>
        <p:nvSpPr>
          <p:cNvPr id="3" name="Footer Placeholder 2">
            <a:extLst>
              <a:ext uri="{FF2B5EF4-FFF2-40B4-BE49-F238E27FC236}">
                <a16:creationId xmlns:a16="http://schemas.microsoft.com/office/drawing/2014/main" id="{D592C638-4D42-4736-F23A-211B4B1CD33B}"/>
              </a:ext>
            </a:extLst>
          </p:cNvPr>
          <p:cNvSpPr>
            <a:spLocks noGrp="1"/>
          </p:cNvSpPr>
          <p:nvPr>
            <p:ph type="ftr" sz="quarter" idx="11"/>
          </p:nvPr>
        </p:nvSpPr>
        <p:spPr>
          <a:xfrm>
            <a:off x="514962" y="6524624"/>
            <a:ext cx="9002076" cy="123111"/>
          </a:xfrm>
        </p:spPr>
        <p:txBody>
          <a:bodyPr/>
          <a:lstStyle/>
          <a:p>
            <a:r>
              <a:rPr lang="en-GB" dirty="0"/>
              <a:t>UKKA Informatics Day 2023</a:t>
            </a:r>
          </a:p>
        </p:txBody>
      </p:sp>
      <p:sp>
        <p:nvSpPr>
          <p:cNvPr id="4" name="Slide Number Placeholder 3">
            <a:extLst>
              <a:ext uri="{FF2B5EF4-FFF2-40B4-BE49-F238E27FC236}">
                <a16:creationId xmlns:a16="http://schemas.microsoft.com/office/drawing/2014/main" id="{11FA321C-56DC-CC26-B649-A6A0AA8E0C82}"/>
              </a:ext>
            </a:extLst>
          </p:cNvPr>
          <p:cNvSpPr>
            <a:spLocks noGrp="1"/>
          </p:cNvSpPr>
          <p:nvPr>
            <p:ph type="sldNum" sz="quarter" idx="12"/>
          </p:nvPr>
        </p:nvSpPr>
        <p:spPr/>
        <p:txBody>
          <a:bodyPr/>
          <a:lstStyle/>
          <a:p>
            <a:fld id="{E85A7407-A20E-4A0B-A3A5-2AD794AF9A1B}" type="slidenum">
              <a:rPr lang="en-GB" smtClean="0"/>
              <a:t>10</a:t>
            </a:fld>
            <a:endParaRPr lang="en-GB"/>
          </a:p>
        </p:txBody>
      </p:sp>
      <p:sp>
        <p:nvSpPr>
          <p:cNvPr id="5" name="Content Placeholder 4">
            <a:extLst>
              <a:ext uri="{FF2B5EF4-FFF2-40B4-BE49-F238E27FC236}">
                <a16:creationId xmlns:a16="http://schemas.microsoft.com/office/drawing/2014/main" id="{F5C8E68D-CF79-1DC7-147F-C5C84F01E2F1}"/>
              </a:ext>
            </a:extLst>
          </p:cNvPr>
          <p:cNvSpPr>
            <a:spLocks noGrp="1"/>
          </p:cNvSpPr>
          <p:nvPr>
            <p:ph idx="1"/>
          </p:nvPr>
        </p:nvSpPr>
        <p:spPr/>
        <p:txBody>
          <a:bodyPr/>
          <a:lstStyle/>
          <a:p>
            <a:r>
              <a:rPr lang="en-GB" dirty="0"/>
              <a:t>In 2019, NHS Digital implemented a programme in England by which patients could opt-out of all secondary uses of their data through an online portal </a:t>
            </a:r>
          </a:p>
          <a:p>
            <a:endParaRPr lang="en-GB" dirty="0"/>
          </a:p>
          <a:p>
            <a:r>
              <a:rPr lang="en-GB" dirty="0"/>
              <a:t>Organisations sharing or using confidential data under secondary permissions are obliged to run datasets against a central database using the MESH system </a:t>
            </a:r>
          </a:p>
          <a:p>
            <a:endParaRPr lang="en-GB" dirty="0"/>
          </a:p>
          <a:p>
            <a:r>
              <a:rPr lang="en-GB" dirty="0"/>
              <a:t>Datasets run through MESH will return patients who have </a:t>
            </a:r>
            <a:r>
              <a:rPr lang="en-GB" i="1" dirty="0"/>
              <a:t>not</a:t>
            </a:r>
            <a:r>
              <a:rPr lang="en-GB" dirty="0"/>
              <a:t> opted-out for continuing use.</a:t>
            </a:r>
          </a:p>
          <a:p>
            <a:endParaRPr lang="en-GB" dirty="0"/>
          </a:p>
          <a:p>
            <a:r>
              <a:rPr lang="en-GB" dirty="0"/>
              <a:t>Typically data would need to be run through MESH at the point it is shared between organisations (e.g. submission to the UKRR) or for a change of purposes (e.g. UKRR’s research functions)</a:t>
            </a:r>
          </a:p>
        </p:txBody>
      </p:sp>
    </p:spTree>
    <p:extLst>
      <p:ext uri="{BB962C8B-B14F-4D97-AF65-F5344CB8AC3E}">
        <p14:creationId xmlns:p14="http://schemas.microsoft.com/office/powerpoint/2010/main" val="1392863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A1AD-318A-E3DB-A91A-9CDA8373C7B9}"/>
              </a:ext>
            </a:extLst>
          </p:cNvPr>
          <p:cNvSpPr>
            <a:spLocks noGrp="1"/>
          </p:cNvSpPr>
          <p:nvPr>
            <p:ph type="title"/>
          </p:nvPr>
        </p:nvSpPr>
        <p:spPr/>
        <p:txBody>
          <a:bodyPr/>
          <a:lstStyle/>
          <a:p>
            <a:r>
              <a:rPr lang="en-GB" dirty="0"/>
              <a:t>National Data Opt-out cont’d</a:t>
            </a:r>
          </a:p>
        </p:txBody>
      </p:sp>
      <p:sp>
        <p:nvSpPr>
          <p:cNvPr id="3" name="Footer Placeholder 2">
            <a:extLst>
              <a:ext uri="{FF2B5EF4-FFF2-40B4-BE49-F238E27FC236}">
                <a16:creationId xmlns:a16="http://schemas.microsoft.com/office/drawing/2014/main" id="{EFFE60F2-460A-B361-09ED-2EBB970C743E}"/>
              </a:ext>
            </a:extLst>
          </p:cNvPr>
          <p:cNvSpPr>
            <a:spLocks noGrp="1"/>
          </p:cNvSpPr>
          <p:nvPr>
            <p:ph type="ftr" sz="quarter" idx="11"/>
          </p:nvPr>
        </p:nvSpPr>
        <p:spPr>
          <a:xfrm>
            <a:off x="514962" y="6524624"/>
            <a:ext cx="9002076" cy="123111"/>
          </a:xfrm>
        </p:spPr>
        <p:txBody>
          <a:bodyPr/>
          <a:lstStyle/>
          <a:p>
            <a:r>
              <a:rPr lang="en-GB" dirty="0"/>
              <a:t>UKKA Informatics Day 2023</a:t>
            </a:r>
          </a:p>
        </p:txBody>
      </p:sp>
      <p:sp>
        <p:nvSpPr>
          <p:cNvPr id="4" name="Slide Number Placeholder 3">
            <a:extLst>
              <a:ext uri="{FF2B5EF4-FFF2-40B4-BE49-F238E27FC236}">
                <a16:creationId xmlns:a16="http://schemas.microsoft.com/office/drawing/2014/main" id="{0514C49C-55AB-65A6-9C99-FBC2B9A4EBF1}"/>
              </a:ext>
            </a:extLst>
          </p:cNvPr>
          <p:cNvSpPr>
            <a:spLocks noGrp="1"/>
          </p:cNvSpPr>
          <p:nvPr>
            <p:ph type="sldNum" sz="quarter" idx="12"/>
          </p:nvPr>
        </p:nvSpPr>
        <p:spPr/>
        <p:txBody>
          <a:bodyPr/>
          <a:lstStyle/>
          <a:p>
            <a:fld id="{E85A7407-A20E-4A0B-A3A5-2AD794AF9A1B}" type="slidenum">
              <a:rPr lang="en-GB" smtClean="0"/>
              <a:t>11</a:t>
            </a:fld>
            <a:endParaRPr lang="en-GB"/>
          </a:p>
        </p:txBody>
      </p:sp>
      <p:sp>
        <p:nvSpPr>
          <p:cNvPr id="5" name="Content Placeholder 4">
            <a:extLst>
              <a:ext uri="{FF2B5EF4-FFF2-40B4-BE49-F238E27FC236}">
                <a16:creationId xmlns:a16="http://schemas.microsoft.com/office/drawing/2014/main" id="{2D2D6203-F52F-F7EF-BC82-B65A233BB9D0}"/>
              </a:ext>
            </a:extLst>
          </p:cNvPr>
          <p:cNvSpPr>
            <a:spLocks noGrp="1"/>
          </p:cNvSpPr>
          <p:nvPr>
            <p:ph idx="1"/>
          </p:nvPr>
        </p:nvSpPr>
        <p:spPr/>
        <p:txBody>
          <a:bodyPr/>
          <a:lstStyle/>
          <a:p>
            <a:r>
              <a:rPr lang="en-GB" dirty="0"/>
              <a:t>The implementation of the NDOO has not been without its issues</a:t>
            </a:r>
          </a:p>
          <a:p>
            <a:endParaRPr lang="en-GB" dirty="0"/>
          </a:p>
          <a:p>
            <a:r>
              <a:rPr lang="en-GB" dirty="0"/>
              <a:t>In response, the Department of Health and Social Care, through HRA CAG, has allowed organisations to apply to be exempt from the requirements of the NDOO</a:t>
            </a:r>
          </a:p>
          <a:p>
            <a:endParaRPr lang="en-GB" dirty="0"/>
          </a:p>
          <a:p>
            <a:r>
              <a:rPr lang="en-GB" dirty="0"/>
              <a:t>The UKKA is in the process of applying to exempt the UKRR’s audit purposes:</a:t>
            </a:r>
          </a:p>
          <a:p>
            <a:pPr lvl="1"/>
            <a:endParaRPr lang="en-GB" dirty="0"/>
          </a:p>
          <a:p>
            <a:pPr lvl="1"/>
            <a:r>
              <a:rPr lang="en-GB" dirty="0"/>
              <a:t>Ensure accurate counts</a:t>
            </a:r>
          </a:p>
          <a:p>
            <a:pPr lvl="1"/>
            <a:r>
              <a:rPr lang="en-GB" dirty="0"/>
              <a:t>Allow for accurate follow up of patient life course</a:t>
            </a:r>
          </a:p>
          <a:p>
            <a:pPr lvl="1"/>
            <a:r>
              <a:rPr lang="en-GB" dirty="0"/>
              <a:t>Allow patients greater choice over how their data are used</a:t>
            </a:r>
          </a:p>
          <a:p>
            <a:pPr lvl="1"/>
            <a:endParaRPr lang="en-GB" dirty="0"/>
          </a:p>
          <a:p>
            <a:r>
              <a:rPr lang="en-GB" dirty="0"/>
              <a:t>Once exemption has been granted we will issue guidance on how to record patient opt-outs and how this impacts data submissions to the UKRR</a:t>
            </a:r>
          </a:p>
        </p:txBody>
      </p:sp>
    </p:spTree>
    <p:extLst>
      <p:ext uri="{BB962C8B-B14F-4D97-AF65-F5344CB8AC3E}">
        <p14:creationId xmlns:p14="http://schemas.microsoft.com/office/powerpoint/2010/main" val="307191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B69A-6049-1D71-07ED-1532757A8084}"/>
              </a:ext>
            </a:extLst>
          </p:cNvPr>
          <p:cNvSpPr>
            <a:spLocks noGrp="1"/>
          </p:cNvSpPr>
          <p:nvPr>
            <p:ph type="title"/>
          </p:nvPr>
        </p:nvSpPr>
        <p:spPr/>
        <p:txBody>
          <a:bodyPr/>
          <a:lstStyle/>
          <a:p>
            <a:r>
              <a:rPr lang="en-GB" dirty="0"/>
              <a:t>Exemption expectations</a:t>
            </a:r>
          </a:p>
        </p:txBody>
      </p:sp>
      <p:sp>
        <p:nvSpPr>
          <p:cNvPr id="3" name="Footer Placeholder 2">
            <a:extLst>
              <a:ext uri="{FF2B5EF4-FFF2-40B4-BE49-F238E27FC236}">
                <a16:creationId xmlns:a16="http://schemas.microsoft.com/office/drawing/2014/main" id="{3F61BCC1-76D7-B48F-DD5E-8436638233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85C9AB-9D77-7267-07A0-5632832BC456}"/>
              </a:ext>
            </a:extLst>
          </p:cNvPr>
          <p:cNvSpPr>
            <a:spLocks noGrp="1"/>
          </p:cNvSpPr>
          <p:nvPr>
            <p:ph type="sldNum" sz="quarter" idx="12"/>
          </p:nvPr>
        </p:nvSpPr>
        <p:spPr/>
        <p:txBody>
          <a:bodyPr/>
          <a:lstStyle/>
          <a:p>
            <a:fld id="{E85A7407-A20E-4A0B-A3A5-2AD794AF9A1B}" type="slidenum">
              <a:rPr lang="en-GB" smtClean="0"/>
              <a:t>12</a:t>
            </a:fld>
            <a:endParaRPr lang="en-GB"/>
          </a:p>
        </p:txBody>
      </p:sp>
      <p:sp>
        <p:nvSpPr>
          <p:cNvPr id="5" name="Content Placeholder 4">
            <a:extLst>
              <a:ext uri="{FF2B5EF4-FFF2-40B4-BE49-F238E27FC236}">
                <a16:creationId xmlns:a16="http://schemas.microsoft.com/office/drawing/2014/main" id="{DAC19921-E046-B6E9-61AC-C90745160E17}"/>
              </a:ext>
            </a:extLst>
          </p:cNvPr>
          <p:cNvSpPr>
            <a:spLocks noGrp="1"/>
          </p:cNvSpPr>
          <p:nvPr>
            <p:ph idx="1"/>
          </p:nvPr>
        </p:nvSpPr>
        <p:spPr/>
        <p:txBody>
          <a:bodyPr>
            <a:normAutofit/>
          </a:bodyPr>
          <a:lstStyle/>
          <a:p>
            <a:r>
              <a:rPr lang="en-GB" dirty="0"/>
              <a:t>Once the UKRR’s audit is exempt from the NDOO:</a:t>
            </a:r>
          </a:p>
          <a:p>
            <a:endParaRPr lang="en-GB" dirty="0"/>
          </a:p>
          <a:p>
            <a:r>
              <a:rPr lang="en-GB" dirty="0"/>
              <a:t>Kidney centres will</a:t>
            </a:r>
          </a:p>
          <a:p>
            <a:pPr lvl="1"/>
            <a:r>
              <a:rPr lang="en-GB" dirty="0"/>
              <a:t>Not need to run data submissions through MESH prior to sending to the UKRR</a:t>
            </a:r>
          </a:p>
          <a:p>
            <a:pPr lvl="1"/>
            <a:r>
              <a:rPr lang="en-GB" dirty="0"/>
              <a:t>Keep patients informed of their right to opt-out locally (patient information will be published)</a:t>
            </a:r>
          </a:p>
          <a:p>
            <a:pPr lvl="1"/>
            <a:r>
              <a:rPr lang="en-GB" dirty="0"/>
              <a:t>Record patient opt-outs on the kidney system in the hospital</a:t>
            </a:r>
          </a:p>
          <a:p>
            <a:pPr lvl="1"/>
            <a:r>
              <a:rPr lang="en-GB" dirty="0"/>
              <a:t>Submit opted-out patients with their identifiers removed and under a hospital generated pseudonym</a:t>
            </a:r>
          </a:p>
          <a:p>
            <a:pPr lvl="1"/>
            <a:endParaRPr lang="en-GB" dirty="0"/>
          </a:p>
          <a:p>
            <a:r>
              <a:rPr lang="en-GB" dirty="0"/>
              <a:t>The UKRR will</a:t>
            </a:r>
          </a:p>
          <a:p>
            <a:pPr lvl="1"/>
            <a:r>
              <a:rPr lang="en-GB" dirty="0"/>
              <a:t>Not need to run data linked with NHS England, NHS Blood &amp; Transplant, and UK Health Security Agency through MESH</a:t>
            </a:r>
          </a:p>
          <a:p>
            <a:pPr lvl="1"/>
            <a:r>
              <a:rPr lang="en-GB" dirty="0"/>
              <a:t>Inform kidney centres of any patients who express their wishes</a:t>
            </a:r>
          </a:p>
          <a:p>
            <a:pPr lvl="1"/>
            <a:r>
              <a:rPr lang="en-GB" dirty="0"/>
              <a:t>Continue to apply NDOO for research purposes and will not include any opted-out patients in research</a:t>
            </a:r>
          </a:p>
          <a:p>
            <a:pPr lvl="1"/>
            <a:endParaRPr lang="en-GB" dirty="0"/>
          </a:p>
          <a:p>
            <a:r>
              <a:rPr lang="en-GB" dirty="0"/>
              <a:t>Full guidance will be issued to kidney centres once exemption is granted</a:t>
            </a:r>
          </a:p>
          <a:p>
            <a:pPr lvl="1"/>
            <a:endParaRPr lang="en-GB" dirty="0"/>
          </a:p>
          <a:p>
            <a:pPr lvl="1"/>
            <a:endParaRPr lang="en-GB" dirty="0"/>
          </a:p>
          <a:p>
            <a:pPr marL="360000" lvl="1" indent="0">
              <a:buNone/>
            </a:pPr>
            <a:endParaRPr lang="en-GB" dirty="0"/>
          </a:p>
        </p:txBody>
      </p:sp>
    </p:spTree>
    <p:extLst>
      <p:ext uri="{BB962C8B-B14F-4D97-AF65-F5344CB8AC3E}">
        <p14:creationId xmlns:p14="http://schemas.microsoft.com/office/powerpoint/2010/main" val="1830786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012C-871D-2E97-BE34-B446D877D6A6}"/>
              </a:ext>
            </a:extLst>
          </p:cNvPr>
          <p:cNvSpPr>
            <a:spLocks noGrp="1"/>
          </p:cNvSpPr>
          <p:nvPr>
            <p:ph type="title"/>
          </p:nvPr>
        </p:nvSpPr>
        <p:spPr/>
        <p:txBody>
          <a:bodyPr/>
          <a:lstStyle/>
          <a:p>
            <a:r>
              <a:rPr lang="en-GB" dirty="0"/>
              <a:t>Key points</a:t>
            </a:r>
          </a:p>
        </p:txBody>
      </p:sp>
      <p:sp>
        <p:nvSpPr>
          <p:cNvPr id="3" name="Footer Placeholder 2">
            <a:extLst>
              <a:ext uri="{FF2B5EF4-FFF2-40B4-BE49-F238E27FC236}">
                <a16:creationId xmlns:a16="http://schemas.microsoft.com/office/drawing/2014/main" id="{5DA73A11-0E74-A788-690D-D157CBA90631}"/>
              </a:ext>
            </a:extLst>
          </p:cNvPr>
          <p:cNvSpPr>
            <a:spLocks noGrp="1"/>
          </p:cNvSpPr>
          <p:nvPr>
            <p:ph type="ftr" sz="quarter" idx="11"/>
          </p:nvPr>
        </p:nvSpPr>
        <p:spPr>
          <a:xfrm>
            <a:off x="514962" y="6524624"/>
            <a:ext cx="9002076" cy="123111"/>
          </a:xfrm>
        </p:spPr>
        <p:txBody>
          <a:bodyPr/>
          <a:lstStyle/>
          <a:p>
            <a:r>
              <a:rPr lang="en-GB" dirty="0"/>
              <a:t>UKKA Informatics Day 2023</a:t>
            </a:r>
          </a:p>
        </p:txBody>
      </p:sp>
      <p:sp>
        <p:nvSpPr>
          <p:cNvPr id="4" name="Slide Number Placeholder 3">
            <a:extLst>
              <a:ext uri="{FF2B5EF4-FFF2-40B4-BE49-F238E27FC236}">
                <a16:creationId xmlns:a16="http://schemas.microsoft.com/office/drawing/2014/main" id="{B1172150-7CCB-D9EA-3A8C-0BFADB1BCAC9}"/>
              </a:ext>
            </a:extLst>
          </p:cNvPr>
          <p:cNvSpPr>
            <a:spLocks noGrp="1"/>
          </p:cNvSpPr>
          <p:nvPr>
            <p:ph type="sldNum" sz="quarter" idx="12"/>
          </p:nvPr>
        </p:nvSpPr>
        <p:spPr/>
        <p:txBody>
          <a:bodyPr/>
          <a:lstStyle/>
          <a:p>
            <a:fld id="{E85A7407-A20E-4A0B-A3A5-2AD794AF9A1B}" type="slidenum">
              <a:rPr lang="en-GB" smtClean="0"/>
              <a:t>13</a:t>
            </a:fld>
            <a:endParaRPr lang="en-GB"/>
          </a:p>
        </p:txBody>
      </p:sp>
      <p:graphicFrame>
        <p:nvGraphicFramePr>
          <p:cNvPr id="6" name="Table 6">
            <a:extLst>
              <a:ext uri="{FF2B5EF4-FFF2-40B4-BE49-F238E27FC236}">
                <a16:creationId xmlns:a16="http://schemas.microsoft.com/office/drawing/2014/main" id="{EDDBEF48-04EC-2A07-09A2-C2FBE9A6533E}"/>
              </a:ext>
            </a:extLst>
          </p:cNvPr>
          <p:cNvGraphicFramePr>
            <a:graphicFrameLocks noGrp="1"/>
          </p:cNvGraphicFramePr>
          <p:nvPr>
            <p:ph idx="1"/>
            <p:extLst>
              <p:ext uri="{D42A27DB-BD31-4B8C-83A1-F6EECF244321}">
                <p14:modId xmlns:p14="http://schemas.microsoft.com/office/powerpoint/2010/main" val="3193839999"/>
              </p:ext>
            </p:extLst>
          </p:nvPr>
        </p:nvGraphicFramePr>
        <p:xfrm>
          <a:off x="515937" y="1808163"/>
          <a:ext cx="10801100" cy="4297680"/>
        </p:xfrm>
        <a:graphic>
          <a:graphicData uri="http://schemas.openxmlformats.org/drawingml/2006/table">
            <a:tbl>
              <a:tblPr firstRow="1" bandRow="1">
                <a:tableStyleId>{5C22544A-7EE6-4342-B048-85BDC9FD1C3A}</a:tableStyleId>
              </a:tblPr>
              <a:tblGrid>
                <a:gridCol w="1974999">
                  <a:extLst>
                    <a:ext uri="{9D8B030D-6E8A-4147-A177-3AD203B41FA5}">
                      <a16:colId xmlns:a16="http://schemas.microsoft.com/office/drawing/2014/main" val="3030713505"/>
                    </a:ext>
                  </a:extLst>
                </a:gridCol>
                <a:gridCol w="2438051">
                  <a:extLst>
                    <a:ext uri="{9D8B030D-6E8A-4147-A177-3AD203B41FA5}">
                      <a16:colId xmlns:a16="http://schemas.microsoft.com/office/drawing/2014/main" val="2330512385"/>
                    </a:ext>
                  </a:extLst>
                </a:gridCol>
                <a:gridCol w="2438051">
                  <a:extLst>
                    <a:ext uri="{9D8B030D-6E8A-4147-A177-3AD203B41FA5}">
                      <a16:colId xmlns:a16="http://schemas.microsoft.com/office/drawing/2014/main" val="1677075032"/>
                    </a:ext>
                  </a:extLst>
                </a:gridCol>
                <a:gridCol w="2438051">
                  <a:extLst>
                    <a:ext uri="{9D8B030D-6E8A-4147-A177-3AD203B41FA5}">
                      <a16:colId xmlns:a16="http://schemas.microsoft.com/office/drawing/2014/main" val="141667993"/>
                    </a:ext>
                  </a:extLst>
                </a:gridCol>
                <a:gridCol w="1511948">
                  <a:extLst>
                    <a:ext uri="{9D8B030D-6E8A-4147-A177-3AD203B41FA5}">
                      <a16:colId xmlns:a16="http://schemas.microsoft.com/office/drawing/2014/main" val="3837719561"/>
                    </a:ext>
                  </a:extLst>
                </a:gridCol>
              </a:tblGrid>
              <a:tr h="370840">
                <a:tc>
                  <a:txBody>
                    <a:bodyPr/>
                    <a:lstStyle/>
                    <a:p>
                      <a:r>
                        <a:rPr lang="en-GB" dirty="0"/>
                        <a:t>Purpose</a:t>
                      </a:r>
                    </a:p>
                  </a:txBody>
                  <a:tcPr/>
                </a:tc>
                <a:tc>
                  <a:txBody>
                    <a:bodyPr/>
                    <a:lstStyle/>
                    <a:p>
                      <a:r>
                        <a:rPr lang="en-GB" dirty="0"/>
                        <a:t>GDPR (Identifiable data)</a:t>
                      </a:r>
                    </a:p>
                  </a:txBody>
                  <a:tcPr/>
                </a:tc>
                <a:tc>
                  <a:txBody>
                    <a:bodyPr/>
                    <a:lstStyle/>
                    <a:p>
                      <a:r>
                        <a:rPr lang="en-GB" dirty="0"/>
                        <a:t>GDPR (special category)</a:t>
                      </a:r>
                    </a:p>
                  </a:txBody>
                  <a:tcPr/>
                </a:tc>
                <a:tc>
                  <a:txBody>
                    <a:bodyPr/>
                    <a:lstStyle/>
                    <a:p>
                      <a:r>
                        <a:rPr lang="en-GB" dirty="0"/>
                        <a:t>Common law basis</a:t>
                      </a:r>
                    </a:p>
                  </a:txBody>
                  <a:tcPr/>
                </a:tc>
                <a:tc>
                  <a:txBody>
                    <a:bodyPr/>
                    <a:lstStyle/>
                    <a:p>
                      <a:r>
                        <a:rPr lang="en-GB" dirty="0"/>
                        <a:t>Opt-out</a:t>
                      </a:r>
                    </a:p>
                  </a:txBody>
                  <a:tcPr/>
                </a:tc>
                <a:extLst>
                  <a:ext uri="{0D108BD9-81ED-4DB2-BD59-A6C34878D82A}">
                    <a16:rowId xmlns:a16="http://schemas.microsoft.com/office/drawing/2014/main" val="535718732"/>
                  </a:ext>
                </a:extLst>
              </a:tr>
              <a:tr h="370840">
                <a:tc>
                  <a:txBody>
                    <a:bodyPr/>
                    <a:lstStyle/>
                    <a:p>
                      <a:r>
                        <a:rPr lang="en-GB" dirty="0"/>
                        <a:t>UKRR (audit)</a:t>
                      </a:r>
                    </a:p>
                  </a:txBody>
                  <a:tcPr/>
                </a:tc>
                <a:tc>
                  <a:txBody>
                    <a:bodyPr/>
                    <a:lstStyle/>
                    <a:p>
                      <a:r>
                        <a:rPr lang="en-GB" dirty="0"/>
                        <a:t>Legitimate interest (6 1(f))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Management of healthcare systems (9, 2(h))</a:t>
                      </a:r>
                    </a:p>
                  </a:txBody>
                  <a:tcPr/>
                </a:tc>
                <a:tc>
                  <a:txBody>
                    <a:bodyPr/>
                    <a:lstStyle/>
                    <a:p>
                      <a:r>
                        <a:rPr lang="en-GB" dirty="0"/>
                        <a:t>S251 </a:t>
                      </a:r>
                    </a:p>
                  </a:txBody>
                  <a:tcPr/>
                </a:tc>
                <a:tc>
                  <a:txBody>
                    <a:bodyPr/>
                    <a:lstStyle/>
                    <a:p>
                      <a:r>
                        <a:rPr lang="en-GB" dirty="0"/>
                        <a:t>Local (from 2023)</a:t>
                      </a:r>
                    </a:p>
                  </a:txBody>
                  <a:tcPr/>
                </a:tc>
                <a:extLst>
                  <a:ext uri="{0D108BD9-81ED-4DB2-BD59-A6C34878D82A}">
                    <a16:rowId xmlns:a16="http://schemas.microsoft.com/office/drawing/2014/main" val="1243254244"/>
                  </a:ext>
                </a:extLst>
              </a:tr>
              <a:tr h="370840">
                <a:tc>
                  <a:txBody>
                    <a:bodyPr/>
                    <a:lstStyle/>
                    <a:p>
                      <a:r>
                        <a:rPr lang="en-GB" dirty="0"/>
                        <a:t>UKRR (research)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Legitimate interest (6 1(f))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Scientific research (9, 2(j))</a:t>
                      </a:r>
                    </a:p>
                  </a:txBody>
                  <a:tcPr/>
                </a:tc>
                <a:tc>
                  <a:txBody>
                    <a:bodyPr/>
                    <a:lstStyle/>
                    <a:p>
                      <a:r>
                        <a:rPr lang="en-GB" dirty="0"/>
                        <a:t>S251</a:t>
                      </a:r>
                    </a:p>
                  </a:txBody>
                  <a:tcPr/>
                </a:tc>
                <a:tc>
                  <a:txBody>
                    <a:bodyPr/>
                    <a:lstStyle/>
                    <a:p>
                      <a:r>
                        <a:rPr lang="en-GB" dirty="0"/>
                        <a:t>Local and National Data Opt-out</a:t>
                      </a:r>
                    </a:p>
                  </a:txBody>
                  <a:tcPr/>
                </a:tc>
                <a:extLst>
                  <a:ext uri="{0D108BD9-81ED-4DB2-BD59-A6C34878D82A}">
                    <a16:rowId xmlns:a16="http://schemas.microsoft.com/office/drawing/2014/main" val="3627389594"/>
                  </a:ext>
                </a:extLst>
              </a:tr>
              <a:tr h="370840">
                <a:tc>
                  <a:txBody>
                    <a:bodyPr/>
                    <a:lstStyle/>
                    <a:p>
                      <a:r>
                        <a:rPr lang="en-GB" dirty="0" err="1"/>
                        <a:t>RaDaR</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Legitimate interest (6 1(f))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Scientific research (9, 2(j))</a:t>
                      </a:r>
                    </a:p>
                  </a:txBody>
                  <a:tcPr/>
                </a:tc>
                <a:tc>
                  <a:txBody>
                    <a:bodyPr/>
                    <a:lstStyle/>
                    <a:p>
                      <a:r>
                        <a:rPr lang="en-GB" dirty="0"/>
                        <a:t>Consent</a:t>
                      </a:r>
                    </a:p>
                  </a:txBody>
                  <a:tcPr/>
                </a:tc>
                <a:tc>
                  <a:txBody>
                    <a:bodyPr/>
                    <a:lstStyle/>
                    <a:p>
                      <a:r>
                        <a:rPr lang="en-GB" dirty="0"/>
                        <a:t>N/A</a:t>
                      </a:r>
                    </a:p>
                  </a:txBody>
                  <a:tcPr/>
                </a:tc>
                <a:extLst>
                  <a:ext uri="{0D108BD9-81ED-4DB2-BD59-A6C34878D82A}">
                    <a16:rowId xmlns:a16="http://schemas.microsoft.com/office/drawing/2014/main" val="599028987"/>
                  </a:ext>
                </a:extLst>
              </a:tr>
              <a:tr h="370840">
                <a:tc>
                  <a:txBody>
                    <a:bodyPr/>
                    <a:lstStyle/>
                    <a:p>
                      <a:r>
                        <a:rPr lang="en-GB" dirty="0"/>
                        <a:t>EHRs (e.g.) PKB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Legitimate interest (6 1(f))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Management of healthcare systems (9, 2(h))</a:t>
                      </a:r>
                    </a:p>
                  </a:txBody>
                  <a:tcPr/>
                </a:tc>
                <a:tc>
                  <a:txBody>
                    <a:bodyPr/>
                    <a:lstStyle/>
                    <a:p>
                      <a:r>
                        <a:rPr lang="en-GB" dirty="0"/>
                        <a:t>Consent</a:t>
                      </a:r>
                    </a:p>
                  </a:txBody>
                  <a:tcPr/>
                </a:tc>
                <a:tc>
                  <a:txBody>
                    <a:bodyPr/>
                    <a:lstStyle/>
                    <a:p>
                      <a:r>
                        <a:rPr lang="en-GB" dirty="0"/>
                        <a:t>N/A</a:t>
                      </a:r>
                    </a:p>
                  </a:txBody>
                  <a:tcPr/>
                </a:tc>
                <a:extLst>
                  <a:ext uri="{0D108BD9-81ED-4DB2-BD59-A6C34878D82A}">
                    <a16:rowId xmlns:a16="http://schemas.microsoft.com/office/drawing/2014/main" val="3940802580"/>
                  </a:ext>
                </a:extLst>
              </a:tr>
            </a:tbl>
          </a:graphicData>
        </a:graphic>
      </p:graphicFrame>
    </p:spTree>
    <p:extLst>
      <p:ext uri="{BB962C8B-B14F-4D97-AF65-F5344CB8AC3E}">
        <p14:creationId xmlns:p14="http://schemas.microsoft.com/office/powerpoint/2010/main" val="1043578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7724-8442-051E-70AA-58681615B9FD}"/>
              </a:ext>
            </a:extLst>
          </p:cNvPr>
          <p:cNvSpPr>
            <a:spLocks noGrp="1"/>
          </p:cNvSpPr>
          <p:nvPr>
            <p:ph type="title"/>
          </p:nvPr>
        </p:nvSpPr>
        <p:spPr/>
        <p:txBody>
          <a:bodyPr/>
          <a:lstStyle/>
          <a:p>
            <a:r>
              <a:rPr lang="en-GB" dirty="0"/>
              <a:t>Key points</a:t>
            </a:r>
          </a:p>
        </p:txBody>
      </p:sp>
      <p:sp>
        <p:nvSpPr>
          <p:cNvPr id="3" name="Footer Placeholder 2">
            <a:extLst>
              <a:ext uri="{FF2B5EF4-FFF2-40B4-BE49-F238E27FC236}">
                <a16:creationId xmlns:a16="http://schemas.microsoft.com/office/drawing/2014/main" id="{D6D41786-EAD2-AB44-A6D9-84E87E84DCDD}"/>
              </a:ext>
            </a:extLst>
          </p:cNvPr>
          <p:cNvSpPr>
            <a:spLocks noGrp="1"/>
          </p:cNvSpPr>
          <p:nvPr>
            <p:ph type="ftr" sz="quarter" idx="11"/>
          </p:nvPr>
        </p:nvSpPr>
        <p:spPr>
          <a:xfrm>
            <a:off x="514962" y="6524624"/>
            <a:ext cx="9002076" cy="123111"/>
          </a:xfrm>
        </p:spPr>
        <p:txBody>
          <a:bodyPr/>
          <a:lstStyle/>
          <a:p>
            <a:r>
              <a:rPr lang="en-GB" dirty="0"/>
              <a:t>UKKA Informatics Day 2023</a:t>
            </a:r>
          </a:p>
        </p:txBody>
      </p:sp>
      <p:sp>
        <p:nvSpPr>
          <p:cNvPr id="4" name="Slide Number Placeholder 3">
            <a:extLst>
              <a:ext uri="{FF2B5EF4-FFF2-40B4-BE49-F238E27FC236}">
                <a16:creationId xmlns:a16="http://schemas.microsoft.com/office/drawing/2014/main" id="{49546F5C-3968-50BA-FE3C-52EF38FD52A5}"/>
              </a:ext>
            </a:extLst>
          </p:cNvPr>
          <p:cNvSpPr>
            <a:spLocks noGrp="1"/>
          </p:cNvSpPr>
          <p:nvPr>
            <p:ph type="sldNum" sz="quarter" idx="12"/>
          </p:nvPr>
        </p:nvSpPr>
        <p:spPr/>
        <p:txBody>
          <a:bodyPr/>
          <a:lstStyle/>
          <a:p>
            <a:fld id="{E85A7407-A20E-4A0B-A3A5-2AD794AF9A1B}" type="slidenum">
              <a:rPr lang="en-GB" smtClean="0"/>
              <a:t>14</a:t>
            </a:fld>
            <a:endParaRPr lang="en-GB"/>
          </a:p>
        </p:txBody>
      </p:sp>
      <p:sp>
        <p:nvSpPr>
          <p:cNvPr id="5" name="Content Placeholder 4">
            <a:extLst>
              <a:ext uri="{FF2B5EF4-FFF2-40B4-BE49-F238E27FC236}">
                <a16:creationId xmlns:a16="http://schemas.microsoft.com/office/drawing/2014/main" id="{0C8B2B25-CAED-0D36-C970-278DD957E44A}"/>
              </a:ext>
            </a:extLst>
          </p:cNvPr>
          <p:cNvSpPr>
            <a:spLocks noGrp="1"/>
          </p:cNvSpPr>
          <p:nvPr>
            <p:ph idx="1"/>
          </p:nvPr>
        </p:nvSpPr>
        <p:spPr/>
        <p:txBody>
          <a:bodyPr/>
          <a:lstStyle/>
          <a:p>
            <a:r>
              <a:rPr lang="en-GB" dirty="0"/>
              <a:t>Please continue to submit all patients for the UKRR audit</a:t>
            </a:r>
          </a:p>
          <a:p>
            <a:pPr lvl="1"/>
            <a:r>
              <a:rPr lang="en-GB" dirty="0"/>
              <a:t>Opt-out patients should be included with their identifiers removed</a:t>
            </a:r>
          </a:p>
          <a:p>
            <a:pPr lvl="1"/>
            <a:endParaRPr lang="en-GB" dirty="0"/>
          </a:p>
          <a:p>
            <a:r>
              <a:rPr lang="en-GB" dirty="0"/>
              <a:t>All submissions should be carried out securely</a:t>
            </a:r>
          </a:p>
          <a:p>
            <a:pPr lvl="1"/>
            <a:r>
              <a:rPr lang="en-GB" dirty="0"/>
              <a:t>Via UKRDC</a:t>
            </a:r>
          </a:p>
          <a:p>
            <a:pPr lvl="1"/>
            <a:r>
              <a:rPr lang="en-GB" dirty="0"/>
              <a:t>Secure email (e.g. nhs.net to nhs.net) or included on the approved list of secure emails by NHS D </a:t>
            </a:r>
          </a:p>
          <a:p>
            <a:pPr lvl="1"/>
            <a:r>
              <a:rPr lang="en-GB" dirty="0"/>
              <a:t>Encrypted files</a:t>
            </a:r>
          </a:p>
          <a:p>
            <a:pPr lvl="1"/>
            <a:endParaRPr lang="en-GB" dirty="0"/>
          </a:p>
          <a:p>
            <a:r>
              <a:rPr lang="en-GB" dirty="0"/>
              <a:t>Data submitted via the UKRDC is covered by the same data protection framework as the quarterly file submissions</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3960554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14962" y="6524624"/>
            <a:ext cx="9002076" cy="246221"/>
          </a:xfrm>
        </p:spPr>
        <p:txBody>
          <a:bodyPr/>
          <a:lstStyle/>
          <a:p>
            <a:r>
              <a:rPr lang="en-GB" dirty="0"/>
              <a:t>UKKA Informatics Day 2023</a:t>
            </a:r>
          </a:p>
          <a:p>
            <a:endParaRPr lang="en-GB" dirty="0"/>
          </a:p>
        </p:txBody>
      </p:sp>
      <p:sp>
        <p:nvSpPr>
          <p:cNvPr id="5" name="Slide Number Placeholder 4"/>
          <p:cNvSpPr>
            <a:spLocks noGrp="1"/>
          </p:cNvSpPr>
          <p:nvPr>
            <p:ph type="sldNum" sz="quarter" idx="12"/>
          </p:nvPr>
        </p:nvSpPr>
        <p:spPr/>
        <p:txBody>
          <a:bodyPr/>
          <a:lstStyle/>
          <a:p>
            <a:fld id="{E85A7407-A20E-4A0B-A3A5-2AD794AF9A1B}" type="slidenum">
              <a:rPr lang="en-GB" smtClean="0"/>
              <a:t>15</a:t>
            </a:fld>
            <a:endParaRPr lang="en-GB"/>
          </a:p>
        </p:txBody>
      </p:sp>
    </p:spTree>
    <p:extLst>
      <p:ext uri="{BB962C8B-B14F-4D97-AF65-F5344CB8AC3E}">
        <p14:creationId xmlns:p14="http://schemas.microsoft.com/office/powerpoint/2010/main" val="155670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028B-0B77-A7BB-B081-C7CB4D08F114}"/>
              </a:ext>
            </a:extLst>
          </p:cNvPr>
          <p:cNvSpPr>
            <a:spLocks noGrp="1"/>
          </p:cNvSpPr>
          <p:nvPr>
            <p:ph type="title"/>
          </p:nvPr>
        </p:nvSpPr>
        <p:spPr/>
        <p:txBody>
          <a:bodyPr/>
          <a:lstStyle/>
          <a:p>
            <a:r>
              <a:rPr lang="en-GB" dirty="0"/>
              <a:t>Objectives</a:t>
            </a:r>
          </a:p>
        </p:txBody>
      </p:sp>
      <p:sp>
        <p:nvSpPr>
          <p:cNvPr id="3" name="Footer Placeholder 2">
            <a:extLst>
              <a:ext uri="{FF2B5EF4-FFF2-40B4-BE49-F238E27FC236}">
                <a16:creationId xmlns:a16="http://schemas.microsoft.com/office/drawing/2014/main" id="{9A4DB576-58FA-4127-87DC-368DFE35D99F}"/>
              </a:ext>
            </a:extLst>
          </p:cNvPr>
          <p:cNvSpPr>
            <a:spLocks noGrp="1"/>
          </p:cNvSpPr>
          <p:nvPr>
            <p:ph type="ftr" sz="quarter" idx="11"/>
          </p:nvPr>
        </p:nvSpPr>
        <p:spPr>
          <a:xfrm>
            <a:off x="514962" y="6524624"/>
            <a:ext cx="9002076" cy="123111"/>
          </a:xfrm>
        </p:spPr>
        <p:txBody>
          <a:bodyPr/>
          <a:lstStyle/>
          <a:p>
            <a:r>
              <a:rPr lang="en-GB" dirty="0"/>
              <a:t>UKKA Informatics Day 2023</a:t>
            </a:r>
          </a:p>
        </p:txBody>
      </p:sp>
      <p:sp>
        <p:nvSpPr>
          <p:cNvPr id="4" name="Slide Number Placeholder 3">
            <a:extLst>
              <a:ext uri="{FF2B5EF4-FFF2-40B4-BE49-F238E27FC236}">
                <a16:creationId xmlns:a16="http://schemas.microsoft.com/office/drawing/2014/main" id="{389E618E-B925-E1F2-121E-3BD7F4C840EE}"/>
              </a:ext>
            </a:extLst>
          </p:cNvPr>
          <p:cNvSpPr>
            <a:spLocks noGrp="1"/>
          </p:cNvSpPr>
          <p:nvPr>
            <p:ph type="sldNum" sz="quarter" idx="12"/>
          </p:nvPr>
        </p:nvSpPr>
        <p:spPr/>
        <p:txBody>
          <a:bodyPr/>
          <a:lstStyle/>
          <a:p>
            <a:fld id="{E85A7407-A20E-4A0B-A3A5-2AD794AF9A1B}" type="slidenum">
              <a:rPr lang="en-GB" smtClean="0"/>
              <a:t>2</a:t>
            </a:fld>
            <a:endParaRPr lang="en-GB"/>
          </a:p>
        </p:txBody>
      </p:sp>
      <p:sp>
        <p:nvSpPr>
          <p:cNvPr id="5" name="Content Placeholder 4">
            <a:extLst>
              <a:ext uri="{FF2B5EF4-FFF2-40B4-BE49-F238E27FC236}">
                <a16:creationId xmlns:a16="http://schemas.microsoft.com/office/drawing/2014/main" id="{AEC53638-52A3-A947-9E9A-8C79150B8DDD}"/>
              </a:ext>
            </a:extLst>
          </p:cNvPr>
          <p:cNvSpPr>
            <a:spLocks noGrp="1"/>
          </p:cNvSpPr>
          <p:nvPr>
            <p:ph idx="1"/>
          </p:nvPr>
        </p:nvSpPr>
        <p:spPr/>
        <p:txBody>
          <a:bodyPr/>
          <a:lstStyle/>
          <a:p>
            <a:r>
              <a:rPr lang="en-GB" dirty="0"/>
              <a:t>Understand the following in the context of the UKKA:</a:t>
            </a:r>
          </a:p>
          <a:p>
            <a:endParaRPr lang="en-GB" dirty="0"/>
          </a:p>
          <a:p>
            <a:pPr lvl="1"/>
            <a:r>
              <a:rPr lang="en-GB" dirty="0"/>
              <a:t>Purposes for collecting and processing patient data</a:t>
            </a:r>
          </a:p>
          <a:p>
            <a:pPr lvl="1"/>
            <a:endParaRPr lang="en-GB" dirty="0"/>
          </a:p>
          <a:p>
            <a:pPr lvl="1"/>
            <a:r>
              <a:rPr lang="en-GB" dirty="0"/>
              <a:t>Legal basis under UK GDPR</a:t>
            </a:r>
          </a:p>
          <a:p>
            <a:pPr lvl="1"/>
            <a:endParaRPr lang="en-GB" dirty="0"/>
          </a:p>
          <a:p>
            <a:pPr lvl="1"/>
            <a:r>
              <a:rPr lang="en-GB" dirty="0"/>
              <a:t>How and where the common law duty of confidentiality applies</a:t>
            </a:r>
          </a:p>
          <a:p>
            <a:pPr lvl="2"/>
            <a:r>
              <a:rPr lang="en-GB" dirty="0"/>
              <a:t>Consent</a:t>
            </a:r>
          </a:p>
          <a:p>
            <a:pPr lvl="2"/>
            <a:r>
              <a:rPr lang="en-GB" dirty="0"/>
              <a:t>Secondary use permissions </a:t>
            </a:r>
          </a:p>
          <a:p>
            <a:pPr lvl="1"/>
            <a:endParaRPr lang="en-GB" dirty="0"/>
          </a:p>
          <a:p>
            <a:pPr lvl="1"/>
            <a:r>
              <a:rPr lang="en-GB" dirty="0"/>
              <a:t>How and where the National Data Opt-out applies</a:t>
            </a:r>
          </a:p>
        </p:txBody>
      </p:sp>
    </p:spTree>
    <p:extLst>
      <p:ext uri="{BB962C8B-B14F-4D97-AF65-F5344CB8AC3E}">
        <p14:creationId xmlns:p14="http://schemas.microsoft.com/office/powerpoint/2010/main" val="322291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82DF-1DAD-2422-03AA-6E68ED1056AA}"/>
              </a:ext>
            </a:extLst>
          </p:cNvPr>
          <p:cNvSpPr>
            <a:spLocks noGrp="1"/>
          </p:cNvSpPr>
          <p:nvPr>
            <p:ph type="title"/>
          </p:nvPr>
        </p:nvSpPr>
        <p:spPr/>
        <p:txBody>
          <a:bodyPr/>
          <a:lstStyle/>
          <a:p>
            <a:r>
              <a:rPr lang="en-GB" dirty="0"/>
              <a:t>Purposes</a:t>
            </a:r>
          </a:p>
        </p:txBody>
      </p:sp>
      <p:sp>
        <p:nvSpPr>
          <p:cNvPr id="3" name="Footer Placeholder 2">
            <a:extLst>
              <a:ext uri="{FF2B5EF4-FFF2-40B4-BE49-F238E27FC236}">
                <a16:creationId xmlns:a16="http://schemas.microsoft.com/office/drawing/2014/main" id="{D06A800B-D195-07B9-654B-3774BCF2BFDE}"/>
              </a:ext>
            </a:extLst>
          </p:cNvPr>
          <p:cNvSpPr>
            <a:spLocks noGrp="1"/>
          </p:cNvSpPr>
          <p:nvPr>
            <p:ph type="ftr" sz="quarter" idx="11"/>
          </p:nvPr>
        </p:nvSpPr>
        <p:spPr>
          <a:xfrm>
            <a:off x="514962" y="6524624"/>
            <a:ext cx="9002076" cy="123111"/>
          </a:xfrm>
        </p:spPr>
        <p:txBody>
          <a:bodyPr/>
          <a:lstStyle/>
          <a:p>
            <a:r>
              <a:rPr lang="en-GB" dirty="0"/>
              <a:t>UKKA Informatics Day 2023</a:t>
            </a:r>
          </a:p>
        </p:txBody>
      </p:sp>
      <p:sp>
        <p:nvSpPr>
          <p:cNvPr id="4" name="Slide Number Placeholder 3">
            <a:extLst>
              <a:ext uri="{FF2B5EF4-FFF2-40B4-BE49-F238E27FC236}">
                <a16:creationId xmlns:a16="http://schemas.microsoft.com/office/drawing/2014/main" id="{EE58C4DB-AC80-9B2B-A9E0-7D0F16D13365}"/>
              </a:ext>
            </a:extLst>
          </p:cNvPr>
          <p:cNvSpPr>
            <a:spLocks noGrp="1"/>
          </p:cNvSpPr>
          <p:nvPr>
            <p:ph type="sldNum" sz="quarter" idx="12"/>
          </p:nvPr>
        </p:nvSpPr>
        <p:spPr/>
        <p:txBody>
          <a:bodyPr/>
          <a:lstStyle/>
          <a:p>
            <a:fld id="{E85A7407-A20E-4A0B-A3A5-2AD794AF9A1B}" type="slidenum">
              <a:rPr lang="en-GB" smtClean="0"/>
              <a:t>3</a:t>
            </a:fld>
            <a:endParaRPr lang="en-GB"/>
          </a:p>
        </p:txBody>
      </p:sp>
      <p:graphicFrame>
        <p:nvGraphicFramePr>
          <p:cNvPr id="6" name="Table 6">
            <a:extLst>
              <a:ext uri="{FF2B5EF4-FFF2-40B4-BE49-F238E27FC236}">
                <a16:creationId xmlns:a16="http://schemas.microsoft.com/office/drawing/2014/main" id="{AF94A744-A39B-DDF9-422A-5DA71433E769}"/>
              </a:ext>
            </a:extLst>
          </p:cNvPr>
          <p:cNvGraphicFramePr>
            <a:graphicFrameLocks noGrp="1"/>
          </p:cNvGraphicFramePr>
          <p:nvPr>
            <p:ph idx="1"/>
            <p:extLst>
              <p:ext uri="{D42A27DB-BD31-4B8C-83A1-F6EECF244321}">
                <p14:modId xmlns:p14="http://schemas.microsoft.com/office/powerpoint/2010/main" val="1184492372"/>
              </p:ext>
            </p:extLst>
          </p:nvPr>
        </p:nvGraphicFramePr>
        <p:xfrm>
          <a:off x="515938" y="1808163"/>
          <a:ext cx="11161712" cy="1112520"/>
        </p:xfrm>
        <a:graphic>
          <a:graphicData uri="http://schemas.openxmlformats.org/drawingml/2006/table">
            <a:tbl>
              <a:tblPr firstRow="1" bandRow="1">
                <a:tableStyleId>{5C22544A-7EE6-4342-B048-85BDC9FD1C3A}</a:tableStyleId>
              </a:tblPr>
              <a:tblGrid>
                <a:gridCol w="5580856">
                  <a:extLst>
                    <a:ext uri="{9D8B030D-6E8A-4147-A177-3AD203B41FA5}">
                      <a16:colId xmlns:a16="http://schemas.microsoft.com/office/drawing/2014/main" val="3053940781"/>
                    </a:ext>
                  </a:extLst>
                </a:gridCol>
                <a:gridCol w="5580856">
                  <a:extLst>
                    <a:ext uri="{9D8B030D-6E8A-4147-A177-3AD203B41FA5}">
                      <a16:colId xmlns:a16="http://schemas.microsoft.com/office/drawing/2014/main" val="1464753642"/>
                    </a:ext>
                  </a:extLst>
                </a:gridCol>
              </a:tblGrid>
              <a:tr h="370840">
                <a:tc>
                  <a:txBody>
                    <a:bodyPr/>
                    <a:lstStyle/>
                    <a:p>
                      <a:r>
                        <a:rPr lang="en-GB" dirty="0"/>
                        <a:t>Non-research</a:t>
                      </a:r>
                    </a:p>
                  </a:txBody>
                  <a:tcPr/>
                </a:tc>
                <a:tc>
                  <a:txBody>
                    <a:bodyPr/>
                    <a:lstStyle/>
                    <a:p>
                      <a:r>
                        <a:rPr lang="en-GB" dirty="0"/>
                        <a:t>Research</a:t>
                      </a:r>
                    </a:p>
                  </a:txBody>
                  <a:tcPr/>
                </a:tc>
                <a:extLst>
                  <a:ext uri="{0D108BD9-81ED-4DB2-BD59-A6C34878D82A}">
                    <a16:rowId xmlns:a16="http://schemas.microsoft.com/office/drawing/2014/main" val="2977447991"/>
                  </a:ext>
                </a:extLst>
              </a:tr>
              <a:tr h="370840">
                <a:tc>
                  <a:txBody>
                    <a:bodyPr/>
                    <a:lstStyle/>
                    <a:p>
                      <a:r>
                        <a:rPr lang="en-GB" dirty="0"/>
                        <a:t>UKRR audit – via quarterly submissions or UKRDC</a:t>
                      </a:r>
                    </a:p>
                  </a:txBody>
                  <a:tcPr/>
                </a:tc>
                <a:tc>
                  <a:txBody>
                    <a:bodyPr/>
                    <a:lstStyle/>
                    <a:p>
                      <a:r>
                        <a:rPr lang="en-GB" dirty="0"/>
                        <a:t>UKRR research – re-using audit data</a:t>
                      </a:r>
                    </a:p>
                  </a:txBody>
                  <a:tcPr/>
                </a:tc>
                <a:extLst>
                  <a:ext uri="{0D108BD9-81ED-4DB2-BD59-A6C34878D82A}">
                    <a16:rowId xmlns:a16="http://schemas.microsoft.com/office/drawing/2014/main" val="2746956874"/>
                  </a:ext>
                </a:extLst>
              </a:tr>
              <a:tr h="370840">
                <a:tc>
                  <a:txBody>
                    <a:bodyPr/>
                    <a:lstStyle/>
                    <a:p>
                      <a:r>
                        <a:rPr lang="en-GB" dirty="0"/>
                        <a:t>Electronic Health Records – via daily feed to UKRDC</a:t>
                      </a:r>
                    </a:p>
                  </a:txBody>
                  <a:tcPr/>
                </a:tc>
                <a:tc>
                  <a:txBody>
                    <a:bodyPr/>
                    <a:lstStyle/>
                    <a:p>
                      <a:r>
                        <a:rPr lang="en-GB" dirty="0" err="1"/>
                        <a:t>RaDaR</a:t>
                      </a:r>
                      <a:r>
                        <a:rPr lang="en-GB" dirty="0"/>
                        <a:t> – via daily feed to UKRDC</a:t>
                      </a:r>
                    </a:p>
                  </a:txBody>
                  <a:tcPr/>
                </a:tc>
                <a:extLst>
                  <a:ext uri="{0D108BD9-81ED-4DB2-BD59-A6C34878D82A}">
                    <a16:rowId xmlns:a16="http://schemas.microsoft.com/office/drawing/2014/main" val="4114975990"/>
                  </a:ext>
                </a:extLst>
              </a:tr>
            </a:tbl>
          </a:graphicData>
        </a:graphic>
      </p:graphicFrame>
    </p:spTree>
    <p:extLst>
      <p:ext uri="{BB962C8B-B14F-4D97-AF65-F5344CB8AC3E}">
        <p14:creationId xmlns:p14="http://schemas.microsoft.com/office/powerpoint/2010/main" val="249300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GDPR – Identifiable data</a:t>
            </a:r>
          </a:p>
        </p:txBody>
      </p:sp>
      <p:sp>
        <p:nvSpPr>
          <p:cNvPr id="4" name="Footer Placeholder 3"/>
          <p:cNvSpPr>
            <a:spLocks noGrp="1"/>
          </p:cNvSpPr>
          <p:nvPr>
            <p:ph type="ftr" sz="quarter" idx="11"/>
          </p:nvPr>
        </p:nvSpPr>
        <p:spPr>
          <a:xfrm>
            <a:off x="514962" y="6524624"/>
            <a:ext cx="9002076" cy="246221"/>
          </a:xfrm>
        </p:spPr>
        <p:txBody>
          <a:bodyPr/>
          <a:lstStyle/>
          <a:p>
            <a:r>
              <a:rPr lang="en-GB" dirty="0"/>
              <a:t>UKKA Informatics Day 2023</a:t>
            </a:r>
          </a:p>
          <a:p>
            <a:endParaRPr lang="en-GB" dirty="0"/>
          </a:p>
        </p:txBody>
      </p:sp>
      <p:sp>
        <p:nvSpPr>
          <p:cNvPr id="5" name="Slide Number Placeholder 4"/>
          <p:cNvSpPr>
            <a:spLocks noGrp="1"/>
          </p:cNvSpPr>
          <p:nvPr>
            <p:ph type="sldNum" sz="quarter" idx="12"/>
          </p:nvPr>
        </p:nvSpPr>
        <p:spPr/>
        <p:txBody>
          <a:bodyPr/>
          <a:lstStyle/>
          <a:p>
            <a:fld id="{E85A7407-A20E-4A0B-A3A5-2AD794AF9A1B}" type="slidenum">
              <a:rPr lang="en-GB" smtClean="0"/>
              <a:t>4</a:t>
            </a:fld>
            <a:endParaRPr lang="en-GB"/>
          </a:p>
        </p:txBody>
      </p:sp>
      <p:sp>
        <p:nvSpPr>
          <p:cNvPr id="3" name="Content Placeholder 4">
            <a:extLst>
              <a:ext uri="{FF2B5EF4-FFF2-40B4-BE49-F238E27FC236}">
                <a16:creationId xmlns:a16="http://schemas.microsoft.com/office/drawing/2014/main" id="{2B7B4D1E-31A6-E5BB-3519-5208A976CA20}"/>
              </a:ext>
            </a:extLst>
          </p:cNvPr>
          <p:cNvSpPr>
            <a:spLocks noGrp="1"/>
          </p:cNvSpPr>
          <p:nvPr>
            <p:ph idx="1"/>
          </p:nvPr>
        </p:nvSpPr>
        <p:spPr>
          <a:xfrm>
            <a:off x="515938" y="1808163"/>
            <a:ext cx="11161100" cy="4681537"/>
          </a:xfrm>
        </p:spPr>
        <p:txBody>
          <a:bodyPr>
            <a:normAutofit/>
          </a:bodyPr>
          <a:lstStyle/>
          <a:p>
            <a:r>
              <a:rPr lang="en-GB" sz="2400" dirty="0"/>
              <a:t>UKKA has a consistent legal basis across all of its purposes:</a:t>
            </a:r>
          </a:p>
          <a:p>
            <a:endParaRPr lang="en-GB" sz="2400" dirty="0"/>
          </a:p>
          <a:p>
            <a:pPr lvl="1"/>
            <a:r>
              <a:rPr lang="en-GB" sz="2000" dirty="0"/>
              <a:t>UK GDPR Article 6 1(f) “legitimate interest”:</a:t>
            </a:r>
            <a:br>
              <a:rPr lang="en-GB" sz="2000" dirty="0"/>
            </a:br>
            <a:br>
              <a:rPr lang="en-GB" sz="2000" dirty="0"/>
            </a:br>
            <a:r>
              <a:rPr lang="en-GB" sz="1600" i="1" dirty="0"/>
              <a:t>“processing is necessary for the purposes of the legitimate interests pursued by the controller or by a third party, except where such interests are overridden by the interests or fundamental rights and freedoms of the data subject which require protection of personal data, in particular where the data subject is a child.”</a:t>
            </a:r>
          </a:p>
          <a:p>
            <a:pPr lvl="1"/>
            <a:endParaRPr lang="en-GB" sz="1600" i="1" dirty="0"/>
          </a:p>
          <a:p>
            <a:r>
              <a:rPr lang="en-GB" sz="2200" dirty="0"/>
              <a:t>Legitimate interest assessments have been carried out for each of the UKKA’s purposes and are available on request</a:t>
            </a:r>
          </a:p>
        </p:txBody>
      </p:sp>
    </p:spTree>
    <p:extLst>
      <p:ext uri="{BB962C8B-B14F-4D97-AF65-F5344CB8AC3E}">
        <p14:creationId xmlns:p14="http://schemas.microsoft.com/office/powerpoint/2010/main" val="378886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GDPR – Special category data</a:t>
            </a:r>
          </a:p>
        </p:txBody>
      </p:sp>
      <p:sp>
        <p:nvSpPr>
          <p:cNvPr id="4" name="Footer Placeholder 3"/>
          <p:cNvSpPr>
            <a:spLocks noGrp="1"/>
          </p:cNvSpPr>
          <p:nvPr>
            <p:ph type="ftr" sz="quarter" idx="11"/>
          </p:nvPr>
        </p:nvSpPr>
        <p:spPr>
          <a:xfrm>
            <a:off x="514962" y="6524624"/>
            <a:ext cx="9002076" cy="246221"/>
          </a:xfrm>
        </p:spPr>
        <p:txBody>
          <a:bodyPr/>
          <a:lstStyle/>
          <a:p>
            <a:r>
              <a:rPr lang="en-GB" dirty="0"/>
              <a:t>UKKA Informatics Day 2023</a:t>
            </a:r>
          </a:p>
          <a:p>
            <a:endParaRPr lang="en-GB" dirty="0"/>
          </a:p>
        </p:txBody>
      </p:sp>
      <p:sp>
        <p:nvSpPr>
          <p:cNvPr id="5" name="Slide Number Placeholder 4"/>
          <p:cNvSpPr>
            <a:spLocks noGrp="1"/>
          </p:cNvSpPr>
          <p:nvPr>
            <p:ph type="sldNum" sz="quarter" idx="12"/>
          </p:nvPr>
        </p:nvSpPr>
        <p:spPr/>
        <p:txBody>
          <a:bodyPr/>
          <a:lstStyle/>
          <a:p>
            <a:fld id="{E85A7407-A20E-4A0B-A3A5-2AD794AF9A1B}" type="slidenum">
              <a:rPr lang="en-GB" smtClean="0"/>
              <a:t>5</a:t>
            </a:fld>
            <a:endParaRPr lang="en-GB"/>
          </a:p>
        </p:txBody>
      </p:sp>
      <p:sp>
        <p:nvSpPr>
          <p:cNvPr id="3" name="Content Placeholder 4">
            <a:extLst>
              <a:ext uri="{FF2B5EF4-FFF2-40B4-BE49-F238E27FC236}">
                <a16:creationId xmlns:a16="http://schemas.microsoft.com/office/drawing/2014/main" id="{2B7B4D1E-31A6-E5BB-3519-5208A976CA20}"/>
              </a:ext>
            </a:extLst>
          </p:cNvPr>
          <p:cNvSpPr>
            <a:spLocks noGrp="1"/>
          </p:cNvSpPr>
          <p:nvPr>
            <p:ph idx="1"/>
          </p:nvPr>
        </p:nvSpPr>
        <p:spPr>
          <a:xfrm>
            <a:off x="515938" y="1808163"/>
            <a:ext cx="11161100" cy="4681537"/>
          </a:xfrm>
        </p:spPr>
        <p:txBody>
          <a:bodyPr/>
          <a:lstStyle/>
          <a:p>
            <a:r>
              <a:rPr lang="en-GB" sz="2000" dirty="0"/>
              <a:t>Special category data depends on purpose:</a:t>
            </a:r>
            <a:br>
              <a:rPr lang="en-GB" sz="2000" dirty="0"/>
            </a:br>
            <a:endParaRPr lang="en-GB" sz="2000" dirty="0"/>
          </a:p>
          <a:p>
            <a:pPr lvl="1"/>
            <a:r>
              <a:rPr lang="en-GB" dirty="0"/>
              <a:t>Non-research purposes (UKRR audit, quality improvement, and Electronic Health Records) rely on UK GDPR Article 9 2(h):</a:t>
            </a:r>
          </a:p>
          <a:p>
            <a:pPr lvl="2"/>
            <a:endParaRPr lang="en-GB" sz="1400" i="1" dirty="0"/>
          </a:p>
          <a:p>
            <a:pPr lvl="2"/>
            <a:r>
              <a:rPr lang="en-GB" i="1" dirty="0"/>
              <a:t>“processing is necessary for the purposes of preventive or occupational medicine, for the assessment of the working capacity of the employee, medical diagnosis, the provision of health or social care or treatment or </a:t>
            </a:r>
            <a:r>
              <a:rPr lang="en-GB" b="1" i="1" dirty="0"/>
              <a:t>the management of health or social care systems and services </a:t>
            </a:r>
            <a:r>
              <a:rPr lang="en-GB" i="1" dirty="0"/>
              <a:t>on the basis of Union or Member State law or pursuant to contract with a health professional and subject to the conditions and safeguards referred to in paragraph 3;”</a:t>
            </a:r>
          </a:p>
          <a:p>
            <a:pPr lvl="2"/>
            <a:endParaRPr lang="en-GB" sz="1400" i="1" dirty="0"/>
          </a:p>
          <a:p>
            <a:pPr lvl="1"/>
            <a:r>
              <a:rPr lang="en-GB" dirty="0"/>
              <a:t>Research purposes (UKRR research and </a:t>
            </a:r>
            <a:r>
              <a:rPr lang="en-GB" dirty="0" err="1"/>
              <a:t>RaDaR</a:t>
            </a:r>
            <a:r>
              <a:rPr lang="en-GB" dirty="0"/>
              <a:t>) rely on UK GDPR Article 9 2(j):</a:t>
            </a:r>
          </a:p>
          <a:p>
            <a:pPr lvl="2"/>
            <a:endParaRPr lang="en-GB" dirty="0"/>
          </a:p>
          <a:p>
            <a:pPr lvl="2"/>
            <a:r>
              <a:rPr lang="en-GB" i="1" dirty="0"/>
              <a:t>“processing is necessary for archiving purposes in the public interest, </a:t>
            </a:r>
            <a:r>
              <a:rPr lang="en-GB" b="1" i="1" dirty="0"/>
              <a:t>scientific or historical research purposes or statistical purposes</a:t>
            </a:r>
            <a:r>
              <a:rPr lang="en-GB" i="1" dirty="0"/>
              <a:t> in accordance with Article 89(1) based on Union or Member State law which shall be proportionate to the aim pursued, respect the essence of the right to data protection and provide for suitable and specific measures to safeguard the fundamental rights and the interests of the data subject.”</a:t>
            </a:r>
          </a:p>
        </p:txBody>
      </p:sp>
    </p:spTree>
    <p:extLst>
      <p:ext uri="{BB962C8B-B14F-4D97-AF65-F5344CB8AC3E}">
        <p14:creationId xmlns:p14="http://schemas.microsoft.com/office/powerpoint/2010/main" val="21239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BCC9-8FEE-47E1-DADD-B0E3707D182F}"/>
              </a:ext>
            </a:extLst>
          </p:cNvPr>
          <p:cNvSpPr>
            <a:spLocks noGrp="1"/>
          </p:cNvSpPr>
          <p:nvPr>
            <p:ph type="title"/>
          </p:nvPr>
        </p:nvSpPr>
        <p:spPr/>
        <p:txBody>
          <a:bodyPr/>
          <a:lstStyle/>
          <a:p>
            <a:r>
              <a:rPr lang="en-GB" dirty="0"/>
              <a:t>UK GDPR - Summary</a:t>
            </a:r>
          </a:p>
        </p:txBody>
      </p:sp>
      <p:sp>
        <p:nvSpPr>
          <p:cNvPr id="3" name="Footer Placeholder 2">
            <a:extLst>
              <a:ext uri="{FF2B5EF4-FFF2-40B4-BE49-F238E27FC236}">
                <a16:creationId xmlns:a16="http://schemas.microsoft.com/office/drawing/2014/main" id="{94730ED6-C0E6-11ED-7994-518214DC44CA}"/>
              </a:ext>
            </a:extLst>
          </p:cNvPr>
          <p:cNvSpPr>
            <a:spLocks noGrp="1"/>
          </p:cNvSpPr>
          <p:nvPr>
            <p:ph type="ftr" sz="quarter" idx="11"/>
          </p:nvPr>
        </p:nvSpPr>
        <p:spPr>
          <a:xfrm>
            <a:off x="514962" y="6524624"/>
            <a:ext cx="9002076" cy="123111"/>
          </a:xfrm>
        </p:spPr>
        <p:txBody>
          <a:bodyPr/>
          <a:lstStyle/>
          <a:p>
            <a:r>
              <a:rPr lang="en-GB" dirty="0"/>
              <a:t>UKKA Informatics Day 2023</a:t>
            </a:r>
          </a:p>
        </p:txBody>
      </p:sp>
      <p:sp>
        <p:nvSpPr>
          <p:cNvPr id="4" name="Slide Number Placeholder 3">
            <a:extLst>
              <a:ext uri="{FF2B5EF4-FFF2-40B4-BE49-F238E27FC236}">
                <a16:creationId xmlns:a16="http://schemas.microsoft.com/office/drawing/2014/main" id="{7A27B7FF-924B-5973-5821-3B6B8DE22432}"/>
              </a:ext>
            </a:extLst>
          </p:cNvPr>
          <p:cNvSpPr>
            <a:spLocks noGrp="1"/>
          </p:cNvSpPr>
          <p:nvPr>
            <p:ph type="sldNum" sz="quarter" idx="12"/>
          </p:nvPr>
        </p:nvSpPr>
        <p:spPr/>
        <p:txBody>
          <a:bodyPr/>
          <a:lstStyle/>
          <a:p>
            <a:fld id="{E85A7407-A20E-4A0B-A3A5-2AD794AF9A1B}" type="slidenum">
              <a:rPr lang="en-GB" smtClean="0"/>
              <a:t>6</a:t>
            </a:fld>
            <a:endParaRPr lang="en-GB"/>
          </a:p>
        </p:txBody>
      </p:sp>
      <p:graphicFrame>
        <p:nvGraphicFramePr>
          <p:cNvPr id="7" name="Table 7">
            <a:extLst>
              <a:ext uri="{FF2B5EF4-FFF2-40B4-BE49-F238E27FC236}">
                <a16:creationId xmlns:a16="http://schemas.microsoft.com/office/drawing/2014/main" id="{F0E9D961-BB75-602A-C36A-58E3DB98B85E}"/>
              </a:ext>
            </a:extLst>
          </p:cNvPr>
          <p:cNvGraphicFramePr>
            <a:graphicFrameLocks noGrp="1"/>
          </p:cNvGraphicFramePr>
          <p:nvPr>
            <p:ph idx="1"/>
            <p:extLst>
              <p:ext uri="{D42A27DB-BD31-4B8C-83A1-F6EECF244321}">
                <p14:modId xmlns:p14="http://schemas.microsoft.com/office/powerpoint/2010/main" val="3376504985"/>
              </p:ext>
            </p:extLst>
          </p:nvPr>
        </p:nvGraphicFramePr>
        <p:xfrm>
          <a:off x="515938" y="1808163"/>
          <a:ext cx="11161710" cy="2392680"/>
        </p:xfrm>
        <a:graphic>
          <a:graphicData uri="http://schemas.openxmlformats.org/drawingml/2006/table">
            <a:tbl>
              <a:tblPr firstRow="1" bandRow="1">
                <a:tableStyleId>{5C22544A-7EE6-4342-B048-85BDC9FD1C3A}</a:tableStyleId>
              </a:tblPr>
              <a:tblGrid>
                <a:gridCol w="3720570">
                  <a:extLst>
                    <a:ext uri="{9D8B030D-6E8A-4147-A177-3AD203B41FA5}">
                      <a16:colId xmlns:a16="http://schemas.microsoft.com/office/drawing/2014/main" val="955140922"/>
                    </a:ext>
                  </a:extLst>
                </a:gridCol>
                <a:gridCol w="3720570">
                  <a:extLst>
                    <a:ext uri="{9D8B030D-6E8A-4147-A177-3AD203B41FA5}">
                      <a16:colId xmlns:a16="http://schemas.microsoft.com/office/drawing/2014/main" val="2994797113"/>
                    </a:ext>
                  </a:extLst>
                </a:gridCol>
                <a:gridCol w="3720570">
                  <a:extLst>
                    <a:ext uri="{9D8B030D-6E8A-4147-A177-3AD203B41FA5}">
                      <a16:colId xmlns:a16="http://schemas.microsoft.com/office/drawing/2014/main" val="3961634702"/>
                    </a:ext>
                  </a:extLst>
                </a:gridCol>
              </a:tblGrid>
              <a:tr h="370840">
                <a:tc>
                  <a:txBody>
                    <a:bodyPr/>
                    <a:lstStyle/>
                    <a:p>
                      <a:r>
                        <a:rPr lang="en-GB" dirty="0"/>
                        <a:t>Purpose</a:t>
                      </a:r>
                    </a:p>
                  </a:txBody>
                  <a:tcPr/>
                </a:tc>
                <a:tc>
                  <a:txBody>
                    <a:bodyPr/>
                    <a:lstStyle/>
                    <a:p>
                      <a:r>
                        <a:rPr lang="en-GB" dirty="0"/>
                        <a:t>UK GDPR, identifiable data</a:t>
                      </a:r>
                    </a:p>
                  </a:txBody>
                  <a:tcPr/>
                </a:tc>
                <a:tc>
                  <a:txBody>
                    <a:bodyPr/>
                    <a:lstStyle/>
                    <a:p>
                      <a:r>
                        <a:rPr lang="en-GB" dirty="0"/>
                        <a:t>UK GDPR, special category</a:t>
                      </a:r>
                    </a:p>
                  </a:txBody>
                  <a:tcPr/>
                </a:tc>
                <a:extLst>
                  <a:ext uri="{0D108BD9-81ED-4DB2-BD59-A6C34878D82A}">
                    <a16:rowId xmlns:a16="http://schemas.microsoft.com/office/drawing/2014/main" val="3152390756"/>
                  </a:ext>
                </a:extLst>
              </a:tr>
              <a:tr h="370840">
                <a:tc>
                  <a:txBody>
                    <a:bodyPr/>
                    <a:lstStyle/>
                    <a:p>
                      <a:r>
                        <a:rPr lang="en-GB" dirty="0"/>
                        <a:t>UKRR (audit)</a:t>
                      </a:r>
                    </a:p>
                  </a:txBody>
                  <a:tcPr/>
                </a:tc>
                <a:tc>
                  <a:txBody>
                    <a:bodyPr/>
                    <a:lstStyle/>
                    <a:p>
                      <a:r>
                        <a:rPr lang="en-GB" dirty="0"/>
                        <a:t>Legitimate interest (6, 1(f))</a:t>
                      </a:r>
                    </a:p>
                  </a:txBody>
                  <a:tcPr/>
                </a:tc>
                <a:tc>
                  <a:txBody>
                    <a:bodyPr/>
                    <a:lstStyle/>
                    <a:p>
                      <a:r>
                        <a:rPr lang="en-GB" dirty="0"/>
                        <a:t>Management of healthcare systems (9, 2(h))</a:t>
                      </a:r>
                    </a:p>
                  </a:txBody>
                  <a:tcPr/>
                </a:tc>
                <a:extLst>
                  <a:ext uri="{0D108BD9-81ED-4DB2-BD59-A6C34878D82A}">
                    <a16:rowId xmlns:a16="http://schemas.microsoft.com/office/drawing/2014/main" val="2284822041"/>
                  </a:ext>
                </a:extLst>
              </a:tr>
              <a:tr h="370840">
                <a:tc>
                  <a:txBody>
                    <a:bodyPr/>
                    <a:lstStyle/>
                    <a:p>
                      <a:r>
                        <a:rPr lang="en-GB" dirty="0"/>
                        <a:t>UKRR (research)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Legitimate interest (6, 1(f))</a:t>
                      </a:r>
                    </a:p>
                  </a:txBody>
                  <a:tcPr/>
                </a:tc>
                <a:tc>
                  <a:txBody>
                    <a:bodyPr/>
                    <a:lstStyle/>
                    <a:p>
                      <a:r>
                        <a:rPr lang="en-GB" dirty="0"/>
                        <a:t>Scientific research (9, 2(j))</a:t>
                      </a:r>
                    </a:p>
                  </a:txBody>
                  <a:tcPr/>
                </a:tc>
                <a:extLst>
                  <a:ext uri="{0D108BD9-81ED-4DB2-BD59-A6C34878D82A}">
                    <a16:rowId xmlns:a16="http://schemas.microsoft.com/office/drawing/2014/main" val="538168981"/>
                  </a:ext>
                </a:extLst>
              </a:tr>
              <a:tr h="370840">
                <a:tc>
                  <a:txBody>
                    <a:bodyPr/>
                    <a:lstStyle/>
                    <a:p>
                      <a:r>
                        <a:rPr lang="en-GB" dirty="0" err="1"/>
                        <a:t>RaDaR</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Legitimate interest (6, 1(f))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Scientific research (9, 2(j))</a:t>
                      </a:r>
                    </a:p>
                  </a:txBody>
                  <a:tcPr/>
                </a:tc>
                <a:extLst>
                  <a:ext uri="{0D108BD9-81ED-4DB2-BD59-A6C34878D82A}">
                    <a16:rowId xmlns:a16="http://schemas.microsoft.com/office/drawing/2014/main" val="1284363284"/>
                  </a:ext>
                </a:extLst>
              </a:tr>
              <a:tr h="370840">
                <a:tc>
                  <a:txBody>
                    <a:bodyPr/>
                    <a:lstStyle/>
                    <a:p>
                      <a:r>
                        <a:rPr lang="en-GB" dirty="0"/>
                        <a:t>Electronic Health Records (e.g. PKB)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Legitimate interest (6, 1(f))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Management of healthcare systems (9, 2(h))</a:t>
                      </a:r>
                    </a:p>
                  </a:txBody>
                  <a:tcPr/>
                </a:tc>
                <a:extLst>
                  <a:ext uri="{0D108BD9-81ED-4DB2-BD59-A6C34878D82A}">
                    <a16:rowId xmlns:a16="http://schemas.microsoft.com/office/drawing/2014/main" val="1188839516"/>
                  </a:ext>
                </a:extLst>
              </a:tr>
            </a:tbl>
          </a:graphicData>
        </a:graphic>
      </p:graphicFrame>
    </p:spTree>
    <p:extLst>
      <p:ext uri="{BB962C8B-B14F-4D97-AF65-F5344CB8AC3E}">
        <p14:creationId xmlns:p14="http://schemas.microsoft.com/office/powerpoint/2010/main" val="337083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C393-5F50-AD0A-833C-935EBD1F5478}"/>
              </a:ext>
            </a:extLst>
          </p:cNvPr>
          <p:cNvSpPr>
            <a:spLocks noGrp="1"/>
          </p:cNvSpPr>
          <p:nvPr>
            <p:ph type="title"/>
          </p:nvPr>
        </p:nvSpPr>
        <p:spPr/>
        <p:txBody>
          <a:bodyPr/>
          <a:lstStyle/>
          <a:p>
            <a:r>
              <a:rPr lang="en-GB" dirty="0"/>
              <a:t>Common law duty of confidentiality</a:t>
            </a:r>
          </a:p>
        </p:txBody>
      </p:sp>
      <p:sp>
        <p:nvSpPr>
          <p:cNvPr id="3" name="Footer Placeholder 2">
            <a:extLst>
              <a:ext uri="{FF2B5EF4-FFF2-40B4-BE49-F238E27FC236}">
                <a16:creationId xmlns:a16="http://schemas.microsoft.com/office/drawing/2014/main" id="{C66DEE52-53D7-BB90-E532-410F3EB50F29}"/>
              </a:ext>
            </a:extLst>
          </p:cNvPr>
          <p:cNvSpPr>
            <a:spLocks noGrp="1"/>
          </p:cNvSpPr>
          <p:nvPr>
            <p:ph type="ftr" sz="quarter" idx="11"/>
          </p:nvPr>
        </p:nvSpPr>
        <p:spPr>
          <a:xfrm>
            <a:off x="514962" y="6524624"/>
            <a:ext cx="9002076" cy="123111"/>
          </a:xfrm>
        </p:spPr>
        <p:txBody>
          <a:bodyPr/>
          <a:lstStyle/>
          <a:p>
            <a:r>
              <a:rPr lang="en-GB" dirty="0"/>
              <a:t>UKKA Informatics Day 2023</a:t>
            </a:r>
          </a:p>
        </p:txBody>
      </p:sp>
      <p:sp>
        <p:nvSpPr>
          <p:cNvPr id="4" name="Slide Number Placeholder 3">
            <a:extLst>
              <a:ext uri="{FF2B5EF4-FFF2-40B4-BE49-F238E27FC236}">
                <a16:creationId xmlns:a16="http://schemas.microsoft.com/office/drawing/2014/main" id="{1FF4637B-7B62-40E1-6D84-AF1894FDF269}"/>
              </a:ext>
            </a:extLst>
          </p:cNvPr>
          <p:cNvSpPr>
            <a:spLocks noGrp="1"/>
          </p:cNvSpPr>
          <p:nvPr>
            <p:ph type="sldNum" sz="quarter" idx="12"/>
          </p:nvPr>
        </p:nvSpPr>
        <p:spPr/>
        <p:txBody>
          <a:bodyPr/>
          <a:lstStyle/>
          <a:p>
            <a:fld id="{E85A7407-A20E-4A0B-A3A5-2AD794AF9A1B}" type="slidenum">
              <a:rPr lang="en-GB" smtClean="0"/>
              <a:t>7</a:t>
            </a:fld>
            <a:endParaRPr lang="en-GB"/>
          </a:p>
        </p:txBody>
      </p:sp>
      <p:sp>
        <p:nvSpPr>
          <p:cNvPr id="5" name="Content Placeholder 4">
            <a:extLst>
              <a:ext uri="{FF2B5EF4-FFF2-40B4-BE49-F238E27FC236}">
                <a16:creationId xmlns:a16="http://schemas.microsoft.com/office/drawing/2014/main" id="{6610B376-CC3D-4912-3A83-7E7EC9E418F1}"/>
              </a:ext>
            </a:extLst>
          </p:cNvPr>
          <p:cNvSpPr>
            <a:spLocks noGrp="1"/>
          </p:cNvSpPr>
          <p:nvPr>
            <p:ph idx="1"/>
          </p:nvPr>
        </p:nvSpPr>
        <p:spPr/>
        <p:txBody>
          <a:bodyPr/>
          <a:lstStyle/>
          <a:p>
            <a:r>
              <a:rPr lang="en-GB" dirty="0"/>
              <a:t>The duty of care owed to patients by health care professionals not to disclose any clinical or personal information given in confidence without first being given the patient’s consent to do so. </a:t>
            </a:r>
          </a:p>
          <a:p>
            <a:endParaRPr lang="en-GB" dirty="0"/>
          </a:p>
          <a:p>
            <a:r>
              <a:rPr lang="en-GB" dirty="0"/>
              <a:t>The use of confidential information is governed by the 8 Caldicott Principles </a:t>
            </a:r>
          </a:p>
          <a:p>
            <a:endParaRPr lang="en-GB" dirty="0"/>
          </a:p>
          <a:p>
            <a:r>
              <a:rPr lang="en-GB" dirty="0"/>
              <a:t>Guidance for individual uses of confidential data can be sought from the Caldicott Guardian for your hospital. </a:t>
            </a:r>
          </a:p>
          <a:p>
            <a:endParaRPr lang="en-GB" dirty="0"/>
          </a:p>
          <a:p>
            <a:r>
              <a:rPr lang="en-GB" dirty="0"/>
              <a:t>Data for </a:t>
            </a:r>
            <a:r>
              <a:rPr lang="en-GB" dirty="0" err="1"/>
              <a:t>RaDaR</a:t>
            </a:r>
            <a:r>
              <a:rPr lang="en-GB" dirty="0"/>
              <a:t> and Electronic Health Records required patient consent to be submitted.  </a:t>
            </a:r>
          </a:p>
        </p:txBody>
      </p:sp>
    </p:spTree>
    <p:extLst>
      <p:ext uri="{BB962C8B-B14F-4D97-AF65-F5344CB8AC3E}">
        <p14:creationId xmlns:p14="http://schemas.microsoft.com/office/powerpoint/2010/main" val="152779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9339-AB38-E2CD-57AF-430A9F7FD3C2}"/>
              </a:ext>
            </a:extLst>
          </p:cNvPr>
          <p:cNvSpPr>
            <a:spLocks noGrp="1"/>
          </p:cNvSpPr>
          <p:nvPr>
            <p:ph type="title"/>
          </p:nvPr>
        </p:nvSpPr>
        <p:spPr/>
        <p:txBody>
          <a:bodyPr/>
          <a:lstStyle/>
          <a:p>
            <a:r>
              <a:rPr lang="en-GB" dirty="0"/>
              <a:t>Secondary Use Permissions</a:t>
            </a:r>
          </a:p>
        </p:txBody>
      </p:sp>
      <p:sp>
        <p:nvSpPr>
          <p:cNvPr id="3" name="Footer Placeholder 2">
            <a:extLst>
              <a:ext uri="{FF2B5EF4-FFF2-40B4-BE49-F238E27FC236}">
                <a16:creationId xmlns:a16="http://schemas.microsoft.com/office/drawing/2014/main" id="{17943D03-F1EE-1CA7-1878-506B5BCE126E}"/>
              </a:ext>
            </a:extLst>
          </p:cNvPr>
          <p:cNvSpPr>
            <a:spLocks noGrp="1"/>
          </p:cNvSpPr>
          <p:nvPr>
            <p:ph type="ftr" sz="quarter" idx="11"/>
          </p:nvPr>
        </p:nvSpPr>
        <p:spPr>
          <a:xfrm>
            <a:off x="514962" y="6524624"/>
            <a:ext cx="9002076" cy="123111"/>
          </a:xfrm>
        </p:spPr>
        <p:txBody>
          <a:bodyPr/>
          <a:lstStyle/>
          <a:p>
            <a:r>
              <a:rPr lang="en-GB" dirty="0"/>
              <a:t>UKKA Informatics Day 2023</a:t>
            </a:r>
          </a:p>
        </p:txBody>
      </p:sp>
      <p:sp>
        <p:nvSpPr>
          <p:cNvPr id="4" name="Slide Number Placeholder 3">
            <a:extLst>
              <a:ext uri="{FF2B5EF4-FFF2-40B4-BE49-F238E27FC236}">
                <a16:creationId xmlns:a16="http://schemas.microsoft.com/office/drawing/2014/main" id="{9644FC3B-A73A-17B0-3A19-423BBC87E6EC}"/>
              </a:ext>
            </a:extLst>
          </p:cNvPr>
          <p:cNvSpPr>
            <a:spLocks noGrp="1"/>
          </p:cNvSpPr>
          <p:nvPr>
            <p:ph type="sldNum" sz="quarter" idx="12"/>
          </p:nvPr>
        </p:nvSpPr>
        <p:spPr/>
        <p:txBody>
          <a:bodyPr/>
          <a:lstStyle/>
          <a:p>
            <a:fld id="{E85A7407-A20E-4A0B-A3A5-2AD794AF9A1B}" type="slidenum">
              <a:rPr lang="en-GB" smtClean="0"/>
              <a:t>8</a:t>
            </a:fld>
            <a:endParaRPr lang="en-GB"/>
          </a:p>
        </p:txBody>
      </p:sp>
      <p:sp>
        <p:nvSpPr>
          <p:cNvPr id="5" name="Content Placeholder 4">
            <a:extLst>
              <a:ext uri="{FF2B5EF4-FFF2-40B4-BE49-F238E27FC236}">
                <a16:creationId xmlns:a16="http://schemas.microsoft.com/office/drawing/2014/main" id="{B57A865F-1207-D62D-DCFA-8CEE25E4398C}"/>
              </a:ext>
            </a:extLst>
          </p:cNvPr>
          <p:cNvSpPr>
            <a:spLocks noGrp="1"/>
          </p:cNvSpPr>
          <p:nvPr>
            <p:ph idx="1"/>
          </p:nvPr>
        </p:nvSpPr>
        <p:spPr/>
        <p:txBody>
          <a:bodyPr>
            <a:normAutofit lnSpcReduction="10000"/>
          </a:bodyPr>
          <a:lstStyle/>
          <a:p>
            <a:r>
              <a:rPr lang="en-GB" dirty="0"/>
              <a:t>In the context of health and social there are times where it is not possible or feasible for confidential patient data to be collected without consent:</a:t>
            </a:r>
            <a:br>
              <a:rPr lang="en-GB" dirty="0"/>
            </a:br>
            <a:endParaRPr lang="en-GB" dirty="0"/>
          </a:p>
          <a:p>
            <a:pPr lvl="1"/>
            <a:r>
              <a:rPr lang="en-GB" dirty="0"/>
              <a:t>Service evaluation</a:t>
            </a:r>
          </a:p>
          <a:p>
            <a:pPr lvl="1"/>
            <a:r>
              <a:rPr lang="en-GB" dirty="0"/>
              <a:t>Planning</a:t>
            </a:r>
          </a:p>
          <a:p>
            <a:pPr lvl="1"/>
            <a:r>
              <a:rPr lang="en-GB" dirty="0"/>
              <a:t>Audits</a:t>
            </a:r>
          </a:p>
          <a:p>
            <a:pPr lvl="1"/>
            <a:r>
              <a:rPr lang="en-GB" dirty="0"/>
              <a:t>Research</a:t>
            </a:r>
          </a:p>
          <a:p>
            <a:pPr lvl="1"/>
            <a:endParaRPr lang="en-GB" dirty="0"/>
          </a:p>
          <a:p>
            <a:r>
              <a:rPr lang="en-GB" dirty="0"/>
              <a:t>Government created a mechanism for organisations to use data for </a:t>
            </a:r>
            <a:r>
              <a:rPr lang="en-GB" i="1" dirty="0"/>
              <a:t>secondary uses </a:t>
            </a:r>
            <a:r>
              <a:rPr lang="en-GB" dirty="0"/>
              <a:t>allowing the collection and use of confidential information without patient consent </a:t>
            </a:r>
          </a:p>
          <a:p>
            <a:endParaRPr lang="en-GB" dirty="0"/>
          </a:p>
          <a:p>
            <a:r>
              <a:rPr lang="en-GB" dirty="0"/>
              <a:t>In England and Wales applications for secondary use permissions are managed by the Health Research Authority’s Confidentiality Advisory Group (HRA CAG) under powers granted under section 251 of the NHS Act (2006)</a:t>
            </a:r>
          </a:p>
          <a:p>
            <a:endParaRPr lang="en-GB" dirty="0"/>
          </a:p>
          <a:p>
            <a:r>
              <a:rPr lang="en-GB" dirty="0"/>
              <a:t>You may hear them referred to as “s251 permissions” or “CAG permissions”</a:t>
            </a:r>
          </a:p>
        </p:txBody>
      </p:sp>
    </p:spTree>
    <p:extLst>
      <p:ext uri="{BB962C8B-B14F-4D97-AF65-F5344CB8AC3E}">
        <p14:creationId xmlns:p14="http://schemas.microsoft.com/office/powerpoint/2010/main" val="389144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EC62-398F-AB7A-2B7C-6E3CD84090CF}"/>
              </a:ext>
            </a:extLst>
          </p:cNvPr>
          <p:cNvSpPr>
            <a:spLocks noGrp="1"/>
          </p:cNvSpPr>
          <p:nvPr>
            <p:ph type="title"/>
          </p:nvPr>
        </p:nvSpPr>
        <p:spPr/>
        <p:txBody>
          <a:bodyPr/>
          <a:lstStyle/>
          <a:p>
            <a:r>
              <a:rPr lang="en-GB" dirty="0"/>
              <a:t>Patient Opt-out</a:t>
            </a:r>
          </a:p>
        </p:txBody>
      </p:sp>
      <p:sp>
        <p:nvSpPr>
          <p:cNvPr id="3" name="Footer Placeholder 2">
            <a:extLst>
              <a:ext uri="{FF2B5EF4-FFF2-40B4-BE49-F238E27FC236}">
                <a16:creationId xmlns:a16="http://schemas.microsoft.com/office/drawing/2014/main" id="{1A7D1956-7160-4175-F036-CB5236195F84}"/>
              </a:ext>
            </a:extLst>
          </p:cNvPr>
          <p:cNvSpPr>
            <a:spLocks noGrp="1"/>
          </p:cNvSpPr>
          <p:nvPr>
            <p:ph type="ftr" sz="quarter" idx="11"/>
          </p:nvPr>
        </p:nvSpPr>
        <p:spPr>
          <a:xfrm>
            <a:off x="514962" y="6524624"/>
            <a:ext cx="9002076" cy="123111"/>
          </a:xfrm>
        </p:spPr>
        <p:txBody>
          <a:bodyPr/>
          <a:lstStyle/>
          <a:p>
            <a:r>
              <a:rPr lang="en-GB" dirty="0"/>
              <a:t>UKKA Informatics Day 2023</a:t>
            </a:r>
          </a:p>
        </p:txBody>
      </p:sp>
      <p:sp>
        <p:nvSpPr>
          <p:cNvPr id="4" name="Slide Number Placeholder 3">
            <a:extLst>
              <a:ext uri="{FF2B5EF4-FFF2-40B4-BE49-F238E27FC236}">
                <a16:creationId xmlns:a16="http://schemas.microsoft.com/office/drawing/2014/main" id="{0A5325BD-6BD0-564C-99D0-07E3E271D326}"/>
              </a:ext>
            </a:extLst>
          </p:cNvPr>
          <p:cNvSpPr>
            <a:spLocks noGrp="1"/>
          </p:cNvSpPr>
          <p:nvPr>
            <p:ph type="sldNum" sz="quarter" idx="12"/>
          </p:nvPr>
        </p:nvSpPr>
        <p:spPr/>
        <p:txBody>
          <a:bodyPr/>
          <a:lstStyle/>
          <a:p>
            <a:fld id="{E85A7407-A20E-4A0B-A3A5-2AD794AF9A1B}" type="slidenum">
              <a:rPr lang="en-GB" smtClean="0"/>
              <a:t>9</a:t>
            </a:fld>
            <a:endParaRPr lang="en-GB"/>
          </a:p>
        </p:txBody>
      </p:sp>
      <p:sp>
        <p:nvSpPr>
          <p:cNvPr id="5" name="Content Placeholder 4">
            <a:extLst>
              <a:ext uri="{FF2B5EF4-FFF2-40B4-BE49-F238E27FC236}">
                <a16:creationId xmlns:a16="http://schemas.microsoft.com/office/drawing/2014/main" id="{A82D0DA9-B8DC-7C85-7C17-FAA1FE831833}"/>
              </a:ext>
            </a:extLst>
          </p:cNvPr>
          <p:cNvSpPr>
            <a:spLocks noGrp="1"/>
          </p:cNvSpPr>
          <p:nvPr>
            <p:ph idx="1"/>
          </p:nvPr>
        </p:nvSpPr>
        <p:spPr/>
        <p:txBody>
          <a:bodyPr/>
          <a:lstStyle/>
          <a:p>
            <a:r>
              <a:rPr lang="en-GB" dirty="0"/>
              <a:t>A caveat of secondary use permissions is that patients must be given the option to opt-out of processing</a:t>
            </a:r>
          </a:p>
          <a:p>
            <a:endParaRPr lang="en-GB" dirty="0"/>
          </a:p>
          <a:p>
            <a:r>
              <a:rPr lang="en-GB" dirty="0"/>
              <a:t>Opt-outs can be handled locally, with a patient expressing their wishes to their clinical team</a:t>
            </a:r>
          </a:p>
          <a:p>
            <a:endParaRPr lang="en-GB" dirty="0"/>
          </a:p>
          <a:p>
            <a:r>
              <a:rPr lang="en-GB" dirty="0"/>
              <a:t>Opted out patients can either:</a:t>
            </a:r>
          </a:p>
          <a:p>
            <a:pPr lvl="1"/>
            <a:r>
              <a:rPr lang="en-GB" dirty="0"/>
              <a:t>Be removed from the datasets intended for secondary uses; or,</a:t>
            </a:r>
          </a:p>
          <a:p>
            <a:pPr lvl="1"/>
            <a:r>
              <a:rPr lang="en-GB" dirty="0"/>
              <a:t>Have their identifiable information removed from the dataset in order that the clinical data is no longer classified as confidential</a:t>
            </a:r>
          </a:p>
          <a:p>
            <a:pPr lvl="1"/>
            <a:endParaRPr lang="en-GB" dirty="0"/>
          </a:p>
          <a:p>
            <a:r>
              <a:rPr lang="en-GB" dirty="0"/>
              <a:t>Audits, such as the UKRR’s usually ask for the latter, as maintaining accurate patient counts and follow up of life course is crucial to the validity of our audit work. </a:t>
            </a:r>
          </a:p>
        </p:txBody>
      </p:sp>
    </p:spTree>
    <p:extLst>
      <p:ext uri="{BB962C8B-B14F-4D97-AF65-F5344CB8AC3E}">
        <p14:creationId xmlns:p14="http://schemas.microsoft.com/office/powerpoint/2010/main" val="1260556481"/>
      </p:ext>
    </p:extLst>
  </p:cSld>
  <p:clrMapOvr>
    <a:masterClrMapping/>
  </p:clrMapOvr>
</p:sld>
</file>

<file path=ppt/theme/theme1.xml><?xml version="1.0" encoding="utf-8"?>
<a:theme xmlns:a="http://schemas.openxmlformats.org/drawingml/2006/main" name="UKKA Theme (white)">
  <a:themeElements>
    <a:clrScheme name="UKKA">
      <a:dk1>
        <a:srgbClr val="233C73"/>
      </a:dk1>
      <a:lt1>
        <a:sysClr val="window" lastClr="FFFFFF"/>
      </a:lt1>
      <a:dk2>
        <a:srgbClr val="484B4C"/>
      </a:dk2>
      <a:lt2>
        <a:srgbClr val="B7B4B3"/>
      </a:lt2>
      <a:accent1>
        <a:srgbClr val="233C73"/>
      </a:accent1>
      <a:accent2>
        <a:srgbClr val="9C1F4C"/>
      </a:accent2>
      <a:accent3>
        <a:srgbClr val="3984C2"/>
      </a:accent3>
      <a:accent4>
        <a:srgbClr val="FCBF27"/>
      </a:accent4>
      <a:accent5>
        <a:srgbClr val="7E164A"/>
      </a:accent5>
      <a:accent6>
        <a:srgbClr val="196AA3"/>
      </a:accent6>
      <a:hlink>
        <a:srgbClr val="F79133"/>
      </a:hlink>
      <a:folHlink>
        <a:srgbClr val="FCBF27"/>
      </a:folHlink>
    </a:clrScheme>
    <a:fontScheme name="UKKA">
      <a:majorFont>
        <a:latin typeface="Visby CF Bold"/>
        <a:ea typeface=""/>
        <a:cs typeface=""/>
      </a:majorFont>
      <a:minorFont>
        <a:latin typeface="Visby Round C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KKA Theme (midnight)">
  <a:themeElements>
    <a:clrScheme name="UKKA">
      <a:dk1>
        <a:srgbClr val="233C73"/>
      </a:dk1>
      <a:lt1>
        <a:sysClr val="window" lastClr="FFFFFF"/>
      </a:lt1>
      <a:dk2>
        <a:srgbClr val="484B4C"/>
      </a:dk2>
      <a:lt2>
        <a:srgbClr val="B7B4B3"/>
      </a:lt2>
      <a:accent1>
        <a:srgbClr val="233C73"/>
      </a:accent1>
      <a:accent2>
        <a:srgbClr val="9C1F4C"/>
      </a:accent2>
      <a:accent3>
        <a:srgbClr val="3984C2"/>
      </a:accent3>
      <a:accent4>
        <a:srgbClr val="FCBF27"/>
      </a:accent4>
      <a:accent5>
        <a:srgbClr val="7E164A"/>
      </a:accent5>
      <a:accent6>
        <a:srgbClr val="196AA3"/>
      </a:accent6>
      <a:hlink>
        <a:srgbClr val="F79133"/>
      </a:hlink>
      <a:folHlink>
        <a:srgbClr val="FCBF27"/>
      </a:folHlink>
    </a:clrScheme>
    <a:fontScheme name="UKKA">
      <a:majorFont>
        <a:latin typeface="Visby CF Bold"/>
        <a:ea typeface=""/>
        <a:cs typeface=""/>
      </a:majorFont>
      <a:minorFont>
        <a:latin typeface="Visby Round C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1427</Words>
  <Application>Microsoft Office PowerPoint</Application>
  <PresentationFormat>Widescreen</PresentationFormat>
  <Paragraphs>184</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Visby Round CF DemiBold</vt:lpstr>
      <vt:lpstr>Visby CF Bold</vt:lpstr>
      <vt:lpstr>Calibri</vt:lpstr>
      <vt:lpstr>Arial</vt:lpstr>
      <vt:lpstr>Visby Round CF</vt:lpstr>
      <vt:lpstr>UKKA Theme (white)</vt:lpstr>
      <vt:lpstr>UKKA Theme (midnight)</vt:lpstr>
      <vt:lpstr>Patient Confidentiality and the National Data Opt-out</vt:lpstr>
      <vt:lpstr>Objectives</vt:lpstr>
      <vt:lpstr>Purposes</vt:lpstr>
      <vt:lpstr>UK GDPR – Identifiable data</vt:lpstr>
      <vt:lpstr>UK GDPR – Special category data</vt:lpstr>
      <vt:lpstr>UK GDPR - Summary</vt:lpstr>
      <vt:lpstr>Common law duty of confidentiality</vt:lpstr>
      <vt:lpstr>Secondary Use Permissions</vt:lpstr>
      <vt:lpstr>Patient Opt-out</vt:lpstr>
      <vt:lpstr>National Data opt-out</vt:lpstr>
      <vt:lpstr>National Data Opt-out cont’d</vt:lpstr>
      <vt:lpstr>Exemption expectations</vt:lpstr>
      <vt:lpstr>Key points</vt:lpstr>
      <vt:lpstr>Key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Ford</dc:creator>
  <cp:lastModifiedBy>Tom Gray</cp:lastModifiedBy>
  <cp:revision>65</cp:revision>
  <dcterms:created xsi:type="dcterms:W3CDTF">2021-07-07T08:58:23Z</dcterms:created>
  <dcterms:modified xsi:type="dcterms:W3CDTF">2023-02-02T12:38:44Z</dcterms:modified>
</cp:coreProperties>
</file>