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</p:sldMasterIdLst>
  <p:notesMasterIdLst>
    <p:notesMasterId r:id="rId21"/>
  </p:notesMasterIdLst>
  <p:sldIdLst>
    <p:sldId id="256" r:id="rId3"/>
    <p:sldId id="648" r:id="rId4"/>
    <p:sldId id="274" r:id="rId5"/>
    <p:sldId id="275" r:id="rId6"/>
    <p:sldId id="282" r:id="rId7"/>
    <p:sldId id="276" r:id="rId8"/>
    <p:sldId id="283" r:id="rId9"/>
    <p:sldId id="285" r:id="rId10"/>
    <p:sldId id="646" r:id="rId11"/>
    <p:sldId id="647" r:id="rId12"/>
    <p:sldId id="270" r:id="rId13"/>
    <p:sldId id="271" r:id="rId14"/>
    <p:sldId id="272" r:id="rId15"/>
    <p:sldId id="268" r:id="rId16"/>
    <p:sldId id="649" r:id="rId17"/>
    <p:sldId id="286" r:id="rId18"/>
    <p:sldId id="279" r:id="rId19"/>
    <p:sldId id="25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isby CF Bold" panose="020B0604020202020204" charset="0"/>
      <p:bold r:id="rId26"/>
      <p:italic r:id="rId27"/>
      <p:boldItalic r:id="rId28"/>
    </p:embeddedFont>
    <p:embeddedFont>
      <p:font typeface="Visby Round CF" panose="020F0000000000000000" charset="0"/>
      <p:regular r:id="rId29"/>
      <p:bold r:id="rId30"/>
      <p:italic r:id="rId31"/>
      <p:boldItalic r:id="rId32"/>
    </p:embeddedFont>
    <p:embeddedFont>
      <p:font typeface="Visby Round CF DemiBold" panose="020F0000000000000000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52F"/>
    <a:srgbClr val="FDD21C"/>
    <a:srgbClr val="F4A144"/>
    <a:srgbClr val="3E99D6"/>
    <a:srgbClr val="297CBF"/>
    <a:srgbClr val="3497D2"/>
    <a:srgbClr val="217FC2"/>
    <a:srgbClr val="2191C2"/>
    <a:srgbClr val="F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27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7466-75CD-4508-934F-82A4CC34B070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4B5E-0FDD-4365-A58B-83FC26C72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0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875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44A93-14E6-45D5-820E-B85043FC2F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270" y="1071335"/>
            <a:ext cx="3952381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7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0073-0363-4AD4-A330-309ABE09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2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A01-07D8-4897-9D19-6A6DCC641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3BA9-EF53-432F-8A85-A13797BB0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962" y="1808162"/>
            <a:ext cx="5580000" cy="46815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4C2BA-14F3-48C0-9E7A-C5214BB3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38" y="1808162"/>
            <a:ext cx="5580000" cy="4681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FE1E8-D514-401C-80D9-DFB11210A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17038" y="6524624"/>
            <a:ext cx="1800000" cy="12311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24B5E-6206-4DC9-9179-4F9FCA08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D403C-1FC0-4C90-B9A3-83FE406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90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7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A24B-E1F9-4191-85DF-2D6F7319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4332"/>
            <a:ext cx="9540000" cy="12636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9F24-137F-4998-BAA3-9D2BF7FC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61" y="1808163"/>
            <a:ext cx="5580000" cy="361950"/>
          </a:xfrm>
        </p:spPr>
        <p:txBody>
          <a:bodyPr anchor="t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665F2-26D6-4242-856A-E3DD6B73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961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28A39-771C-47D4-9994-111D03C7E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7038" y="1808163"/>
            <a:ext cx="5580000" cy="361950"/>
          </a:xfrm>
        </p:spPr>
        <p:txBody>
          <a:bodyPr anchor="b"/>
          <a:lstStyle>
            <a:lvl1pPr marL="0" indent="0">
              <a:buNone/>
              <a:defRPr sz="2400" b="0">
                <a:latin typeface="Visby Round CF DemiBold" panose="020F000000000000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B3FED-ABDB-421C-B154-4DB63F27E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7038" y="2349500"/>
            <a:ext cx="5580000" cy="4140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B67CF-1DD5-4E34-9A0D-F2D796BC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9DE20-EEF6-4159-9F57-233A6865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038" y="6524624"/>
            <a:ext cx="360000" cy="123111"/>
          </a:xfrm>
        </p:spPr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2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C661E-0C99-47CC-A745-43CD097B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23C4-C563-445D-88FE-79E46631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5" y="1160463"/>
            <a:ext cx="96837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33" y="2797968"/>
            <a:ext cx="3555593" cy="126047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659" y="2529809"/>
            <a:ext cx="4558483" cy="2155507"/>
          </a:xfrm>
        </p:spPr>
        <p:txBody>
          <a:bodyPr>
            <a:normAutofit/>
          </a:bodyPr>
          <a:lstStyle>
            <a:lvl1pPr marL="0" indent="0" algn="l">
              <a:buNone/>
              <a:defRPr sz="22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2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2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8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CD416-2F19-4310-B2E2-330DC284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2168525"/>
            <a:ext cx="11161100" cy="19812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56E1A-7ABD-45D3-BFBA-41A211D45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62" y="4329113"/>
            <a:ext cx="11162076" cy="2155507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4DED0-F499-468D-9F50-57462665F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9B581-3D4B-425F-96AB-D04CF3E8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EE61BE-749B-424A-853D-E278A325C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613" y="1025621"/>
            <a:ext cx="2699492" cy="10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55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C1A5-84DF-4356-BC39-691F0090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72C99-A6BF-4E19-9D12-DFD9D84C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EB436-8D91-4BCE-A267-78F38E33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4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07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37111CD-565E-4812-8F97-6BB5BC9923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38" y="365919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7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3" r:id="rId4"/>
    <p:sldLayoutId id="2147483655" r:id="rId5"/>
    <p:sldLayoutId id="2147483675" r:id="rId6"/>
    <p:sldLayoutId id="2147483676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232" userDrawn="1">
          <p15:clr>
            <a:srgbClr val="F26B43"/>
          </p15:clr>
        </p15:guide>
        <p15:guide id="6" orient="horz" pos="1026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orient="horz" pos="2614" userDrawn="1">
          <p15:clr>
            <a:srgbClr val="F26B43"/>
          </p15:clr>
        </p15:guide>
        <p15:guide id="10" orient="horz" pos="272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5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B012E-2C82-4146-8A6C-1C0DBF69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62" y="368300"/>
            <a:ext cx="9540000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FBFF6-5CA0-4C43-88B8-D4E80A01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08163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D1660-35D0-4C89-A1D9-57021B891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62" y="6524624"/>
            <a:ext cx="9002076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GB"/>
              <a:t>RPG July Q&amp;A - Topic: Open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2A791-8E8D-43EC-9073-5BDF733E1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038" y="6524624"/>
            <a:ext cx="360000" cy="12311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r">
              <a:defRPr sz="800">
                <a:solidFill>
                  <a:schemeClr val="bg2"/>
                </a:solidFill>
                <a:latin typeface="Visby Round CF DemiBold" panose="020F0000000000000000" pitchFamily="34" charset="0"/>
              </a:defRPr>
            </a:lvl1pPr>
          </a:lstStyle>
          <a:p>
            <a:fld id="{E85A7407-A20E-4A0B-A3A5-2AD794AF9A1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09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1A4AFBB-4DE4-4BDC-8855-E908E7576C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10" y="322262"/>
            <a:ext cx="11811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32">
          <p15:clr>
            <a:srgbClr val="F26B43"/>
          </p15:clr>
        </p15:guide>
        <p15:guide id="6" orient="horz" pos="1026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orient="horz" pos="4110">
          <p15:clr>
            <a:srgbClr val="F26B43"/>
          </p15:clr>
        </p15:guide>
        <p15:guide id="9" orient="horz" pos="2614">
          <p15:clr>
            <a:srgbClr val="F26B43"/>
          </p15:clr>
        </p15:guide>
        <p15:guide id="10" orient="horz" pos="2727">
          <p15:clr>
            <a:srgbClr val="F26B43"/>
          </p15:clr>
        </p15:guide>
        <p15:guide id="11" pos="3727">
          <p15:clr>
            <a:srgbClr val="F26B43"/>
          </p15:clr>
        </p15:guide>
        <p15:guide id="12" pos="3953">
          <p15:clr>
            <a:srgbClr val="F26B43"/>
          </p15:clr>
        </p15:guide>
        <p15:guide id="13" pos="5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9923" y="2787744"/>
            <a:ext cx="7510069" cy="1046319"/>
          </a:xfrm>
        </p:spPr>
        <p:txBody>
          <a:bodyPr>
            <a:normAutofit/>
          </a:bodyPr>
          <a:lstStyle/>
          <a:p>
            <a:r>
              <a:rPr lang="en-GB" dirty="0"/>
              <a:t>Welcome to the July Q&amp;A!</a:t>
            </a:r>
          </a:p>
          <a:p>
            <a:r>
              <a:rPr lang="en-GB" dirty="0"/>
              <a:t>– Open Session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45880-CD61-092A-BA71-96A7D7CD3A68}"/>
              </a:ext>
            </a:extLst>
          </p:cNvPr>
          <p:cNvSpPr txBox="1"/>
          <p:nvPr/>
        </p:nvSpPr>
        <p:spPr>
          <a:xfrm>
            <a:off x="1029923" y="4247368"/>
            <a:ext cx="5757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Trusts represented today include: Cambridge, Oxford, Bristol, Imperial, Exeter, Northampton, NNUH, Royal Cornwall, Lister, Worcestershire, Glasgow and Clyde</a:t>
            </a:r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8F4A2-2508-6A1D-AA3D-7B639E09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DCF01-FC75-9848-1993-66B254A4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01" y="1426997"/>
            <a:ext cx="3251137" cy="4595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7E57A5-2EFA-FD4A-E6C4-4A2CA53A62A4}"/>
              </a:ext>
            </a:extLst>
          </p:cNvPr>
          <p:cNvSpPr txBox="1"/>
          <p:nvPr/>
        </p:nvSpPr>
        <p:spPr>
          <a:xfrm>
            <a:off x="5458693" y="551410"/>
            <a:ext cx="308129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2"/>
                </a:solidFill>
              </a:rPr>
              <a:t>UK RPG Conference 2023</a:t>
            </a:r>
          </a:p>
          <a:p>
            <a:pPr algn="ctr"/>
            <a:r>
              <a:rPr lang="en-GB" sz="2000" b="1" dirty="0"/>
              <a:t>Registration NOW OPEN</a:t>
            </a:r>
          </a:p>
        </p:txBody>
      </p:sp>
    </p:spTree>
    <p:extLst>
      <p:ext uri="{BB962C8B-B14F-4D97-AF65-F5344CB8AC3E}">
        <p14:creationId xmlns:p14="http://schemas.microsoft.com/office/powerpoint/2010/main" val="108922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FEB72-DA71-3AE3-A12F-F33F5FAF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July: Supply Problems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7D690C-FD4F-F6AA-B0E2-7620A430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66C0-733F-A58F-B57F-21FF30EA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DAA8D-BF1B-2FED-A78D-EF0EEDDA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539939"/>
            <a:ext cx="11161100" cy="46815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Dailiport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5mg issues (other strengths available)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Sodium thiosulphate (?resolving)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Oxycodone Liquid – seems resolved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Bumetanide – GP query, ?won’t be made for a few months,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78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Renal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288046"/>
            <a:ext cx="11161100" cy="468153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? Sevelamer reformulation as liquid </a:t>
            </a:r>
          </a:p>
          <a:p>
            <a:r>
              <a:rPr lang="en-GB" dirty="0"/>
              <a:t>Roxadustat dosing advice</a:t>
            </a:r>
          </a:p>
          <a:p>
            <a:r>
              <a:rPr lang="en-GB" dirty="0"/>
              <a:t>RSTP toolkits on NHS Futures page</a:t>
            </a:r>
          </a:p>
          <a:p>
            <a:r>
              <a:rPr lang="en-GB" dirty="0"/>
              <a:t>Vedolizumab at GFR 34 (not answered)</a:t>
            </a:r>
          </a:p>
          <a:p>
            <a:r>
              <a:rPr lang="en-GB" dirty="0"/>
              <a:t>Renal pharmacy workforce calculator – deadline extended</a:t>
            </a:r>
          </a:p>
          <a:p>
            <a:r>
              <a:rPr lang="en-GB" dirty="0"/>
              <a:t>Enoxaparin levels in dialysis/non-dialysis</a:t>
            </a:r>
          </a:p>
          <a:p>
            <a:r>
              <a:rPr lang="en-GB" dirty="0"/>
              <a:t>Steroid wean protocols for vasculitis using </a:t>
            </a:r>
            <a:r>
              <a:rPr lang="en-GB" dirty="0" err="1"/>
              <a:t>avacopan</a:t>
            </a:r>
            <a:endParaRPr lang="en-GB" dirty="0"/>
          </a:p>
          <a:p>
            <a:r>
              <a:rPr lang="en-GB" dirty="0" err="1"/>
              <a:t>Finererone</a:t>
            </a:r>
            <a:r>
              <a:rPr lang="en-GB" dirty="0"/>
              <a:t> 20mg – anyone protocolising use GFR &gt; 60 – NO as not NICE </a:t>
            </a:r>
            <a:r>
              <a:rPr lang="en-GB" dirty="0" err="1"/>
              <a:t>TA’d</a:t>
            </a:r>
            <a:endParaRPr lang="en-GB" dirty="0"/>
          </a:p>
          <a:p>
            <a:r>
              <a:rPr lang="en-GB" dirty="0" err="1"/>
              <a:t>Nephrotrans</a:t>
            </a:r>
            <a:r>
              <a:rPr lang="en-GB" dirty="0"/>
              <a:t> – on formulary anywhere?</a:t>
            </a:r>
          </a:p>
          <a:p>
            <a:r>
              <a:rPr lang="en-GB" dirty="0"/>
              <a:t>MHRA – patient safety alert – calcium gluconate 30ml hyperkalaemia (6.8mmol)</a:t>
            </a:r>
          </a:p>
          <a:p>
            <a:pPr lvl="1"/>
            <a:r>
              <a:rPr lang="en-GB" dirty="0"/>
              <a:t>?rate to give. To give over 5-10 minutes. MHRA warning states 10.</a:t>
            </a:r>
          </a:p>
          <a:p>
            <a:r>
              <a:rPr lang="en-GB" dirty="0"/>
              <a:t>Pharmacy 2 u – or equivalent postal service – any experience?</a:t>
            </a:r>
          </a:p>
          <a:p>
            <a:pPr lvl="1"/>
            <a:r>
              <a:rPr lang="en-GB" dirty="0"/>
              <a:t>Looking at remote dispensing service at Imperial. Similar to Homecare but just dispensing. Please reach out if any experience from other trusts.</a:t>
            </a:r>
          </a:p>
          <a:p>
            <a:r>
              <a:rPr lang="en-GB" dirty="0"/>
              <a:t>Paxlovid – anyone using in GFR &lt; 30ml/min (England centric Q – commissioning statement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 experience yet. </a:t>
            </a:r>
          </a:p>
          <a:p>
            <a:pPr lvl="1"/>
            <a:r>
              <a:rPr lang="en-GB" dirty="0"/>
              <a:t>CMDUs - ?closing down, plan for community patients. National guidance required. Patient report results to GP/111 rather than into portal. </a:t>
            </a:r>
          </a:p>
          <a:p>
            <a:r>
              <a:rPr lang="en-GB" dirty="0"/>
              <a:t>Ciclosporin dosing – minimal change – IBW or oedematous weight?</a:t>
            </a:r>
          </a:p>
          <a:p>
            <a:pPr lvl="1"/>
            <a:r>
              <a:rPr lang="en-GB" dirty="0"/>
              <a:t>Ensure dry weight for IBW</a:t>
            </a:r>
          </a:p>
          <a:p>
            <a:pPr lvl="1"/>
            <a:r>
              <a:rPr lang="en-GB" dirty="0"/>
              <a:t>Tacrolimus used in many trusts, start low dose, monitor levels</a:t>
            </a:r>
          </a:p>
          <a:p>
            <a:r>
              <a:rPr lang="en-GB" dirty="0"/>
              <a:t> </a:t>
            </a:r>
            <a:r>
              <a:rPr lang="en-GB" dirty="0" err="1"/>
              <a:t>Ponticelli</a:t>
            </a:r>
            <a:r>
              <a:rPr lang="en-GB" dirty="0"/>
              <a:t> / Modified </a:t>
            </a:r>
            <a:r>
              <a:rPr lang="en-GB" dirty="0" err="1"/>
              <a:t>Ponticelli</a:t>
            </a:r>
            <a:r>
              <a:rPr lang="en-GB" dirty="0"/>
              <a:t> protocols.</a:t>
            </a:r>
          </a:p>
          <a:p>
            <a:pPr lvl="1"/>
            <a:r>
              <a:rPr lang="en-GB" dirty="0"/>
              <a:t>Most trusts use IV </a:t>
            </a:r>
            <a:r>
              <a:rPr lang="en-GB" dirty="0" err="1"/>
              <a:t>methylpred</a:t>
            </a:r>
            <a:r>
              <a:rPr lang="en-GB" dirty="0"/>
              <a:t> for 3 days. 500 mg rather than 1g</a:t>
            </a:r>
          </a:p>
          <a:p>
            <a:r>
              <a:rPr lang="en-GB" dirty="0" err="1"/>
              <a:t>Lokelma</a:t>
            </a:r>
            <a:r>
              <a:rPr lang="en-GB" dirty="0"/>
              <a:t> use in &lt;18yrs age</a:t>
            </a:r>
          </a:p>
          <a:p>
            <a:pPr lvl="1"/>
            <a:r>
              <a:rPr lang="en-GB" dirty="0"/>
              <a:t>GOSH use down to 6 months, no issue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91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Dialysis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IP plus PO fluconazole for peritonitis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Acetazolamide in HD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To be reviewed for RRD, dialysis dose. Has been used daily with no ill effects.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Levetiracetam as CSCI at ESRF (Not RRT)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Apixaban in RRT - ? Levels/LMWH interaction advice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Enoxaparin in ESRF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Ability to do PD dialysis in satellite hospitals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Meropenem – dialysis dosing for twice a week protocol…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Alteplase – ‘push lock’ versus dwell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Entresto and/or dapagliflozin – conservative management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Retacrit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–conversion rate 1:1 or not?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Nyststin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PD peritonitis guideline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Not in most guideline, may consider if on additional immunosuppression.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3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01DA-D4BC-D003-6085-D26AF77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Themes - Transplant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317FF-0D70-516F-5A81-995174B9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B00A7-9150-4C54-5263-387C4E71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8C8F6F-F0FA-D40F-146E-9E13C41A1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Egg donation on MMF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Myfortic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 doses &gt;720mg BD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I?S via shared care with primary care</a:t>
            </a: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Imlifidase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– progressing. Dane/Dawn/Sara working on some pt and pharmacy info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Patient Information leaflet draft written, awaiting comments.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Working on some information for reconstituting etc. NHS Futures page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Timing of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rATG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PlEx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and IVIG.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Co-trimoxazole 480mg o.d. </a:t>
            </a: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Mycophenolic acid and sirolimus – commissioning status NHSE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July list to improve!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78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D23E-C916-915C-BDAB-9A479004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545B1-F409-7928-F01F-50850598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49FE-8DAE-6BC3-EF59-CDF63B71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F1578-66B5-D71A-FEB3-721883EF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628775"/>
            <a:ext cx="11161100" cy="4681537"/>
          </a:xfrm>
        </p:spPr>
        <p:txBody>
          <a:bodyPr/>
          <a:lstStyle/>
          <a:p>
            <a:r>
              <a:rPr lang="en-GB" dirty="0"/>
              <a:t>NICE TA’s for </a:t>
            </a:r>
            <a:r>
              <a:rPr lang="en-GB" dirty="0" err="1"/>
              <a:t>difelikefalin</a:t>
            </a:r>
            <a:r>
              <a:rPr lang="en-GB" dirty="0"/>
              <a:t> have gone to CRG for clarification of commissioning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Difelikefalin for treating pruritus in people having haemodialysis [ID3890 ]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 development [GID-TA10793]Expected publication date: 26 April 2023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TA out ?next week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be used for moderate-severe pruritis, not specified in NICE order of treatment.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Can have up to four times weekly in wash-back on dialysis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Need to use itching scale as per clinical trials.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Olivia to share scoring system on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whatsapp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group 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Stopping criteria</a:t>
            </a:r>
          </a:p>
          <a:p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Voclosporin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with immunosuppressives for treating lupus nephritis [ID3962]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In development [GID-TA10878]Expected publication date: 26 April 2023</a:t>
            </a:r>
          </a:p>
          <a:p>
            <a:pPr lvl="1"/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?monitoring required</a:t>
            </a:r>
          </a:p>
          <a:p>
            <a:pPr lvl="1"/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Blueteq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28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Q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 vitamin D</a:t>
            </a:r>
          </a:p>
          <a:p>
            <a:pPr lvl="1"/>
            <a:r>
              <a:rPr lang="en-GB" dirty="0"/>
              <a:t>Ever used in kidney disease?</a:t>
            </a:r>
          </a:p>
          <a:p>
            <a:pPr lvl="1"/>
            <a:r>
              <a:rPr lang="en-GB" dirty="0"/>
              <a:t>Oxford given without any issues.</a:t>
            </a:r>
          </a:p>
          <a:p>
            <a:pPr lvl="1"/>
            <a:r>
              <a:rPr lang="en-GB" dirty="0"/>
              <a:t>?moderate the dose if issues with calcium</a:t>
            </a:r>
          </a:p>
          <a:p>
            <a:pPr lvl="1"/>
            <a:r>
              <a:rPr lang="en-GB" dirty="0"/>
              <a:t>Query with Q+A group</a:t>
            </a:r>
          </a:p>
        </p:txBody>
      </p:sp>
    </p:spTree>
    <p:extLst>
      <p:ext uri="{BB962C8B-B14F-4D97-AF65-F5344CB8AC3E}">
        <p14:creationId xmlns:p14="http://schemas.microsoft.com/office/powerpoint/2010/main" val="415665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Conference Update: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16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29DDB-ECB5-6F4E-8690-A5B45D7EB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820" y="0"/>
            <a:ext cx="4722155" cy="666606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A876AF-00A1-5863-922F-E07B7622C9FA}"/>
              </a:ext>
            </a:extLst>
          </p:cNvPr>
          <p:cNvSpPr txBox="1"/>
          <p:nvPr/>
        </p:nvSpPr>
        <p:spPr>
          <a:xfrm>
            <a:off x="1385907" y="2178871"/>
            <a:ext cx="3926274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UK RPG Conference 2023</a:t>
            </a:r>
          </a:p>
          <a:p>
            <a:pPr algn="ctr"/>
            <a:r>
              <a:rPr lang="en-GB" sz="3600" b="1" dirty="0"/>
              <a:t>Registration NOW OPEN</a:t>
            </a:r>
          </a:p>
          <a:p>
            <a:pPr algn="ctr"/>
            <a:endParaRPr lang="en-GB" sz="3600" b="1" dirty="0"/>
          </a:p>
          <a:p>
            <a:pPr algn="ctr"/>
            <a:r>
              <a:rPr lang="en-GB" sz="3600" b="1" dirty="0"/>
              <a:t>Abstracts by 4</a:t>
            </a:r>
            <a:r>
              <a:rPr lang="en-GB" sz="3600" b="1" baseline="30000" dirty="0"/>
              <a:t>th</a:t>
            </a:r>
            <a:r>
              <a:rPr lang="en-GB" sz="3600" b="1" dirty="0"/>
              <a:t> August</a:t>
            </a:r>
          </a:p>
        </p:txBody>
      </p:sp>
    </p:spTree>
    <p:extLst>
      <p:ext uri="{BB962C8B-B14F-4D97-AF65-F5344CB8AC3E}">
        <p14:creationId xmlns:p14="http://schemas.microsoft.com/office/powerpoint/2010/main" val="410519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B3B8-EA43-5C7D-BDE7-6613E258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0" y="342708"/>
            <a:ext cx="9540000" cy="1260475"/>
          </a:xfrm>
        </p:spPr>
        <p:txBody>
          <a:bodyPr/>
          <a:lstStyle/>
          <a:p>
            <a:r>
              <a:rPr lang="en-GB" dirty="0"/>
              <a:t>May Q&amp;A - Close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A1C44-5B11-E89E-67A8-43C27AC7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D8FAE-58B7-DA9A-94D6-B095298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17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A804B-DCBD-5803-C651-F7575693BD89}"/>
              </a:ext>
            </a:extLst>
          </p:cNvPr>
          <p:cNvSpPr txBox="1"/>
          <p:nvPr/>
        </p:nvSpPr>
        <p:spPr>
          <a:xfrm>
            <a:off x="500020" y="1694315"/>
            <a:ext cx="4515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8752F"/>
                </a:solidFill>
              </a:rPr>
              <a:t>Thank you for attending!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1CCE3-D940-F879-A439-D929C66CE0B2}"/>
              </a:ext>
            </a:extLst>
          </p:cNvPr>
          <p:cNvSpPr txBox="1"/>
          <p:nvPr/>
        </p:nvSpPr>
        <p:spPr>
          <a:xfrm>
            <a:off x="2055801" y="2811927"/>
            <a:ext cx="806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Next Q&amp;A: Wednesday 9</a:t>
            </a:r>
            <a:r>
              <a:rPr lang="en-GB" sz="3600" b="1" baseline="30000" dirty="0">
                <a:solidFill>
                  <a:schemeClr val="accent1"/>
                </a:solidFill>
              </a:rPr>
              <a:t>th</a:t>
            </a:r>
            <a:r>
              <a:rPr lang="en-GB" sz="3600" b="1" dirty="0">
                <a:solidFill>
                  <a:schemeClr val="accent1"/>
                </a:solidFill>
              </a:rPr>
              <a:t> August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A83CE-8B97-6859-3146-6DC673E03BAE}"/>
              </a:ext>
            </a:extLst>
          </p:cNvPr>
          <p:cNvSpPr txBox="1"/>
          <p:nvPr/>
        </p:nvSpPr>
        <p:spPr>
          <a:xfrm>
            <a:off x="2055801" y="3963356"/>
            <a:ext cx="707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Keep in touch </a:t>
            </a:r>
            <a:r>
              <a:rPr lang="en-GB" dirty="0"/>
              <a:t>throughout the month on </a:t>
            </a:r>
            <a:r>
              <a:rPr lang="en-GB" b="1" dirty="0"/>
              <a:t>WhatsApp Q&amp;A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participants throughout UK and Ireland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Useful real time forum for clinical Q’s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Please consider joining!</a:t>
            </a:r>
          </a:p>
        </p:txBody>
      </p:sp>
    </p:spTree>
    <p:extLst>
      <p:ext uri="{BB962C8B-B14F-4D97-AF65-F5344CB8AC3E}">
        <p14:creationId xmlns:p14="http://schemas.microsoft.com/office/powerpoint/2010/main" val="123631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0B17C-20F2-3C4E-AB9E-709CCAD7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0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 – June Q&amp;A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61934"/>
            <a:ext cx="11161100" cy="46815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Available on the Clinical Sub-Group Members Section</a:t>
            </a:r>
          </a:p>
        </p:txBody>
      </p:sp>
    </p:spTree>
    <p:extLst>
      <p:ext uri="{BB962C8B-B14F-4D97-AF65-F5344CB8AC3E}">
        <p14:creationId xmlns:p14="http://schemas.microsoft.com/office/powerpoint/2010/main" val="284573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RSTP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3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62" y="1461934"/>
            <a:ext cx="11161100" cy="4681537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Launched in June by Smeeta Sinha and Ahmad Saleem</a:t>
            </a:r>
          </a:p>
          <a:p>
            <a:r>
              <a:rPr lang="en-GB" dirty="0">
                <a:solidFill>
                  <a:schemeClr val="tx1"/>
                </a:solidFill>
              </a:rPr>
              <a:t>Toolkits launched on NHS Futures</a:t>
            </a:r>
          </a:p>
          <a:p>
            <a:r>
              <a:rPr lang="en-GB" dirty="0">
                <a:solidFill>
                  <a:schemeClr val="tx1"/>
                </a:solidFill>
              </a:rPr>
              <a:t>Need to register for NHS futures then request to join the regional/RSTP workspaces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UKKA update: Kathrine Parker is new academic vice president for UKKA</a:t>
            </a:r>
          </a:p>
          <a:p>
            <a:r>
              <a:rPr lang="en-GB" dirty="0">
                <a:solidFill>
                  <a:schemeClr val="tx1"/>
                </a:solidFill>
              </a:rPr>
              <a:t>Clinical (non-medical) VP post open for applications </a:t>
            </a:r>
          </a:p>
          <a:p>
            <a:r>
              <a:rPr lang="en-GB" dirty="0">
                <a:solidFill>
                  <a:schemeClr val="tx1"/>
                </a:solidFill>
              </a:rPr>
              <a:t>Focus for next 12/12 will be education.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Renal pharmacists are encouraged to apply/partake</a:t>
            </a:r>
          </a:p>
        </p:txBody>
      </p:sp>
    </p:spTree>
    <p:extLst>
      <p:ext uri="{BB962C8B-B14F-4D97-AF65-F5344CB8AC3E}">
        <p14:creationId xmlns:p14="http://schemas.microsoft.com/office/powerpoint/2010/main" val="1773836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Hypertension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628775"/>
            <a:ext cx="11161100" cy="4860925"/>
          </a:xfrm>
        </p:spPr>
        <p:txBody>
          <a:bodyPr/>
          <a:lstStyle/>
          <a:p>
            <a:r>
              <a:rPr lang="en-GB" dirty="0"/>
              <a:t>Cardiologist/pharmacologist from Cambridge</a:t>
            </a:r>
          </a:p>
          <a:p>
            <a:r>
              <a:rPr lang="en-GB" dirty="0"/>
              <a:t>British &amp; Irish Hypertension Society (BIHS) guidelines recommending longer acting agents (e.g. amlodipine) and gradual BP reductions Vs rapid reduction (increases risk)</a:t>
            </a:r>
          </a:p>
          <a:p>
            <a:r>
              <a:rPr lang="en-GB" dirty="0"/>
              <a:t>TIME study (Lancet) looking at timing of antihypertensives (PM Vs AM)</a:t>
            </a:r>
          </a:p>
          <a:p>
            <a:pPr lvl="1"/>
            <a:r>
              <a:rPr lang="en-GB" dirty="0"/>
              <a:t>Question re Spanish study several years ago in contrast to this data. Previous literature suggested night time dosing improves CV outcomes.</a:t>
            </a:r>
          </a:p>
          <a:p>
            <a:pPr lvl="1"/>
            <a:r>
              <a:rPr lang="en-GB" dirty="0"/>
              <a:t>TIME study suggests not</a:t>
            </a:r>
          </a:p>
          <a:p>
            <a:pPr lvl="1"/>
            <a:endParaRPr lang="en-GB" dirty="0"/>
          </a:p>
        </p:txBody>
      </p:sp>
      <p:pic>
        <p:nvPicPr>
          <p:cNvPr id="6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953BC2E-61B0-3A54-4505-41417C6EE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53" y="3514997"/>
            <a:ext cx="6760691" cy="297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3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Hypertension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5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UKKA working group looking at guidelines for hypertension in dialysis</a:t>
            </a:r>
          </a:p>
          <a:p>
            <a:pPr lvl="1"/>
            <a:r>
              <a:rPr lang="en-GB" dirty="0"/>
              <a:t>Charlotte at Lister working on this </a:t>
            </a:r>
          </a:p>
          <a:p>
            <a:pPr lvl="1"/>
            <a:r>
              <a:rPr lang="en-GB" dirty="0"/>
              <a:t>Should be available end of summer</a:t>
            </a:r>
          </a:p>
          <a:p>
            <a:pPr lvl="1"/>
            <a:r>
              <a:rPr lang="en-GB" dirty="0"/>
              <a:t>Little evidence but will provide some recommendations </a:t>
            </a:r>
          </a:p>
          <a:p>
            <a:pPr lvl="1"/>
            <a:r>
              <a:rPr lang="en-GB" dirty="0"/>
              <a:t>Dosing for dialysis days vs non-dialysis days</a:t>
            </a:r>
          </a:p>
          <a:p>
            <a:pPr lvl="1"/>
            <a:r>
              <a:rPr lang="en-GB" dirty="0"/>
              <a:t>Targets for BP and measuring BP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12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New treatments in ANCA vasculitis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6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Avacopan</a:t>
            </a:r>
            <a:r>
              <a:rPr lang="en-GB" dirty="0"/>
              <a:t> not yet studied without steroids</a:t>
            </a:r>
          </a:p>
          <a:p>
            <a:pPr lvl="1"/>
            <a:r>
              <a:rPr lang="en-GB" dirty="0"/>
              <a:t>Wide variability in steroid reduction plans across centres</a:t>
            </a:r>
          </a:p>
          <a:p>
            <a:pPr lvl="1"/>
            <a:r>
              <a:rPr lang="en-GB" dirty="0"/>
              <a:t>Transaminitis seen in some observational data (not common)</a:t>
            </a:r>
          </a:p>
          <a:p>
            <a:pPr lvl="1"/>
            <a:r>
              <a:rPr lang="en-GB" dirty="0"/>
              <a:t>Discussion around using </a:t>
            </a:r>
            <a:r>
              <a:rPr lang="en-GB" dirty="0" err="1"/>
              <a:t>avacopan</a:t>
            </a:r>
            <a:r>
              <a:rPr lang="en-GB" dirty="0"/>
              <a:t> &gt;1yr – not yet studied</a:t>
            </a:r>
          </a:p>
          <a:p>
            <a:pPr lvl="1"/>
            <a:r>
              <a:rPr lang="en-GB" dirty="0"/>
              <a:t>Paper in NDT</a:t>
            </a:r>
          </a:p>
          <a:p>
            <a:pPr lvl="1"/>
            <a:endParaRPr lang="en-GB" dirty="0"/>
          </a:p>
        </p:txBody>
      </p:sp>
      <p:pic>
        <p:nvPicPr>
          <p:cNvPr id="6" name="Content Placeholder 4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CFE013E3-E04C-65C3-43F7-1DFDADDCA636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5"/>
          <a:stretch/>
        </p:blipFill>
        <p:spPr>
          <a:xfrm>
            <a:off x="2562225" y="3109179"/>
            <a:ext cx="8848544" cy="30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New treatments in ANCA vasculitis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657172-A4D7-34A0-ABF4-3E94D1047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Cambridge using in </a:t>
            </a:r>
            <a:r>
              <a:rPr lang="en-GB" dirty="0" err="1"/>
              <a:t>avacopan</a:t>
            </a:r>
            <a:r>
              <a:rPr lang="en-GB" dirty="0"/>
              <a:t> in ~ 10 pts. All are having concurrent steroids</a:t>
            </a:r>
          </a:p>
          <a:p>
            <a:r>
              <a:rPr lang="en-GB" dirty="0"/>
              <a:t>No standard steroid reduction </a:t>
            </a:r>
          </a:p>
          <a:p>
            <a:pPr lvl="1"/>
            <a:r>
              <a:rPr lang="en-GB" dirty="0"/>
              <a:t>Fairly rapid reduction in all patients not based on disease severity</a:t>
            </a:r>
          </a:p>
        </p:txBody>
      </p:sp>
    </p:spTree>
    <p:extLst>
      <p:ext uri="{BB962C8B-B14F-4D97-AF65-F5344CB8AC3E}">
        <p14:creationId xmlns:p14="http://schemas.microsoft.com/office/powerpoint/2010/main" val="276284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C9D7-D815-76A8-C6DB-94AD3205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UKKW themes: EMPA kidney update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37B0E-7DE0-1464-9759-B702E0219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RPG July Q&amp;A - Topic: Open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D58D5-5D3A-EA09-23AA-44E75882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7407-A20E-4A0B-A3A5-2AD794AF9A1B}" type="slidenum">
              <a:rPr lang="en-GB" smtClean="0"/>
              <a:t>8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636C5F-9714-E7E7-1AA5-15BE6930D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793"/>
          <a:stretch/>
        </p:blipFill>
        <p:spPr>
          <a:xfrm>
            <a:off x="70024" y="1118074"/>
            <a:ext cx="10429875" cy="1972417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A54852F5-BB8D-D0FA-5C18-0BBDA45AEA79}"/>
              </a:ext>
            </a:extLst>
          </p:cNvPr>
          <p:cNvSpPr txBox="1">
            <a:spLocks/>
          </p:cNvSpPr>
          <p:nvPr/>
        </p:nvSpPr>
        <p:spPr>
          <a:xfrm>
            <a:off x="586859" y="3090491"/>
            <a:ext cx="11161100" cy="46815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SMART-C; Useful study to demonstrate v low risks of ketoacidosis and AKI</a:t>
            </a:r>
          </a:p>
          <a:p>
            <a:endParaRPr lang="en-GB" dirty="0"/>
          </a:p>
          <a:p>
            <a:r>
              <a:rPr lang="en-GB" dirty="0"/>
              <a:t>EMPA kidney (lesser extent but also with </a:t>
            </a:r>
            <a:r>
              <a:rPr lang="en-GB" dirty="0" err="1"/>
              <a:t>dapa</a:t>
            </a:r>
            <a:r>
              <a:rPr lang="en-GB" dirty="0"/>
              <a:t>) also included patients with glomerular disease to add confidence in treating these groups </a:t>
            </a:r>
          </a:p>
          <a:p>
            <a:endParaRPr lang="en-GB" dirty="0"/>
          </a:p>
          <a:p>
            <a:r>
              <a:rPr lang="en-GB" dirty="0"/>
              <a:t>UKKA revised guidance on SGLT2i’s </a:t>
            </a:r>
          </a:p>
        </p:txBody>
      </p:sp>
    </p:spTree>
    <p:extLst>
      <p:ext uri="{BB962C8B-B14F-4D97-AF65-F5344CB8AC3E}">
        <p14:creationId xmlns:p14="http://schemas.microsoft.com/office/powerpoint/2010/main" val="49462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33860"/>
              </p:ext>
            </p:extLst>
          </p:nvPr>
        </p:nvGraphicFramePr>
        <p:xfrm>
          <a:off x="927463" y="1734562"/>
          <a:ext cx="9172882" cy="4319844"/>
        </p:xfrm>
        <a:graphic>
          <a:graphicData uri="http://schemas.openxmlformats.org/drawingml/2006/table">
            <a:tbl>
              <a:tblPr firstRow="1" firstCol="1" bandRow="1"/>
              <a:tblGrid>
                <a:gridCol w="1887128">
                  <a:extLst>
                    <a:ext uri="{9D8B030D-6E8A-4147-A177-3AD203B41FA5}">
                      <a16:colId xmlns:a16="http://schemas.microsoft.com/office/drawing/2014/main" val="208613055"/>
                    </a:ext>
                  </a:extLst>
                </a:gridCol>
                <a:gridCol w="1616400">
                  <a:extLst>
                    <a:ext uri="{9D8B030D-6E8A-4147-A177-3AD203B41FA5}">
                      <a16:colId xmlns:a16="http://schemas.microsoft.com/office/drawing/2014/main" val="126913054"/>
                    </a:ext>
                  </a:extLst>
                </a:gridCol>
                <a:gridCol w="2834677">
                  <a:extLst>
                    <a:ext uri="{9D8B030D-6E8A-4147-A177-3AD203B41FA5}">
                      <a16:colId xmlns:a16="http://schemas.microsoft.com/office/drawing/2014/main" val="2452004435"/>
                    </a:ext>
                  </a:extLst>
                </a:gridCol>
                <a:gridCol w="2834677">
                  <a:extLst>
                    <a:ext uri="{9D8B030D-6E8A-4147-A177-3AD203B41FA5}">
                      <a16:colId xmlns:a16="http://schemas.microsoft.com/office/drawing/2014/main" val="2419359413"/>
                    </a:ext>
                  </a:extLst>
                </a:gridCol>
              </a:tblGrid>
              <a:tr h="47176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reduce risk of kidney disease and cardiovascular outcomes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Urinary albumin-to-creatinine ratio (mg/mmol)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41987"/>
                  </a:ext>
                </a:extLst>
              </a:tr>
              <a:tr h="471766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172550"/>
                  </a:ext>
                </a:extLst>
              </a:tr>
              <a:tr h="570252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eGFR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(mL/min/1.73m</a:t>
                      </a:r>
                      <a:r>
                        <a:rPr lang="en-GB" sz="20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157936"/>
                  </a:ext>
                </a:extLst>
              </a:tr>
              <a:tr h="5710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≥45 &lt;60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 type 2 diabetes)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21990"/>
                  </a:ext>
                </a:extLst>
              </a:tr>
              <a:tr h="8672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≥20 &lt;45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(For diabetes=1A)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(For no diabetes=1B</a:t>
                      </a:r>
                      <a:r>
                        <a:rPr lang="en-GB" sz="2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GB" sz="20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(All =1A)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68893"/>
                  </a:ext>
                </a:extLst>
              </a:tr>
              <a:tr h="570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Suggested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21506"/>
                  </a:ext>
                </a:extLst>
              </a:tr>
              <a:tr h="5702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Dialysis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recommended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4834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27463" y="578840"/>
            <a:ext cx="858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UKKA SGLT2 inhibitor CKD guideline: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UPDATE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98520" y="6273846"/>
            <a:ext cx="2562896" cy="1171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042" y="6244583"/>
            <a:ext cx="2562896" cy="1171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6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127" y="6143577"/>
            <a:ext cx="1935385" cy="704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3207" y="5874481"/>
            <a:ext cx="1208363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People with type 1 diabetes, polycystic kidney disease, or kidney transplant excluded from the definitive trials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† Safety profile better in patients without diabetes vs without, and can be used to slow rate of decline in eGFR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5738C5-E150-7A11-0D22-735D0546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RPG July Q&amp;A - Topic: Open Session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6B0E1-02FB-5346-9F27-F2E7EBC8C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39704"/>
      </p:ext>
    </p:extLst>
  </p:cSld>
  <p:clrMapOvr>
    <a:masterClrMapping/>
  </p:clrMapOvr>
</p:sld>
</file>

<file path=ppt/theme/theme1.xml><?xml version="1.0" encoding="utf-8"?>
<a:theme xmlns:a="http://schemas.openxmlformats.org/drawingml/2006/main" name="UKKA Theme (white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KKA Theme (midnight)">
  <a:themeElements>
    <a:clrScheme name="UKKA">
      <a:dk1>
        <a:srgbClr val="233C73"/>
      </a:dk1>
      <a:lt1>
        <a:sysClr val="window" lastClr="FFFFFF"/>
      </a:lt1>
      <a:dk2>
        <a:srgbClr val="484B4C"/>
      </a:dk2>
      <a:lt2>
        <a:srgbClr val="B7B4B3"/>
      </a:lt2>
      <a:accent1>
        <a:srgbClr val="233C73"/>
      </a:accent1>
      <a:accent2>
        <a:srgbClr val="9C1F4C"/>
      </a:accent2>
      <a:accent3>
        <a:srgbClr val="3984C2"/>
      </a:accent3>
      <a:accent4>
        <a:srgbClr val="FCBF27"/>
      </a:accent4>
      <a:accent5>
        <a:srgbClr val="7E164A"/>
      </a:accent5>
      <a:accent6>
        <a:srgbClr val="196AA3"/>
      </a:accent6>
      <a:hlink>
        <a:srgbClr val="F79133"/>
      </a:hlink>
      <a:folHlink>
        <a:srgbClr val="FCBF27"/>
      </a:folHlink>
    </a:clrScheme>
    <a:fontScheme name="UKKA">
      <a:majorFont>
        <a:latin typeface="Visby CF Bold"/>
        <a:ea typeface=""/>
        <a:cs typeface=""/>
      </a:majorFont>
      <a:minorFont>
        <a:latin typeface="Visby Round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1406</Words>
  <Application>Microsoft Office PowerPoint</Application>
  <PresentationFormat>Widescreen</PresentationFormat>
  <Paragraphs>206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Visby Round CF DemiBold</vt:lpstr>
      <vt:lpstr>Calibri</vt:lpstr>
      <vt:lpstr>Arial</vt:lpstr>
      <vt:lpstr>Visby Round CF</vt:lpstr>
      <vt:lpstr>Visby CF Bold</vt:lpstr>
      <vt:lpstr>UKKA Theme (white)</vt:lpstr>
      <vt:lpstr>UKKA Theme (midnight)</vt:lpstr>
      <vt:lpstr> </vt:lpstr>
      <vt:lpstr>UKKW themes – June Q&amp;A</vt:lpstr>
      <vt:lpstr>UKKW themes: RSTP</vt:lpstr>
      <vt:lpstr>UKKW themes: Hypertension</vt:lpstr>
      <vt:lpstr>UKKW themes: Hypertension</vt:lpstr>
      <vt:lpstr>UKKW themes: New treatments in ANCA vasculitis</vt:lpstr>
      <vt:lpstr>UKKW themes: New treatments in ANCA vasculitis</vt:lpstr>
      <vt:lpstr>UKKW themes: EMPA kidney update</vt:lpstr>
      <vt:lpstr>PowerPoint Presentation</vt:lpstr>
      <vt:lpstr>July: Supply Problems</vt:lpstr>
      <vt:lpstr>Q&amp;A Themes - Renal</vt:lpstr>
      <vt:lpstr>Q&amp;A Themes - Dialysis</vt:lpstr>
      <vt:lpstr>Q&amp;A Themes - Transplant</vt:lpstr>
      <vt:lpstr>Updates</vt:lpstr>
      <vt:lpstr>New Q</vt:lpstr>
      <vt:lpstr>Conference Update:</vt:lpstr>
      <vt:lpstr>May Q&amp;A - Close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Ford</dc:creator>
  <cp:lastModifiedBy>Fay Passey</cp:lastModifiedBy>
  <cp:revision>92</cp:revision>
  <dcterms:created xsi:type="dcterms:W3CDTF">2021-07-07T08:58:23Z</dcterms:created>
  <dcterms:modified xsi:type="dcterms:W3CDTF">2023-07-11T15:31:58Z</dcterms:modified>
</cp:coreProperties>
</file>