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  <p:sldMasterId id="2147483668" r:id="rId5"/>
    <p:sldMasterId id="2147483676" r:id="rId6"/>
  </p:sldMasterIdLst>
  <p:notesMasterIdLst>
    <p:notesMasterId r:id="rId21"/>
  </p:notesMasterIdLst>
  <p:sldIdLst>
    <p:sldId id="256" r:id="rId7"/>
    <p:sldId id="648" r:id="rId8"/>
    <p:sldId id="661" r:id="rId9"/>
    <p:sldId id="722" r:id="rId10"/>
    <p:sldId id="723" r:id="rId11"/>
    <p:sldId id="719" r:id="rId12"/>
    <p:sldId id="647" r:id="rId13"/>
    <p:sldId id="662" r:id="rId14"/>
    <p:sldId id="270" r:id="rId15"/>
    <p:sldId id="271" r:id="rId16"/>
    <p:sldId id="272" r:id="rId17"/>
    <p:sldId id="663" r:id="rId18"/>
    <p:sldId id="279" r:id="rId19"/>
    <p:sldId id="259" r:id="rId20"/>
  </p:sldIdLst>
  <p:sldSz cx="12192000" cy="6858000"/>
  <p:notesSz cx="6858000" cy="9144000"/>
  <p:embeddedFontLst>
    <p:embeddedFont>
      <p:font typeface="Visby CF Bold" panose="00000800000000000000" pitchFamily="50" charset="0"/>
      <p:bold r:id="rId22"/>
      <p:italic r:id="rId23"/>
      <p:boldItalic r:id="rId24"/>
    </p:embeddedFont>
    <p:embeddedFont>
      <p:font typeface="Visby Round CF" panose="020F0000000000000000" pitchFamily="34" charset="0"/>
      <p:regular r:id="rId25"/>
      <p:bold r:id="rId26"/>
      <p:italic r:id="rId27"/>
      <p:boldItalic r:id="rId28"/>
    </p:embeddedFont>
    <p:embeddedFont>
      <p:font typeface="Visby Round CF DemiBold" panose="020F0000000000000000" pitchFamily="34" charset="0"/>
      <p:bold r:id="rId29"/>
      <p:boldItalic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752F"/>
    <a:srgbClr val="F79133"/>
    <a:srgbClr val="F4A144"/>
    <a:srgbClr val="000066"/>
    <a:srgbClr val="FDD21C"/>
    <a:srgbClr val="3E99D6"/>
    <a:srgbClr val="297CBF"/>
    <a:srgbClr val="3497D2"/>
    <a:srgbClr val="217FC2"/>
    <a:srgbClr val="219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16" autoAdjust="0"/>
    <p:restoredTop sz="94660" autoAdjust="0"/>
  </p:normalViewPr>
  <p:slideViewPr>
    <p:cSldViewPr snapToGrid="0">
      <p:cViewPr varScale="1">
        <p:scale>
          <a:sx n="59" d="100"/>
          <a:sy n="59" d="100"/>
        </p:scale>
        <p:origin x="86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7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font" Target="fonts/font4.fntdata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font" Target="fonts/font8.fntdata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font" Target="fonts/font3.fntdata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77466-75CD-4508-934F-82A4CC34B070}" type="datetimeFigureOut">
              <a:rPr lang="en-GB" smtClean="0"/>
              <a:t>16/01/2024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E4B5E-0FDD-4365-A58B-83FC26C722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0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Potential to write a decision-making tool for medicines where little data is available</a:t>
            </a:r>
          </a:p>
          <a:p>
            <a:r>
              <a:rPr lang="en-GB" dirty="0"/>
              <a:t>Write up experience (and email Aileen for addition to RDH)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E4B5E-0FDD-4365-A58B-83FC26C7224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490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7CD416-2F19-4310-B2E2-330DC284C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8" y="2168525"/>
            <a:ext cx="11161100" cy="19812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56E1A-7ABD-45D3-BFBA-41A211D45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62" y="4329113"/>
            <a:ext cx="11162076" cy="2155507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rgbClr val="08752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4DED0-F499-468D-9F50-57462665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9B581-3D4B-425F-96AB-D04CF3E8F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C44A93-14E6-45D5-820E-B85043FC2F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7270" y="1071335"/>
            <a:ext cx="3952381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870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6" userDrawn="1">
          <p15:clr>
            <a:srgbClr val="FBAE40"/>
          </p15:clr>
        </p15:guide>
        <p15:guide id="2" pos="55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FA01-07D8-4897-9D19-6A6DCC641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43BA9-EF53-432F-8A85-A13797BB0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962" y="1808162"/>
            <a:ext cx="5580000" cy="46815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74C2BA-14F3-48C0-9E7A-C5214BB3A0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38" y="1808162"/>
            <a:ext cx="5580000" cy="46815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FE1E8-D514-401C-80D9-DFB11210A6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17038" y="6524624"/>
            <a:ext cx="1800000" cy="12311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24B5E-6206-4DC9-9179-4F9FCA084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FD403C-1FC0-4C90-B9A3-83FE406E6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7038" y="6524624"/>
            <a:ext cx="360000" cy="123111"/>
          </a:xfrm>
        </p:spPr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5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8A24B-E1F9-4191-85DF-2D6F7319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64332"/>
            <a:ext cx="9540000" cy="12636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F9F24-137F-4998-BAA3-9D2BF7FC0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961" y="1808163"/>
            <a:ext cx="5580000" cy="361950"/>
          </a:xfrm>
        </p:spPr>
        <p:txBody>
          <a:bodyPr anchor="t"/>
          <a:lstStyle>
            <a:lvl1pPr marL="0" indent="0">
              <a:buNone/>
              <a:defRPr sz="2400" b="0">
                <a:latin typeface="Visby Round CF DemiBold" panose="020F000000000000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665F2-26D6-4242-856A-E3DD6B73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961" y="2349500"/>
            <a:ext cx="5580000" cy="4140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A28A39-771C-47D4-9994-111D03C7E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7038" y="1808163"/>
            <a:ext cx="5580000" cy="361950"/>
          </a:xfrm>
        </p:spPr>
        <p:txBody>
          <a:bodyPr anchor="b"/>
          <a:lstStyle>
            <a:lvl1pPr marL="0" indent="0">
              <a:buNone/>
              <a:defRPr sz="2400" b="0">
                <a:latin typeface="Visby Round CF DemiBold" panose="020F000000000000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B3FED-ABDB-421C-B154-4DB63F27E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7038" y="2349500"/>
            <a:ext cx="5580000" cy="414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B67CF-1DD5-4E34-9A0D-F2D796BC5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19DE20-EEF6-4159-9F57-233A6865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7038" y="6524624"/>
            <a:ext cx="360000" cy="123111"/>
          </a:xfrm>
        </p:spPr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C661E-0C99-47CC-A745-43CD097B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E23C4-C563-445D-88FE-79E46631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575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7CD416-2F19-4310-B2E2-330DC284C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8" y="2168525"/>
            <a:ext cx="11161100" cy="19812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56E1A-7ABD-45D3-BFBA-41A211D45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62" y="4329113"/>
            <a:ext cx="11162076" cy="2155507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rgbClr val="08752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4DED0-F499-468D-9F50-57462665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Sep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9B581-3D4B-425F-96AB-D04CF3E8F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C44A93-14E6-45D5-820E-B85043FC2F3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7270" y="1071335"/>
            <a:ext cx="3952381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870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6" userDrawn="1">
          <p15:clr>
            <a:srgbClr val="FBAE40"/>
          </p15:clr>
        </p15:guide>
        <p15:guide id="2" pos="55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Sep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415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Sep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189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8A24B-E1F9-4191-85DF-2D6F7319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64332"/>
            <a:ext cx="9540000" cy="12636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F9F24-137F-4998-BAA3-9D2BF7FC0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961" y="1808163"/>
            <a:ext cx="5580000" cy="361950"/>
          </a:xfrm>
        </p:spPr>
        <p:txBody>
          <a:bodyPr anchor="t"/>
          <a:lstStyle>
            <a:lvl1pPr marL="0" indent="0">
              <a:buNone/>
              <a:defRPr sz="2400" b="0">
                <a:latin typeface="Visby Round CF DemiBold" panose="020F000000000000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665F2-26D6-4242-856A-E3DD6B73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961" y="2349500"/>
            <a:ext cx="5580000" cy="414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A28A39-771C-47D4-9994-111D03C7E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7038" y="1808163"/>
            <a:ext cx="5580000" cy="361950"/>
          </a:xfrm>
        </p:spPr>
        <p:txBody>
          <a:bodyPr anchor="b"/>
          <a:lstStyle>
            <a:lvl1pPr marL="0" indent="0">
              <a:buNone/>
              <a:defRPr sz="2400" b="0">
                <a:latin typeface="Visby Round CF DemiBold" panose="020F000000000000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B3FED-ABDB-421C-B154-4DB63F27E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7038" y="2349500"/>
            <a:ext cx="5580000" cy="414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B67CF-1DD5-4E34-9A0D-F2D796BC5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Sep Q&amp;A - Topic: Open Session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19DE20-EEF6-4159-9F57-233A6865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7038" y="6524624"/>
            <a:ext cx="360000" cy="123111"/>
          </a:xfrm>
        </p:spPr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723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C661E-0C99-47CC-A745-43CD097B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Sep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E23C4-C563-445D-88FE-79E46631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5" y="1160463"/>
            <a:ext cx="96837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433" y="2797968"/>
            <a:ext cx="3555593" cy="12604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DC56E1A-7ABD-45D3-BFBA-41A211D45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3659" y="2529809"/>
            <a:ext cx="4558483" cy="2155507"/>
          </a:xfrm>
        </p:spPr>
        <p:txBody>
          <a:bodyPr>
            <a:normAutofit/>
          </a:bodyPr>
          <a:lstStyle>
            <a:lvl1pPr marL="0" indent="0" algn="l">
              <a:buNone/>
              <a:defRPr sz="2200" b="1" i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0271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RPG Sep Q&amp;A - Topic: Open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261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41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18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8A24B-E1F9-4191-85DF-2D6F7319F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64332"/>
            <a:ext cx="9540000" cy="12636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F9F24-137F-4998-BAA3-9D2BF7FC0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4961" y="1808163"/>
            <a:ext cx="5580000" cy="361950"/>
          </a:xfrm>
        </p:spPr>
        <p:txBody>
          <a:bodyPr anchor="t"/>
          <a:lstStyle>
            <a:lvl1pPr marL="0" indent="0">
              <a:buNone/>
              <a:defRPr sz="2400" b="0">
                <a:latin typeface="Visby Round CF DemiBold" panose="020F000000000000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665F2-26D6-4242-856A-E3DD6B73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961" y="2349500"/>
            <a:ext cx="5580000" cy="414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A28A39-771C-47D4-9994-111D03C7E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7038" y="1808163"/>
            <a:ext cx="5580000" cy="361950"/>
          </a:xfrm>
        </p:spPr>
        <p:txBody>
          <a:bodyPr anchor="b"/>
          <a:lstStyle>
            <a:lvl1pPr marL="0" indent="0">
              <a:buNone/>
              <a:defRPr sz="2400" b="0">
                <a:latin typeface="Visby Round CF DemiBold" panose="020F0000000000000000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B3FED-ABDB-421C-B154-4DB63F27E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7038" y="2349500"/>
            <a:ext cx="5580000" cy="41402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B67CF-1DD5-4E34-9A0D-F2D796BC5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19DE20-EEF6-4159-9F57-233A68657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7038" y="6524624"/>
            <a:ext cx="360000" cy="123111"/>
          </a:xfrm>
        </p:spPr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72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CC661E-0C99-47CC-A745-43CD097B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E23C4-C563-445D-88FE-79E46631E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5" y="1160463"/>
            <a:ext cx="96837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433" y="2797968"/>
            <a:ext cx="3555593" cy="126047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DC56E1A-7ABD-45D3-BFBA-41A211D45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73659" y="2529809"/>
            <a:ext cx="4558483" cy="2155507"/>
          </a:xfrm>
        </p:spPr>
        <p:txBody>
          <a:bodyPr>
            <a:normAutofit/>
          </a:bodyPr>
          <a:lstStyle>
            <a:lvl1pPr marL="0" indent="0" algn="l">
              <a:buNone/>
              <a:defRPr sz="2200" b="1" i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02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26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CD416-2F19-4310-B2E2-330DC284C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938" y="2168525"/>
            <a:ext cx="11161100" cy="19812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56E1A-7ABD-45D3-BFBA-41A211D459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62" y="4329113"/>
            <a:ext cx="11162076" cy="215550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4DED0-F499-468D-9F50-57462665F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9B581-3D4B-425F-96AB-D04CF3E8F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EE61BE-749B-424A-853D-E278A325C4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4613" y="1025621"/>
            <a:ext cx="2699492" cy="10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63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6">
          <p15:clr>
            <a:srgbClr val="FBAE40"/>
          </p15:clr>
        </p15:guide>
        <p15:guide id="2" pos="55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64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6C1A5-84DF-4356-BC39-691F0090F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A0073-0363-4AD4-A330-309ABE09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72C99-A6BF-4E19-9D12-DFD9D84C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EB436-8D91-4BCE-A267-78F38E33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52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B012E-2C82-4146-8A6C-1C0DBF697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68300"/>
            <a:ext cx="9540000" cy="12604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D1660-35D0-4C89-A1D9-57021B891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62" y="6524624"/>
            <a:ext cx="9002076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2A791-8E8D-43EC-9073-5BDF733E1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7038" y="6524624"/>
            <a:ext cx="360000" cy="123111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r">
              <a:defRPr sz="800">
                <a:solidFill>
                  <a:schemeClr val="bg2"/>
                </a:solidFill>
                <a:latin typeface="Visby Round CF DemiBold" panose="020F0000000000000000" pitchFamily="34" charset="0"/>
              </a:defRPr>
            </a:lvl1pPr>
          </a:lstStyle>
          <a:p>
            <a:fld id="{E85A7407-A20E-4A0B-A3A5-2AD794AF9A1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307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37111CD-565E-4812-8F97-6BB5BC99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938" y="365919"/>
            <a:ext cx="11811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71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3" r:id="rId4"/>
    <p:sldLayoutId id="2147483655" r:id="rId5"/>
    <p:sldLayoutId id="2147483675" r:id="rId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4" pos="7355" userDrawn="1">
          <p15:clr>
            <a:srgbClr val="F26B43"/>
          </p15:clr>
        </p15:guide>
        <p15:guide id="5" orient="horz" pos="232" userDrawn="1">
          <p15:clr>
            <a:srgbClr val="F26B43"/>
          </p15:clr>
        </p15:guide>
        <p15:guide id="6" orient="horz" pos="1026" userDrawn="1">
          <p15:clr>
            <a:srgbClr val="F26B43"/>
          </p15:clr>
        </p15:guide>
        <p15:guide id="7" orient="horz" pos="1139" userDrawn="1">
          <p15:clr>
            <a:srgbClr val="F26B43"/>
          </p15:clr>
        </p15:guide>
        <p15:guide id="8" orient="horz" pos="4110" userDrawn="1">
          <p15:clr>
            <a:srgbClr val="F26B43"/>
          </p15:clr>
        </p15:guide>
        <p15:guide id="9" orient="horz" pos="2614" userDrawn="1">
          <p15:clr>
            <a:srgbClr val="F26B43"/>
          </p15:clr>
        </p15:guide>
        <p15:guide id="10" orient="horz" pos="2727" userDrawn="1">
          <p15:clr>
            <a:srgbClr val="F26B43"/>
          </p15:clr>
        </p15:guide>
        <p15:guide id="11" pos="3727" userDrawn="1">
          <p15:clr>
            <a:srgbClr val="F26B43"/>
          </p15:clr>
        </p15:guide>
        <p15:guide id="12" pos="3953" userDrawn="1">
          <p15:clr>
            <a:srgbClr val="F26B43"/>
          </p15:clr>
        </p15:guide>
        <p15:guide id="13" pos="55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B012E-2C82-4146-8A6C-1C0DBF697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68300"/>
            <a:ext cx="9540000" cy="12604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D1660-35D0-4C89-A1D9-57021B891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62" y="6524624"/>
            <a:ext cx="9002076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GB"/>
              <a:t>RPG Oct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2A791-8E8D-43EC-9073-5BDF733E1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7038" y="6524624"/>
            <a:ext cx="360000" cy="123111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r">
              <a:defRPr sz="800">
                <a:solidFill>
                  <a:schemeClr val="bg2"/>
                </a:solidFill>
                <a:latin typeface="Visby Round CF DemiBold" panose="020F0000000000000000" pitchFamily="34" charset="0"/>
              </a:defRPr>
            </a:lvl1pPr>
          </a:lstStyle>
          <a:p>
            <a:fld id="{E85A7407-A20E-4A0B-A3A5-2AD794AF9A1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098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31A4AFBB-4DE4-4BDC-8855-E908E7576C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610" y="322262"/>
            <a:ext cx="11811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00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>
          <p15:clr>
            <a:srgbClr val="F26B43"/>
          </p15:clr>
        </p15:guide>
        <p15:guide id="2" pos="3840">
          <p15:clr>
            <a:srgbClr val="F26B43"/>
          </p15:clr>
        </p15:guide>
        <p15:guide id="3" pos="325">
          <p15:clr>
            <a:srgbClr val="F26B43"/>
          </p15:clr>
        </p15:guide>
        <p15:guide id="4" pos="7355">
          <p15:clr>
            <a:srgbClr val="F26B43"/>
          </p15:clr>
        </p15:guide>
        <p15:guide id="5" orient="horz" pos="232">
          <p15:clr>
            <a:srgbClr val="F26B43"/>
          </p15:clr>
        </p15:guide>
        <p15:guide id="6" orient="horz" pos="1026">
          <p15:clr>
            <a:srgbClr val="F26B43"/>
          </p15:clr>
        </p15:guide>
        <p15:guide id="7" orient="horz" pos="1139">
          <p15:clr>
            <a:srgbClr val="F26B43"/>
          </p15:clr>
        </p15:guide>
        <p15:guide id="8" orient="horz" pos="4110">
          <p15:clr>
            <a:srgbClr val="F26B43"/>
          </p15:clr>
        </p15:guide>
        <p15:guide id="9" orient="horz" pos="2614">
          <p15:clr>
            <a:srgbClr val="F26B43"/>
          </p15:clr>
        </p15:guide>
        <p15:guide id="10" orient="horz" pos="2727">
          <p15:clr>
            <a:srgbClr val="F26B43"/>
          </p15:clr>
        </p15:guide>
        <p15:guide id="11" pos="3727">
          <p15:clr>
            <a:srgbClr val="F26B43"/>
          </p15:clr>
        </p15:guide>
        <p15:guide id="12" pos="3953">
          <p15:clr>
            <a:srgbClr val="F26B43"/>
          </p15:clr>
        </p15:guide>
        <p15:guide id="13" pos="55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B012E-2C82-4146-8A6C-1C0DBF697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68300"/>
            <a:ext cx="9540000" cy="126047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FBFF6-5CA0-4C43-88B8-D4E80A01D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808163"/>
            <a:ext cx="11161100" cy="46815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D1660-35D0-4C89-A1D9-57021B891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62" y="6524624"/>
            <a:ext cx="9002076" cy="12311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GB"/>
              <a:t>RPG Sep Q&amp;A - Topic: Open Session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2A791-8E8D-43EC-9073-5BDF733E1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7038" y="6524624"/>
            <a:ext cx="360000" cy="123111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r">
              <a:defRPr sz="800">
                <a:solidFill>
                  <a:schemeClr val="bg2"/>
                </a:solidFill>
                <a:latin typeface="Visby Round CF DemiBold" panose="020F0000000000000000" pitchFamily="34" charset="0"/>
              </a:defRPr>
            </a:lvl1pPr>
          </a:lstStyle>
          <a:p>
            <a:fld id="{E85A7407-A20E-4A0B-A3A5-2AD794AF9A1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307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37111CD-565E-4812-8F97-6BB5BC9923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5938" y="365919"/>
            <a:ext cx="11811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71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4" pos="7355" userDrawn="1">
          <p15:clr>
            <a:srgbClr val="F26B43"/>
          </p15:clr>
        </p15:guide>
        <p15:guide id="5" orient="horz" pos="232" userDrawn="1">
          <p15:clr>
            <a:srgbClr val="F26B43"/>
          </p15:clr>
        </p15:guide>
        <p15:guide id="6" orient="horz" pos="1026" userDrawn="1">
          <p15:clr>
            <a:srgbClr val="F26B43"/>
          </p15:clr>
        </p15:guide>
        <p15:guide id="7" orient="horz" pos="1139" userDrawn="1">
          <p15:clr>
            <a:srgbClr val="F26B43"/>
          </p15:clr>
        </p15:guide>
        <p15:guide id="8" orient="horz" pos="4110" userDrawn="1">
          <p15:clr>
            <a:srgbClr val="F26B43"/>
          </p15:clr>
        </p15:guide>
        <p15:guide id="9" orient="horz" pos="2614" userDrawn="1">
          <p15:clr>
            <a:srgbClr val="F26B43"/>
          </p15:clr>
        </p15:guide>
        <p15:guide id="10" orient="horz" pos="2727" userDrawn="1">
          <p15:clr>
            <a:srgbClr val="F26B43"/>
          </p15:clr>
        </p15:guide>
        <p15:guide id="11" pos="3727" userDrawn="1">
          <p15:clr>
            <a:srgbClr val="F26B43"/>
          </p15:clr>
        </p15:guide>
        <p15:guide id="12" pos="3953" userDrawn="1">
          <p15:clr>
            <a:srgbClr val="F26B43"/>
          </p15:clr>
        </p15:guide>
        <p15:guide id="13" pos="5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athy.pogson@porthosp.nhs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9923" y="2787744"/>
            <a:ext cx="7510069" cy="559463"/>
          </a:xfrm>
        </p:spPr>
        <p:txBody>
          <a:bodyPr>
            <a:normAutofit/>
          </a:bodyPr>
          <a:lstStyle/>
          <a:p>
            <a:r>
              <a:rPr lang="en-GB" dirty="0"/>
              <a:t>Welcome to the January Q&amp;A!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Nov Q&amp;A - Topic: Open Session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945880-CD61-092A-BA71-96A7D7CD3A68}"/>
              </a:ext>
            </a:extLst>
          </p:cNvPr>
          <p:cNvSpPr txBox="1"/>
          <p:nvPr/>
        </p:nvSpPr>
        <p:spPr>
          <a:xfrm>
            <a:off x="970397" y="3535321"/>
            <a:ext cx="861822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/>
              <a:t>Trusts represented today include: Cambridge, Guys, Sheffield, Lister, </a:t>
            </a:r>
            <a:r>
              <a:rPr lang="en-GB" b="1" dirty="0" err="1"/>
              <a:t>Barts</a:t>
            </a:r>
            <a:r>
              <a:rPr lang="en-GB" b="1" dirty="0"/>
              <a:t>, Shrewsbury &amp; Telford, Glasgow, NHS Ayrshire &amp; Arran, Derby, Northampton, North Bristol, Hammersmith, Liverpool, St George’s 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8F4A2-2508-6A1D-AA3D-7B639E092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222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01DA-D4BC-D003-6085-D26AF77E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 Themes - Dialysis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317FF-0D70-516F-5A81-995174B9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B00A7-9150-4C54-5263-387C4E71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10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8C8F6F-F0FA-D40F-146E-9E13C41A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2" y="1249363"/>
            <a:ext cx="11161100" cy="4833937"/>
          </a:xfrm>
        </p:spPr>
        <p:txBody>
          <a:bodyPr vert="horz" lIns="0" tIns="0" rIns="0" bIns="0" rtlCol="0" anchor="t">
            <a:normAutofit fontScale="85000" lnSpcReduction="20000"/>
          </a:bodyPr>
          <a:lstStyle/>
          <a:p>
            <a:pPr marL="179705" indent="-179705"/>
            <a:r>
              <a:rPr lang="en-GB" dirty="0">
                <a:solidFill>
                  <a:srgbClr val="F79133"/>
                </a:solidFill>
              </a:rPr>
              <a:t>HUS treatment on dialysis</a:t>
            </a:r>
          </a:p>
          <a:p>
            <a:pPr marL="179705" indent="-179705"/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Nefopam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in dialysis</a:t>
            </a:r>
          </a:p>
          <a:p>
            <a:pPr marL="179705" indent="-179705"/>
            <a:r>
              <a:rPr lang="en-GB" dirty="0" err="1">
                <a:solidFill>
                  <a:srgbClr val="F79133"/>
                </a:solidFill>
              </a:rPr>
              <a:t>Ustekinumab</a:t>
            </a:r>
            <a:r>
              <a:rPr lang="en-GB" dirty="0">
                <a:solidFill>
                  <a:srgbClr val="F79133"/>
                </a:solidFill>
              </a:rPr>
              <a:t> in dialysis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Bowel prep in dialysis patient</a:t>
            </a:r>
          </a:p>
          <a:p>
            <a:pPr marL="179705" indent="-179705"/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Ertepenum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doing on dialysis</a:t>
            </a:r>
          </a:p>
          <a:p>
            <a:pPr marL="179705" indent="-179705"/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Vanc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hep line locks for line associated bacteraemia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Eosinophilia with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Taurolock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U or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tauro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-hep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Lithium management in dialysis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High dose Ciprofloxacin in dialysis. ?levels</a:t>
            </a:r>
          </a:p>
          <a:p>
            <a:pPr marL="179705" indent="-179705"/>
            <a:r>
              <a:rPr lang="en-GB" dirty="0">
                <a:solidFill>
                  <a:srgbClr val="F79133"/>
                </a:solidFill>
              </a:rPr>
              <a:t>Vitamin A for dialysis patient</a:t>
            </a:r>
          </a:p>
          <a:p>
            <a:pPr marL="179705" indent="-179705"/>
            <a:r>
              <a:rPr lang="en-GB" dirty="0" err="1">
                <a:solidFill>
                  <a:srgbClr val="F79133"/>
                </a:solidFill>
              </a:rPr>
              <a:t>Melphalan</a:t>
            </a:r>
            <a:r>
              <a:rPr lang="en-GB" dirty="0">
                <a:solidFill>
                  <a:srgbClr val="F79133"/>
                </a:solidFill>
              </a:rPr>
              <a:t> dosing on HD for stem cell </a:t>
            </a:r>
            <a:r>
              <a:rPr lang="en-GB" dirty="0" err="1">
                <a:solidFill>
                  <a:srgbClr val="F79133"/>
                </a:solidFill>
              </a:rPr>
              <a:t>transpolant</a:t>
            </a:r>
            <a:r>
              <a:rPr lang="en-GB" dirty="0">
                <a:solidFill>
                  <a:srgbClr val="F79133"/>
                </a:solidFill>
              </a:rPr>
              <a:t> for myeloma </a:t>
            </a:r>
          </a:p>
          <a:p>
            <a:pPr marL="179705" indent="-179705"/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Soium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thiosulfate in CVVHD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?continue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dapagliflozin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in ESRD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Tamiflu dosing in HD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GLP-1 agonist in ESRF for weight loss</a:t>
            </a:r>
          </a:p>
          <a:p>
            <a:pPr marL="179705" indent="-179705"/>
            <a:r>
              <a:rPr lang="en-GB" dirty="0" err="1">
                <a:solidFill>
                  <a:srgbClr val="F79133"/>
                </a:solidFill>
              </a:rPr>
              <a:t>Urokinase</a:t>
            </a:r>
            <a:r>
              <a:rPr lang="en-GB" dirty="0">
                <a:solidFill>
                  <a:srgbClr val="F79133"/>
                </a:solidFill>
              </a:rPr>
              <a:t> overdose</a:t>
            </a:r>
          </a:p>
          <a:p>
            <a:pPr marL="179705" indent="-179705"/>
            <a:r>
              <a:rPr lang="en-GB" dirty="0">
                <a:solidFill>
                  <a:srgbClr val="F79133"/>
                </a:solidFill>
              </a:rPr>
              <a:t>Oral </a:t>
            </a:r>
            <a:r>
              <a:rPr lang="en-GB" dirty="0" err="1">
                <a:solidFill>
                  <a:srgbClr val="F79133"/>
                </a:solidFill>
              </a:rPr>
              <a:t>semaglutide</a:t>
            </a:r>
            <a:r>
              <a:rPr lang="en-GB" dirty="0">
                <a:solidFill>
                  <a:srgbClr val="F79133"/>
                </a:solidFill>
              </a:rPr>
              <a:t> in dialysis</a:t>
            </a:r>
          </a:p>
          <a:p>
            <a:pPr marL="179705" indent="-179705"/>
            <a:r>
              <a:rPr lang="en-GB" dirty="0" err="1">
                <a:solidFill>
                  <a:srgbClr val="F79133"/>
                </a:solidFill>
              </a:rPr>
              <a:t>Inclisiran</a:t>
            </a:r>
            <a:r>
              <a:rPr lang="en-GB" dirty="0">
                <a:solidFill>
                  <a:srgbClr val="F79133"/>
                </a:solidFill>
              </a:rPr>
              <a:t> in HD patients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Ceftriaxone dosing on dialysis</a:t>
            </a:r>
          </a:p>
          <a:p>
            <a:pPr marL="179705" indent="-179705"/>
            <a:r>
              <a:rPr lang="en-GB" dirty="0">
                <a:solidFill>
                  <a:srgbClr val="08752F"/>
                </a:solidFill>
              </a:rPr>
              <a:t>Actions: </a:t>
            </a:r>
          </a:p>
          <a:p>
            <a:pPr lvl="1"/>
            <a:r>
              <a:rPr lang="en-GB" dirty="0">
                <a:solidFill>
                  <a:srgbClr val="08752F"/>
                </a:solidFill>
              </a:rPr>
              <a:t>Potential to write a decision-making tool for medicines where little data is available</a:t>
            </a:r>
          </a:p>
          <a:p>
            <a:pPr lvl="1"/>
            <a:r>
              <a:rPr lang="en-GB" dirty="0">
                <a:solidFill>
                  <a:srgbClr val="08752F"/>
                </a:solidFill>
              </a:rPr>
              <a:t>Write up experience (and email Aileen for addition to RDH)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marL="179705" indent="-179705"/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marL="179705" indent="-179705"/>
            <a:endParaRPr lang="en-GB" dirty="0"/>
          </a:p>
          <a:p>
            <a:pPr marL="179705" indent="-179705"/>
            <a:endParaRPr lang="en-GB" dirty="0"/>
          </a:p>
          <a:p>
            <a:pPr marL="179705" indent="-179705"/>
            <a:endParaRPr lang="en-GB" dirty="0"/>
          </a:p>
          <a:p>
            <a:pPr marL="179705" indent="-179705"/>
            <a:endParaRPr lang="en-GB" dirty="0"/>
          </a:p>
          <a:p>
            <a:pPr marL="179705" indent="-179705"/>
            <a:endParaRPr lang="en-GB" dirty="0"/>
          </a:p>
          <a:p>
            <a:pPr marL="179705" indent="-179705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931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01DA-D4BC-D003-6085-D26AF77E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 Themes - Transplant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317FF-0D70-516F-5A81-995174B9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B00A7-9150-4C54-5263-387C4E71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11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8C8F6F-F0FA-D40F-146E-9E13C41A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321152"/>
            <a:ext cx="11161100" cy="4681537"/>
          </a:xfrm>
        </p:spPr>
        <p:txBody>
          <a:bodyPr vert="horz" lIns="0" tIns="0" rIns="0" bIns="0" rtlCol="0" anchor="t">
            <a:normAutofit/>
          </a:bodyPr>
          <a:lstStyle/>
          <a:p>
            <a:pPr marL="179705" indent="-179705"/>
            <a:r>
              <a:rPr lang="en-GB" sz="2200" dirty="0">
                <a:solidFill>
                  <a:schemeClr val="tx2">
                    <a:lumMod val="50000"/>
                  </a:schemeClr>
                </a:solidFill>
              </a:rPr>
              <a:t>MMF in men wanting to start families</a:t>
            </a:r>
          </a:p>
          <a:p>
            <a:pPr marL="179705" indent="-179705"/>
            <a:r>
              <a:rPr lang="en-GB" sz="2200" dirty="0" err="1">
                <a:solidFill>
                  <a:srgbClr val="F79133"/>
                </a:solidFill>
              </a:rPr>
              <a:t>Tivozanib</a:t>
            </a:r>
            <a:r>
              <a:rPr lang="en-GB" sz="2200" dirty="0">
                <a:solidFill>
                  <a:srgbClr val="F79133"/>
                </a:solidFill>
              </a:rPr>
              <a:t> with tacrolimus or </a:t>
            </a:r>
            <a:r>
              <a:rPr lang="en-GB" sz="2200" dirty="0" err="1">
                <a:solidFill>
                  <a:srgbClr val="F79133"/>
                </a:solidFill>
              </a:rPr>
              <a:t>sirolimus</a:t>
            </a:r>
            <a:endParaRPr lang="en-GB" sz="2200" dirty="0">
              <a:solidFill>
                <a:srgbClr val="F79133"/>
              </a:solidFill>
            </a:endParaRPr>
          </a:p>
          <a:p>
            <a:pPr marL="179705" indent="-179705"/>
            <a:r>
              <a:rPr lang="en-GB" sz="2200" dirty="0">
                <a:solidFill>
                  <a:schemeClr val="tx2">
                    <a:lumMod val="50000"/>
                  </a:schemeClr>
                </a:solidFill>
              </a:rPr>
              <a:t>Steroid dosing pre-</a:t>
            </a:r>
            <a:r>
              <a:rPr lang="en-GB" sz="2200" dirty="0" err="1">
                <a:solidFill>
                  <a:schemeClr val="tx2">
                    <a:lumMod val="50000"/>
                  </a:schemeClr>
                </a:solidFill>
              </a:rPr>
              <a:t>belimumab</a:t>
            </a:r>
            <a:endParaRPr lang="en-GB" sz="2200" dirty="0">
              <a:solidFill>
                <a:schemeClr val="tx2">
                  <a:lumMod val="50000"/>
                </a:schemeClr>
              </a:solidFill>
            </a:endParaRPr>
          </a:p>
          <a:p>
            <a:pPr marL="179705" indent="-179705"/>
            <a:r>
              <a:rPr lang="en-GB" sz="2200" dirty="0">
                <a:solidFill>
                  <a:schemeClr val="tx2">
                    <a:lumMod val="50000"/>
                  </a:schemeClr>
                </a:solidFill>
              </a:rPr>
              <a:t>TB prophylaxis if patients can’t have isoniazid</a:t>
            </a:r>
          </a:p>
          <a:p>
            <a:pPr marL="179705" indent="-179705"/>
            <a:r>
              <a:rPr lang="en-GB" sz="2200" dirty="0" err="1">
                <a:solidFill>
                  <a:schemeClr val="tx2">
                    <a:lumMod val="50000"/>
                  </a:schemeClr>
                </a:solidFill>
              </a:rPr>
              <a:t>Prograf</a:t>
            </a:r>
            <a:r>
              <a:rPr lang="en-GB" sz="2200" dirty="0">
                <a:solidFill>
                  <a:schemeClr val="tx2">
                    <a:lumMod val="50000"/>
                  </a:schemeClr>
                </a:solidFill>
              </a:rPr>
              <a:t> via sublingual route</a:t>
            </a:r>
          </a:p>
          <a:p>
            <a:pPr marL="179705" indent="-179705"/>
            <a:r>
              <a:rPr lang="en-GB" sz="2200" dirty="0">
                <a:solidFill>
                  <a:schemeClr val="tx2">
                    <a:lumMod val="50000"/>
                  </a:schemeClr>
                </a:solidFill>
              </a:rPr>
              <a:t>MMF levels – MPA levels at Imperial</a:t>
            </a:r>
          </a:p>
          <a:p>
            <a:pPr marL="179705" indent="-179705"/>
            <a:endParaRPr lang="en-GB" sz="2200" dirty="0">
              <a:solidFill>
                <a:schemeClr val="bg2">
                  <a:lumMod val="50000"/>
                </a:schemeClr>
              </a:solidFill>
            </a:endParaRPr>
          </a:p>
          <a:p>
            <a:pPr marL="179705" indent="-179705"/>
            <a:endParaRPr lang="en-GB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787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01DA-D4BC-D003-6085-D26AF77EC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Q&amp;A – New Qu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317FF-0D70-516F-5A81-995174B9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B00A7-9150-4C54-5263-387C4E71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12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8C8F6F-F0FA-D40F-146E-9E13C41A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2" y="1401763"/>
            <a:ext cx="11161100" cy="4681537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PPIs and tac</a:t>
            </a:r>
          </a:p>
          <a:p>
            <a:pPr lvl="1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Helpful document now on homepage of RPG website</a:t>
            </a:r>
          </a:p>
          <a:p>
            <a:pPr lvl="1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Consider need for PPI and consider individual patients</a:t>
            </a:r>
          </a:p>
          <a:p>
            <a:pPr lvl="1"/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Advice for new renal pharmacists (networking and general tips)</a:t>
            </a:r>
          </a:p>
          <a:p>
            <a:pPr lvl="1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Q&amp;As (monthly) / </a:t>
            </a:r>
            <a:r>
              <a:rPr lang="en-GB" dirty="0" err="1">
                <a:solidFill>
                  <a:schemeClr val="bg2">
                    <a:lumMod val="50000"/>
                  </a:schemeClr>
                </a:solidFill>
              </a:rPr>
              <a:t>whatsapp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Subgroups – Clinical, E&amp;T, R&amp;D</a:t>
            </a:r>
          </a:p>
          <a:p>
            <a:pPr lvl="1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Wider UKKA – website, bulletins, guidelines</a:t>
            </a:r>
          </a:p>
          <a:p>
            <a:pPr lvl="1"/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RPG Conference (40</a:t>
            </a:r>
            <a:r>
              <a:rPr lang="en-GB" baseline="30000" dirty="0">
                <a:solidFill>
                  <a:schemeClr val="bg2">
                    <a:lumMod val="50000"/>
                  </a:schemeClr>
                </a:solidFill>
              </a:rPr>
              <a:t>th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</a:rPr>
              <a:t> anniversary this year 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) networking and learning</a:t>
            </a:r>
          </a:p>
          <a:p>
            <a:pPr lvl="1"/>
            <a:endParaRPr lang="en-GB" dirty="0">
              <a:solidFill>
                <a:schemeClr val="bg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r>
              <a:rPr lang="en-GB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Bursaries will be available for RPG Conference – start writing your abstracts and posters now!</a:t>
            </a:r>
          </a:p>
          <a:p>
            <a:endParaRPr lang="en-GB" dirty="0">
              <a:solidFill>
                <a:schemeClr val="bg2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r>
              <a:rPr lang="en-GB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Next meeting Weds 14</a:t>
            </a:r>
            <a:r>
              <a:rPr lang="en-GB" baseline="30000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th</a:t>
            </a:r>
            <a:r>
              <a:rPr lang="en-GB" dirty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 Feb</a:t>
            </a:r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4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4B3B8-EA43-5C7D-BDE7-6613E2581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20" y="342708"/>
            <a:ext cx="9540000" cy="1260475"/>
          </a:xfrm>
        </p:spPr>
        <p:txBody>
          <a:bodyPr/>
          <a:lstStyle/>
          <a:p>
            <a:r>
              <a:rPr lang="en-GB" b="1" dirty="0"/>
              <a:t>January Q&amp;A - Close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BA1C44-5B11-E89E-67A8-43C27AC7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8D8FAE-58B7-DA9A-94D6-B095298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13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CA804B-DCBD-5803-C651-F7575693BD89}"/>
              </a:ext>
            </a:extLst>
          </p:cNvPr>
          <p:cNvSpPr txBox="1"/>
          <p:nvPr/>
        </p:nvSpPr>
        <p:spPr>
          <a:xfrm>
            <a:off x="500020" y="1694315"/>
            <a:ext cx="4515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8752F"/>
                </a:solidFill>
              </a:rPr>
              <a:t>Thank you for attending!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F1CCE3-D940-F879-A439-D929C66CE0B2}"/>
              </a:ext>
            </a:extLst>
          </p:cNvPr>
          <p:cNvSpPr txBox="1"/>
          <p:nvPr/>
        </p:nvSpPr>
        <p:spPr>
          <a:xfrm>
            <a:off x="2055800" y="2811927"/>
            <a:ext cx="9426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/>
                </a:solidFill>
              </a:rPr>
              <a:t>Next Q&amp;A: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FA83CE-8B97-6859-3146-6DC673E03BAE}"/>
              </a:ext>
            </a:extLst>
          </p:cNvPr>
          <p:cNvSpPr txBox="1"/>
          <p:nvPr/>
        </p:nvSpPr>
        <p:spPr>
          <a:xfrm>
            <a:off x="2055801" y="3963356"/>
            <a:ext cx="70759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Keep in touch </a:t>
            </a:r>
            <a:r>
              <a:rPr lang="en-GB" dirty="0"/>
              <a:t>throughout the month on </a:t>
            </a:r>
            <a:r>
              <a:rPr lang="en-GB" b="1" dirty="0"/>
              <a:t>WhatsApp Q&amp;A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&gt;100 participants throughout UK and Ireland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Useful real time forum for clinical Q’s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Please consider joining!</a:t>
            </a:r>
          </a:p>
        </p:txBody>
      </p:sp>
    </p:spTree>
    <p:extLst>
      <p:ext uri="{BB962C8B-B14F-4D97-AF65-F5344CB8AC3E}">
        <p14:creationId xmlns:p14="http://schemas.microsoft.com/office/powerpoint/2010/main" val="123631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D0B17C-20F2-3C4E-AB9E-709CCAD7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70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6D23E-C916-915C-BDAB-9A479004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C545B1-F409-7928-F01F-50850598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449FE-8DAE-6BC3-EF59-CDF63B71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2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BF1578-66B5-D71A-FEB3-721883EFC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2" y="1628775"/>
            <a:ext cx="11161100" cy="4681537"/>
          </a:xfrm>
        </p:spPr>
        <p:txBody>
          <a:bodyPr/>
          <a:lstStyle/>
          <a:p>
            <a:r>
              <a:rPr lang="en-GB" dirty="0"/>
              <a:t>UKKA membership - Please can all members log into the website to check your renewal status</a:t>
            </a:r>
          </a:p>
          <a:p>
            <a:pPr lvl="1"/>
            <a:r>
              <a:rPr lang="en-GB" dirty="0"/>
              <a:t>A number of </a:t>
            </a:r>
            <a:r>
              <a:rPr lang="en-GB" dirty="0" err="1"/>
              <a:t>Whatsapp</a:t>
            </a:r>
            <a:r>
              <a:rPr lang="en-GB" dirty="0"/>
              <a:t> members have lapsed membership and we are working to ensure all active Q&amp;A members have a current membership</a:t>
            </a:r>
          </a:p>
          <a:p>
            <a:pPr lvl="2"/>
            <a:r>
              <a:rPr lang="en-GB" dirty="0"/>
              <a:t>Check your contact emails +/- spam boxes as some of the renewals appear to be going there</a:t>
            </a:r>
          </a:p>
          <a:p>
            <a:pPr lvl="2"/>
            <a:endParaRPr lang="en-GB" dirty="0"/>
          </a:p>
          <a:p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383E1A-755F-D52F-1BA7-98A4D2831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62" y="2889250"/>
            <a:ext cx="8117310" cy="3259014"/>
          </a:xfrm>
          <a:prstGeom prst="rect">
            <a:avLst/>
          </a:prstGeom>
        </p:spPr>
      </p:pic>
      <p:sp>
        <p:nvSpPr>
          <p:cNvPr id="8" name="Arrow: Left 7">
            <a:extLst>
              <a:ext uri="{FF2B5EF4-FFF2-40B4-BE49-F238E27FC236}">
                <a16:creationId xmlns:a16="http://schemas.microsoft.com/office/drawing/2014/main" id="{E94818F0-60E8-CC36-6C3D-1D0752F61083}"/>
              </a:ext>
            </a:extLst>
          </p:cNvPr>
          <p:cNvSpPr/>
          <p:nvPr/>
        </p:nvSpPr>
        <p:spPr>
          <a:xfrm>
            <a:off x="5606308" y="4882393"/>
            <a:ext cx="978408" cy="484632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6DF3B60F-B09C-F7BE-5EE0-3E81CC917990}"/>
              </a:ext>
            </a:extLst>
          </p:cNvPr>
          <p:cNvSpPr/>
          <p:nvPr/>
        </p:nvSpPr>
        <p:spPr>
          <a:xfrm>
            <a:off x="4840694" y="3238150"/>
            <a:ext cx="444268" cy="731393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20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6D23E-C916-915C-BDAB-9A479004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C545B1-F409-7928-F01F-50850598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449FE-8DAE-6BC3-EF59-CDF63B71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3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BF1578-66B5-D71A-FEB3-721883EFC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2" y="1224329"/>
            <a:ext cx="11161100" cy="4681537"/>
          </a:xfrm>
        </p:spPr>
        <p:txBody>
          <a:bodyPr>
            <a:normAutofit/>
          </a:bodyPr>
          <a:lstStyle/>
          <a:p>
            <a:pPr marL="360000" lvl="1" indent="0">
              <a:buNone/>
            </a:pPr>
            <a:endParaRPr lang="en-GB" dirty="0"/>
          </a:p>
          <a:p>
            <a:r>
              <a:rPr lang="en-GB" dirty="0"/>
              <a:t>Reminder to check your RPG membership is up to date</a:t>
            </a:r>
          </a:p>
          <a:p>
            <a:pPr lvl="1"/>
            <a:r>
              <a:rPr lang="en-GB" dirty="0"/>
              <a:t>Large number of lapsed memberships, currently being checked against the Q&amp;A </a:t>
            </a:r>
            <a:r>
              <a:rPr lang="en-GB" dirty="0" err="1"/>
              <a:t>whastapp</a:t>
            </a:r>
            <a:r>
              <a:rPr lang="en-GB" dirty="0"/>
              <a:t> group list</a:t>
            </a:r>
          </a:p>
          <a:p>
            <a:endParaRPr lang="en-GB" dirty="0"/>
          </a:p>
          <a:p>
            <a:r>
              <a:rPr lang="en-GB" b="1" dirty="0"/>
              <a:t>RPG conference 2024 11</a:t>
            </a:r>
            <a:r>
              <a:rPr lang="en-GB" b="1" baseline="30000" dirty="0"/>
              <a:t>th</a:t>
            </a:r>
            <a:r>
              <a:rPr lang="en-GB" b="1" dirty="0"/>
              <a:t>/12</a:t>
            </a:r>
            <a:r>
              <a:rPr lang="en-GB" b="1" baseline="30000" dirty="0"/>
              <a:t>th</a:t>
            </a:r>
            <a:r>
              <a:rPr lang="en-GB" b="1" dirty="0"/>
              <a:t> October </a:t>
            </a:r>
            <a:r>
              <a:rPr lang="en-GB" dirty="0"/>
              <a:t>- save the date!! </a:t>
            </a:r>
            <a:r>
              <a:rPr lang="en-GB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Birmingham Arden Hotel </a:t>
            </a:r>
          </a:p>
          <a:p>
            <a:pPr lvl="1"/>
            <a:endParaRPr lang="en-GB" dirty="0">
              <a:sym typeface="Wingdings" panose="05000000000000000000" pitchFamily="2" charset="2"/>
            </a:endParaRPr>
          </a:p>
          <a:p>
            <a:r>
              <a:rPr lang="en-GB" b="1" dirty="0">
                <a:sym typeface="Wingdings" panose="05000000000000000000" pitchFamily="2" charset="2"/>
              </a:rPr>
              <a:t>UK Kidney week 10-12</a:t>
            </a:r>
            <a:r>
              <a:rPr lang="en-GB" b="1" baseline="30000" dirty="0">
                <a:sym typeface="Wingdings" panose="05000000000000000000" pitchFamily="2" charset="2"/>
              </a:rPr>
              <a:t>th</a:t>
            </a:r>
            <a:r>
              <a:rPr lang="en-GB" b="1" dirty="0">
                <a:sym typeface="Wingdings" panose="05000000000000000000" pitchFamily="2" charset="2"/>
              </a:rPr>
              <a:t> June 2024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Edinburgh Conference Centre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Liaise with Cathy </a:t>
            </a:r>
            <a:r>
              <a:rPr lang="en-GB" dirty="0" err="1">
                <a:sym typeface="Wingdings" panose="05000000000000000000" pitchFamily="2" charset="2"/>
              </a:rPr>
              <a:t>Pogson</a:t>
            </a:r>
            <a:r>
              <a:rPr lang="en-GB" dirty="0">
                <a:sym typeface="Wingdings" panose="05000000000000000000" pitchFamily="2" charset="2"/>
              </a:rPr>
              <a:t> to get involved (</a:t>
            </a:r>
            <a:r>
              <a:rPr lang="en-GB" dirty="0">
                <a:hlinkClick r:id="rId2"/>
              </a:rPr>
              <a:t>cathy.pogson@porthosp.nhs.uk</a:t>
            </a:r>
            <a:r>
              <a:rPr lang="en-GB" dirty="0"/>
              <a:t>)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Abstract submission extended to 16</a:t>
            </a:r>
            <a:r>
              <a:rPr lang="en-GB" baseline="30000" dirty="0">
                <a:sym typeface="Wingdings" panose="05000000000000000000" pitchFamily="2" charset="2"/>
              </a:rPr>
              <a:t>th</a:t>
            </a:r>
            <a:r>
              <a:rPr lang="en-GB" dirty="0">
                <a:sym typeface="Wingdings" panose="05000000000000000000" pitchFamily="2" charset="2"/>
              </a:rPr>
              <a:t> January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Volunteers to mark abstracts</a:t>
            </a:r>
          </a:p>
          <a:p>
            <a:pPr lvl="1"/>
            <a:endParaRPr lang="en-GB" dirty="0"/>
          </a:p>
          <a:p>
            <a:r>
              <a:rPr lang="en-GB" dirty="0"/>
              <a:t>Weekly teams chat for advanced/consultant portfolios</a:t>
            </a:r>
          </a:p>
          <a:p>
            <a:pPr lvl="1"/>
            <a:r>
              <a:rPr lang="en-GB" dirty="0"/>
              <a:t>Email </a:t>
            </a:r>
            <a:r>
              <a:rPr lang="en-GB" dirty="0">
                <a:hlinkClick r:id="rId2"/>
              </a:rPr>
              <a:t>cathy.pogson@porthosp.nhs.uk</a:t>
            </a:r>
            <a:r>
              <a:rPr lang="en-GB" dirty="0"/>
              <a:t> if you would like to join</a:t>
            </a:r>
          </a:p>
        </p:txBody>
      </p:sp>
    </p:spTree>
    <p:extLst>
      <p:ext uri="{BB962C8B-B14F-4D97-AF65-F5344CB8AC3E}">
        <p14:creationId xmlns:p14="http://schemas.microsoft.com/office/powerpoint/2010/main" val="91153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C8EF4-CA4C-BC8B-30D4-5B4C0C247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NICE TAs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CDFEBD-A143-98E1-307E-6FC1C9658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FB8B0-53C8-E607-F639-B1B649979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4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E1EF9E-FE89-0D6D-5EBA-535EF18DD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Empagliflozin for treating chronic kidney disease</a:t>
            </a:r>
          </a:p>
          <a:p>
            <a:pPr marL="0" indent="0">
              <a:buNone/>
            </a:pPr>
            <a:r>
              <a:rPr lang="en-GB" sz="2400" b="1" dirty="0"/>
              <a:t>Technology Appraisal guidance [TA842] Published 20 December 2023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b="1" dirty="0"/>
              <a:t>Recommendations</a:t>
            </a:r>
          </a:p>
          <a:p>
            <a:r>
              <a:rPr lang="en-GB" sz="2400" dirty="0"/>
              <a:t>1.1 Empagliflozin is recommended as an option for treating chronic kidney disease (CKD) in adults only if:</a:t>
            </a:r>
          </a:p>
          <a:p>
            <a:pPr lvl="1"/>
            <a:r>
              <a:rPr lang="en-GB" sz="2000" dirty="0"/>
              <a:t>Is it an add-on to optimised standard care including the highest tolerated licensed dose of angiotensin-converting enzyme (ACE) inhibitors or angiotensin-receptor clockers (ARBs), unless these are contraindicated, and</a:t>
            </a:r>
          </a:p>
          <a:p>
            <a:pPr lvl="1"/>
            <a:r>
              <a:rPr lang="en-GB" sz="2000" dirty="0"/>
              <a:t>People have an estimated glomerular filtration rate of:</a:t>
            </a:r>
          </a:p>
          <a:p>
            <a:pPr lvl="2"/>
            <a:r>
              <a:rPr lang="en-GB" sz="1800" dirty="0"/>
              <a:t>20 ml/min/1.73 m2 to less than 45 ml/min/1.73 m2 or</a:t>
            </a:r>
          </a:p>
          <a:p>
            <a:pPr lvl="2"/>
            <a:r>
              <a:rPr lang="en-GB" sz="1800" dirty="0"/>
              <a:t>45 ml/min/1.73 m2 to 90 ml/min/1.73m2 and either:</a:t>
            </a:r>
          </a:p>
          <a:p>
            <a:pPr lvl="3"/>
            <a:r>
              <a:rPr lang="en-GB" sz="1600" dirty="0"/>
              <a:t>A urine albumin to creatinine ration of 22.6 mg/mmol or more, or</a:t>
            </a:r>
          </a:p>
          <a:p>
            <a:pPr lvl="3"/>
            <a:r>
              <a:rPr lang="en-GB" sz="1600" dirty="0"/>
              <a:t>Type 2 diabetes</a:t>
            </a:r>
          </a:p>
        </p:txBody>
      </p:sp>
    </p:spTree>
    <p:extLst>
      <p:ext uri="{BB962C8B-B14F-4D97-AF65-F5344CB8AC3E}">
        <p14:creationId xmlns:p14="http://schemas.microsoft.com/office/powerpoint/2010/main" val="304327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5E891-FE6C-B99D-9C2C-88D998E20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NICE TAs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4D12DC-15BB-E788-A1E5-BE04B1095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RPG Oct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55880-1D14-C39C-E22B-BBA1C1380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5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A20F28-11F2-B054-CCC3-6F16D08A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/>
              <a:t>Targeted-release budesonide for treating primary IgA nephropathy</a:t>
            </a:r>
          </a:p>
          <a:p>
            <a:pPr marL="0" indent="0">
              <a:buNone/>
            </a:pPr>
            <a:r>
              <a:rPr lang="en-GB" sz="2400" b="1" dirty="0"/>
              <a:t>Technology appraisal guidance [TA937] Published 20 December 2023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2400" b="1" dirty="0"/>
              <a:t>Recommendations</a:t>
            </a:r>
          </a:p>
          <a:p>
            <a:pPr marL="0" indent="0">
              <a:buNone/>
            </a:pPr>
            <a:r>
              <a:rPr lang="en-GB" sz="2400" dirty="0"/>
              <a:t>1.1 Targeted-release budesonide is recommended as an option for treating primary immunoglobulin A nephropathy (</a:t>
            </a:r>
            <a:r>
              <a:rPr lang="en-GB" sz="2400" dirty="0" err="1"/>
              <a:t>IgAN</a:t>
            </a:r>
            <a:r>
              <a:rPr lang="en-GB" sz="2400" dirty="0"/>
              <a:t>) when there is a risk of rapid disease progression in adults with a urine protein-to-creatinine ratio of 1.5 g/g or more. Targeted release budesonide is recommended only if:</a:t>
            </a:r>
          </a:p>
          <a:p>
            <a:pPr lvl="1"/>
            <a:r>
              <a:rPr lang="en-GB" sz="2200" dirty="0"/>
              <a:t>It is an add-on to optimised standard care including the highest tolerated licensed dose of angiotensin-converting enzyme (ACE) inhibitors or angiotensin-receptor blockers (ARBs), unless they are contra-indicated</a:t>
            </a:r>
          </a:p>
          <a:p>
            <a:pPr lvl="1"/>
            <a:r>
              <a:rPr lang="en-GB" sz="2200" dirty="0"/>
              <a:t>The company provides it according to commercial arrangement</a:t>
            </a:r>
          </a:p>
        </p:txBody>
      </p:sp>
    </p:spTree>
    <p:extLst>
      <p:ext uri="{BB962C8B-B14F-4D97-AF65-F5344CB8AC3E}">
        <p14:creationId xmlns:p14="http://schemas.microsoft.com/office/powerpoint/2010/main" val="2975027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6D23E-C916-915C-BDAB-9A479004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C545B1-F409-7928-F01F-50850598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449FE-8DAE-6BC3-EF59-CDF63B71B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6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BF1578-66B5-D71A-FEB3-721883EFC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2" y="1224329"/>
            <a:ext cx="11161100" cy="5053923"/>
          </a:xfrm>
        </p:spPr>
        <p:txBody>
          <a:bodyPr>
            <a:normAutofit fontScale="92500" lnSpcReduction="10000"/>
          </a:bodyPr>
          <a:lstStyle/>
          <a:p>
            <a:pPr marL="360000" lvl="1" indent="0">
              <a:buNone/>
            </a:pPr>
            <a:endParaRPr lang="en-GB" dirty="0"/>
          </a:p>
          <a:p>
            <a:r>
              <a:rPr lang="en-GB" dirty="0"/>
              <a:t>NICE TA: Empagliflozin - released 20</a:t>
            </a:r>
            <a:r>
              <a:rPr lang="en-GB" baseline="30000" dirty="0"/>
              <a:t>th</a:t>
            </a:r>
            <a:r>
              <a:rPr lang="en-GB" dirty="0"/>
              <a:t> December</a:t>
            </a:r>
          </a:p>
          <a:p>
            <a:pPr lvl="1"/>
            <a:r>
              <a:rPr lang="en-GB" dirty="0"/>
              <a:t>CKD/DKD/Proteinuria</a:t>
            </a:r>
          </a:p>
          <a:p>
            <a:pPr lvl="1"/>
            <a:r>
              <a:rPr lang="en-GB" dirty="0"/>
              <a:t>RPG have responded to confusion related emails</a:t>
            </a:r>
          </a:p>
          <a:p>
            <a:pPr lvl="1"/>
            <a:r>
              <a:rPr lang="en-GB" dirty="0"/>
              <a:t>Plenty of CKD pathways</a:t>
            </a:r>
          </a:p>
          <a:p>
            <a:endParaRPr lang="en-GB" dirty="0"/>
          </a:p>
          <a:p>
            <a:r>
              <a:rPr lang="en-GB" dirty="0"/>
              <a:t>NICE TA: </a:t>
            </a:r>
            <a:r>
              <a:rPr lang="en-GB" dirty="0">
                <a:sym typeface="Wingdings" panose="05000000000000000000" pitchFamily="2" charset="2"/>
              </a:rPr>
              <a:t>Budesonide (</a:t>
            </a:r>
            <a:r>
              <a:rPr lang="en-GB" dirty="0" err="1">
                <a:sym typeface="Wingdings" panose="05000000000000000000" pitchFamily="2" charset="2"/>
              </a:rPr>
              <a:t>Nefocon</a:t>
            </a:r>
            <a:r>
              <a:rPr lang="en-GB" dirty="0">
                <a:sym typeface="Wingdings" panose="05000000000000000000" pitchFamily="2" charset="2"/>
              </a:rPr>
              <a:t>) released 20</a:t>
            </a:r>
            <a:r>
              <a:rPr lang="en-GB" baseline="30000" dirty="0">
                <a:sym typeface="Wingdings" panose="05000000000000000000" pitchFamily="2" charset="2"/>
              </a:rPr>
              <a:t>th</a:t>
            </a:r>
            <a:r>
              <a:rPr lang="en-GB" dirty="0">
                <a:sym typeface="Wingdings" panose="05000000000000000000" pitchFamily="2" charset="2"/>
              </a:rPr>
              <a:t> December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IgA Nephropathy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No </a:t>
            </a:r>
            <a:r>
              <a:rPr lang="en-GB" dirty="0" err="1">
                <a:sym typeface="Wingdings" panose="05000000000000000000" pitchFamily="2" charset="2"/>
              </a:rPr>
              <a:t>Blueteq</a:t>
            </a:r>
            <a:r>
              <a:rPr lang="en-GB" dirty="0">
                <a:sym typeface="Wingdings" panose="05000000000000000000" pitchFamily="2" charset="2"/>
              </a:rPr>
              <a:t> required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Other recent NICE TAs</a:t>
            </a:r>
          </a:p>
          <a:p>
            <a:pPr lvl="1"/>
            <a:r>
              <a:rPr lang="en-GB" dirty="0" err="1">
                <a:sym typeface="Wingdings" panose="05000000000000000000" pitchFamily="2" charset="2"/>
              </a:rPr>
              <a:t>Difelikafalin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 err="1">
                <a:sym typeface="Wingdings" panose="05000000000000000000" pitchFamily="2" charset="2"/>
              </a:rPr>
              <a:t>Avacopan</a:t>
            </a:r>
            <a:r>
              <a:rPr lang="en-GB" dirty="0">
                <a:sym typeface="Wingdings" panose="05000000000000000000" pitchFamily="2" charset="2"/>
              </a:rPr>
              <a:t> </a:t>
            </a:r>
          </a:p>
          <a:p>
            <a:pPr lvl="1"/>
            <a:r>
              <a:rPr lang="en-GB" dirty="0" err="1">
                <a:sym typeface="Wingdings" panose="05000000000000000000" pitchFamily="2" charset="2"/>
              </a:rPr>
              <a:t>Voclosporin</a:t>
            </a:r>
            <a:endParaRPr lang="en-GB" dirty="0">
              <a:sym typeface="Wingdings" panose="05000000000000000000" pitchFamily="2" charset="2"/>
            </a:endParaRPr>
          </a:p>
          <a:p>
            <a:pPr lvl="1"/>
            <a:r>
              <a:rPr lang="en-GB" dirty="0">
                <a:sym typeface="Wingdings" panose="05000000000000000000" pitchFamily="2" charset="2"/>
              </a:rPr>
              <a:t>Roxadustat</a:t>
            </a:r>
          </a:p>
          <a:p>
            <a:pPr lvl="1"/>
            <a:r>
              <a:rPr lang="en-GB" dirty="0" err="1">
                <a:sym typeface="Wingdings" panose="05000000000000000000" pitchFamily="2" charset="2"/>
              </a:rPr>
              <a:t>Finerenone</a:t>
            </a:r>
            <a:endParaRPr lang="en-GB" dirty="0">
              <a:sym typeface="Wingdings" panose="05000000000000000000" pitchFamily="2" charset="2"/>
            </a:endParaRP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>
                <a:sym typeface="Wingdings" panose="05000000000000000000" pitchFamily="2" charset="2"/>
              </a:rPr>
              <a:t>UKKA Expressions of interest: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Co-chair guidelines committee for UKKA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Contact Katherine Parker for info (currently on the committee)</a:t>
            </a:r>
          </a:p>
        </p:txBody>
      </p:sp>
    </p:spTree>
    <p:extLst>
      <p:ext uri="{BB962C8B-B14F-4D97-AF65-F5344CB8AC3E}">
        <p14:creationId xmlns:p14="http://schemas.microsoft.com/office/powerpoint/2010/main" val="315202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FEB72-DA71-3AE3-A12F-F33F5FAF8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Supply Problems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7D690C-FD4F-F6AA-B0E2-7620A4307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A66C0-733F-A58F-B57F-21FF30EA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7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FDAA8D-BF1B-2FED-A78D-EF0EEDDA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260539"/>
            <a:ext cx="11161100" cy="4681537"/>
          </a:xfrm>
        </p:spPr>
        <p:txBody>
          <a:bodyPr vert="horz" lIns="0" tIns="0" rIns="0" bIns="0" rtlCol="0" anchor="t">
            <a:normAutofit/>
          </a:bodyPr>
          <a:lstStyle/>
          <a:p>
            <a:pPr marL="179705" indent="-179705"/>
            <a:r>
              <a:rPr lang="en-GB" dirty="0"/>
              <a:t>Alteplase OOS again</a:t>
            </a:r>
            <a:endParaRPr lang="en-US" dirty="0"/>
          </a:p>
          <a:p>
            <a:pPr marL="179705" indent="-179705"/>
            <a:r>
              <a:rPr lang="en-GB" dirty="0"/>
              <a:t>Bumetanide tablets OOS until January 2024</a:t>
            </a:r>
          </a:p>
          <a:p>
            <a:pPr marL="179705" indent="-179705"/>
            <a:r>
              <a:rPr lang="en-GB" dirty="0"/>
              <a:t>Sando K and Phosphate Sandoz until March 24</a:t>
            </a:r>
          </a:p>
          <a:p>
            <a:pPr marL="179705" indent="-179705"/>
            <a:r>
              <a:rPr lang="en-GB" dirty="0"/>
              <a:t>?</a:t>
            </a:r>
            <a:r>
              <a:rPr lang="en-GB" dirty="0" err="1"/>
              <a:t>Cinacelcet</a:t>
            </a:r>
            <a:r>
              <a:rPr lang="en-GB" dirty="0"/>
              <a:t> 30 mg tablets</a:t>
            </a:r>
          </a:p>
          <a:p>
            <a:pPr marL="179705" indent="-179705"/>
            <a:r>
              <a:rPr lang="en-GB" dirty="0" err="1"/>
              <a:t>Basilixumab</a:t>
            </a:r>
            <a:r>
              <a:rPr lang="en-GB" dirty="0"/>
              <a:t> - ?potential disruption </a:t>
            </a:r>
          </a:p>
          <a:p>
            <a:pPr marL="179705" indent="-179705"/>
            <a:r>
              <a:rPr lang="en-GB" dirty="0"/>
              <a:t>10 % Mannitol</a:t>
            </a:r>
          </a:p>
          <a:p>
            <a:pPr marL="179705" indent="-179705"/>
            <a:r>
              <a:rPr lang="en-GB" dirty="0"/>
              <a:t>Sodium bicarbonate – 1.26 % OOS so using 1.4 % as an alternative</a:t>
            </a:r>
          </a:p>
          <a:p>
            <a:pPr marL="179705" indent="-179705"/>
            <a:r>
              <a:rPr lang="en-GB" dirty="0"/>
              <a:t>Human albumin – allocation</a:t>
            </a:r>
          </a:p>
          <a:p>
            <a:pPr marL="179705" indent="-179705"/>
            <a:r>
              <a:rPr lang="en-GB" dirty="0"/>
              <a:t>Slow sodium</a:t>
            </a:r>
          </a:p>
        </p:txBody>
      </p:sp>
    </p:spTree>
    <p:extLst>
      <p:ext uri="{BB962C8B-B14F-4D97-AF65-F5344CB8AC3E}">
        <p14:creationId xmlns:p14="http://schemas.microsoft.com/office/powerpoint/2010/main" val="715784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01DA-D4BC-D003-6085-D26AF77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49447"/>
            <a:ext cx="9540000" cy="1260475"/>
          </a:xfrm>
        </p:spPr>
        <p:txBody>
          <a:bodyPr/>
          <a:lstStyle/>
          <a:p>
            <a:r>
              <a:rPr lang="en-GB" b="1" dirty="0"/>
              <a:t>Q&amp;A Themes - Guidelines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317FF-0D70-516F-5A81-995174B9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B00A7-9150-4C54-5263-387C4E71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8</a:t>
            </a:fld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8C8F6F-F0FA-D40F-146E-9E13C41A1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62" y="1288046"/>
            <a:ext cx="10802076" cy="4922254"/>
          </a:xfrm>
        </p:spPr>
        <p:txBody>
          <a:bodyPr vert="horz" lIns="0" tIns="0" rIns="0" bIns="0" rtlCol="0" anchor="t">
            <a:normAutofit/>
          </a:bodyPr>
          <a:lstStyle/>
          <a:p>
            <a:pPr marL="179705" indent="-179705"/>
            <a:r>
              <a:rPr lang="en-GB" dirty="0"/>
              <a:t>Steroid dosing post kidney transplant embolism</a:t>
            </a:r>
          </a:p>
          <a:p>
            <a:pPr marL="179705" indent="-179705"/>
            <a:r>
              <a:rPr lang="en-GB" dirty="0"/>
              <a:t>IV iron protocols</a:t>
            </a:r>
          </a:p>
          <a:p>
            <a:pPr marL="179705" indent="-179705"/>
            <a:r>
              <a:rPr lang="en-GB" dirty="0"/>
              <a:t>PILs for </a:t>
            </a:r>
            <a:r>
              <a:rPr lang="en-GB" dirty="0" err="1"/>
              <a:t>avacopan</a:t>
            </a:r>
            <a:r>
              <a:rPr lang="en-GB" dirty="0"/>
              <a:t> and </a:t>
            </a:r>
            <a:r>
              <a:rPr lang="en-GB" dirty="0" err="1"/>
              <a:t>voclosporin</a:t>
            </a:r>
            <a:endParaRPr lang="en-GB" dirty="0"/>
          </a:p>
          <a:p>
            <a:pPr marL="179705" indent="-179705"/>
            <a:r>
              <a:rPr lang="en-GB" dirty="0"/>
              <a:t>LMWH for renal patient with higher weight</a:t>
            </a:r>
          </a:p>
          <a:p>
            <a:pPr marL="179705" indent="-179705"/>
            <a:endParaRPr lang="en-GB" dirty="0"/>
          </a:p>
          <a:p>
            <a:pPr marL="179705" indent="-179705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565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F01DA-D4BC-D003-6085-D26AF77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62" y="349447"/>
            <a:ext cx="9540000" cy="910320"/>
          </a:xfrm>
        </p:spPr>
        <p:txBody>
          <a:bodyPr/>
          <a:lstStyle/>
          <a:p>
            <a:r>
              <a:rPr lang="en-GB" dirty="0"/>
              <a:t>Q&amp;A Themes - Renal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317FF-0D70-516F-5A81-995174B9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RPG Dec Q&amp;A - Topic: Open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B00A7-9150-4C54-5263-387C4E71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A7407-A20E-4A0B-A3A5-2AD794AF9A1B}" type="slidenum">
              <a:rPr lang="en-GB" smtClean="0"/>
              <a:t>9</a:t>
            </a:fld>
            <a:endParaRPr lang="en-GB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99C7D3E-A81F-3E42-EDB8-91F899EDA737}"/>
              </a:ext>
            </a:extLst>
          </p:cNvPr>
          <p:cNvSpPr txBox="1">
            <a:spLocks/>
          </p:cNvSpPr>
          <p:nvPr/>
        </p:nvSpPr>
        <p:spPr>
          <a:xfrm>
            <a:off x="514962" y="1288046"/>
            <a:ext cx="10802076" cy="4922254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6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20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705" indent="-179705"/>
            <a:r>
              <a:rPr lang="en-GB" dirty="0"/>
              <a:t>Malignant hypercalcaemia treatment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Urology – supply of 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Pentosan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Cystostat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iAluril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179705" indent="-179705"/>
            <a:r>
              <a:rPr lang="en-GB" dirty="0" err="1">
                <a:solidFill>
                  <a:srgbClr val="F79133"/>
                </a:solidFill>
              </a:rPr>
              <a:t>Voclosporin</a:t>
            </a:r>
            <a:r>
              <a:rPr lang="en-GB" dirty="0">
                <a:solidFill>
                  <a:srgbClr val="F79133"/>
                </a:solidFill>
              </a:rPr>
              <a:t> – QT monitoring with hydroxychloroquine</a:t>
            </a:r>
          </a:p>
          <a:p>
            <a:pPr marL="539705" lvl="1" indent="-179705"/>
            <a:r>
              <a:rPr lang="en-GB" dirty="0">
                <a:solidFill>
                  <a:srgbClr val="F79133"/>
                </a:solidFill>
              </a:rPr>
              <a:t>Jude to share answer from company via Q&amp;A </a:t>
            </a:r>
            <a:r>
              <a:rPr lang="en-GB" dirty="0" err="1">
                <a:solidFill>
                  <a:srgbClr val="F79133"/>
                </a:solidFill>
              </a:rPr>
              <a:t>whatsapp</a:t>
            </a:r>
            <a:endParaRPr lang="en-GB" dirty="0">
              <a:solidFill>
                <a:srgbClr val="F79133"/>
              </a:solidFill>
            </a:endParaRPr>
          </a:p>
          <a:p>
            <a:pPr marL="179705" indent="-179705"/>
            <a:r>
              <a:rPr lang="en-GB" dirty="0">
                <a:solidFill>
                  <a:srgbClr val="F79133"/>
                </a:solidFill>
              </a:rPr>
              <a:t>AKI/sick day comms/leaflets for patients</a:t>
            </a:r>
          </a:p>
          <a:p>
            <a:pPr marL="539705" lvl="1" indent="-179705"/>
            <a:r>
              <a:rPr lang="en-GB" dirty="0">
                <a:solidFill>
                  <a:srgbClr val="F79133"/>
                </a:solidFill>
              </a:rPr>
              <a:t>Potential project for E&amp;T subgroup / renal networks</a:t>
            </a:r>
          </a:p>
          <a:p>
            <a:pPr marL="539705" lvl="1" indent="-179705"/>
            <a:r>
              <a:rPr lang="en-GB" dirty="0">
                <a:solidFill>
                  <a:srgbClr val="F79133"/>
                </a:solidFill>
              </a:rPr>
              <a:t>Charlotte to add sick days info card to </a:t>
            </a:r>
            <a:r>
              <a:rPr lang="en-GB" dirty="0" err="1">
                <a:solidFill>
                  <a:srgbClr val="F79133"/>
                </a:solidFill>
              </a:rPr>
              <a:t>whatsapp</a:t>
            </a:r>
            <a:r>
              <a:rPr lang="en-GB" dirty="0">
                <a:solidFill>
                  <a:srgbClr val="F79133"/>
                </a:solidFill>
              </a:rPr>
              <a:t> group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Crushing </a:t>
            </a:r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sevelamer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for NG tube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Sodium thiosulfate in pre-dialysis patient</a:t>
            </a:r>
          </a:p>
          <a:p>
            <a:pPr marL="179705" indent="-179705"/>
            <a:r>
              <a:rPr lang="en-GB" dirty="0" err="1">
                <a:solidFill>
                  <a:schemeClr val="tx2">
                    <a:lumMod val="50000"/>
                  </a:schemeClr>
                </a:solidFill>
              </a:rPr>
              <a:t>Avacopan</a:t>
            </a:r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 in Hep B patient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Acitretin in CKD 4/5</a:t>
            </a:r>
          </a:p>
          <a:p>
            <a:pPr marL="179705" indent="-179705"/>
            <a:r>
              <a:rPr lang="en-GB" dirty="0">
                <a:solidFill>
                  <a:schemeClr val="tx2">
                    <a:lumMod val="50000"/>
                  </a:schemeClr>
                </a:solidFill>
              </a:rPr>
              <a:t>Oral Mg Formulations</a:t>
            </a:r>
          </a:p>
          <a:p>
            <a:pPr marL="179705" indent="-179705"/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marL="179705" indent="-179705"/>
            <a:endParaRPr lang="en-GB" dirty="0">
              <a:solidFill>
                <a:schemeClr val="tx2">
                  <a:lumMod val="50000"/>
                </a:schemeClr>
              </a:solidFill>
            </a:endParaRPr>
          </a:p>
          <a:p>
            <a:pPr marL="179705" indent="-179705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179705" indent="-179705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179705" indent="-179705"/>
            <a:endParaRPr lang="en-GB" dirty="0">
              <a:solidFill>
                <a:srgbClr val="F79133"/>
              </a:solidFill>
            </a:endParaRPr>
          </a:p>
          <a:p>
            <a:pPr marL="179705" indent="-179705"/>
            <a:endParaRPr lang="en-GB" dirty="0">
              <a:solidFill>
                <a:srgbClr val="F79133"/>
              </a:solidFill>
            </a:endParaRPr>
          </a:p>
          <a:p>
            <a:pPr marL="179705" indent="-179705"/>
            <a:endParaRPr lang="en-GB" dirty="0">
              <a:solidFill>
                <a:srgbClr val="F791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918978"/>
      </p:ext>
    </p:extLst>
  </p:cSld>
  <p:clrMapOvr>
    <a:masterClrMapping/>
  </p:clrMapOvr>
</p:sld>
</file>

<file path=ppt/theme/theme1.xml><?xml version="1.0" encoding="utf-8"?>
<a:theme xmlns:a="http://schemas.openxmlformats.org/drawingml/2006/main" name="UKKA Theme (white)">
  <a:themeElements>
    <a:clrScheme name="UKKA">
      <a:dk1>
        <a:srgbClr val="233C73"/>
      </a:dk1>
      <a:lt1>
        <a:sysClr val="window" lastClr="FFFFFF"/>
      </a:lt1>
      <a:dk2>
        <a:srgbClr val="484B4C"/>
      </a:dk2>
      <a:lt2>
        <a:srgbClr val="B7B4B3"/>
      </a:lt2>
      <a:accent1>
        <a:srgbClr val="233C73"/>
      </a:accent1>
      <a:accent2>
        <a:srgbClr val="9C1F4C"/>
      </a:accent2>
      <a:accent3>
        <a:srgbClr val="3984C2"/>
      </a:accent3>
      <a:accent4>
        <a:srgbClr val="FCBF27"/>
      </a:accent4>
      <a:accent5>
        <a:srgbClr val="7E164A"/>
      </a:accent5>
      <a:accent6>
        <a:srgbClr val="196AA3"/>
      </a:accent6>
      <a:hlink>
        <a:srgbClr val="F79133"/>
      </a:hlink>
      <a:folHlink>
        <a:srgbClr val="FCBF27"/>
      </a:folHlink>
    </a:clrScheme>
    <a:fontScheme name="UKKA">
      <a:majorFont>
        <a:latin typeface="Visby CF Bold"/>
        <a:ea typeface=""/>
        <a:cs typeface=""/>
      </a:majorFont>
      <a:minorFont>
        <a:latin typeface="Visby Round C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UKKA Theme (midnight)">
  <a:themeElements>
    <a:clrScheme name="UKKA">
      <a:dk1>
        <a:srgbClr val="233C73"/>
      </a:dk1>
      <a:lt1>
        <a:sysClr val="window" lastClr="FFFFFF"/>
      </a:lt1>
      <a:dk2>
        <a:srgbClr val="484B4C"/>
      </a:dk2>
      <a:lt2>
        <a:srgbClr val="B7B4B3"/>
      </a:lt2>
      <a:accent1>
        <a:srgbClr val="233C73"/>
      </a:accent1>
      <a:accent2>
        <a:srgbClr val="9C1F4C"/>
      </a:accent2>
      <a:accent3>
        <a:srgbClr val="3984C2"/>
      </a:accent3>
      <a:accent4>
        <a:srgbClr val="FCBF27"/>
      </a:accent4>
      <a:accent5>
        <a:srgbClr val="7E164A"/>
      </a:accent5>
      <a:accent6>
        <a:srgbClr val="196AA3"/>
      </a:accent6>
      <a:hlink>
        <a:srgbClr val="F79133"/>
      </a:hlink>
      <a:folHlink>
        <a:srgbClr val="FCBF27"/>
      </a:folHlink>
    </a:clrScheme>
    <a:fontScheme name="UKKA">
      <a:majorFont>
        <a:latin typeface="Visby CF Bold"/>
        <a:ea typeface=""/>
        <a:cs typeface=""/>
      </a:majorFont>
      <a:minorFont>
        <a:latin typeface="Visby Round C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UKKA Theme (white)">
  <a:themeElements>
    <a:clrScheme name="UKKA">
      <a:dk1>
        <a:srgbClr val="233C73"/>
      </a:dk1>
      <a:lt1>
        <a:sysClr val="window" lastClr="FFFFFF"/>
      </a:lt1>
      <a:dk2>
        <a:srgbClr val="484B4C"/>
      </a:dk2>
      <a:lt2>
        <a:srgbClr val="B7B4B3"/>
      </a:lt2>
      <a:accent1>
        <a:srgbClr val="233C73"/>
      </a:accent1>
      <a:accent2>
        <a:srgbClr val="9C1F4C"/>
      </a:accent2>
      <a:accent3>
        <a:srgbClr val="3984C2"/>
      </a:accent3>
      <a:accent4>
        <a:srgbClr val="FCBF27"/>
      </a:accent4>
      <a:accent5>
        <a:srgbClr val="7E164A"/>
      </a:accent5>
      <a:accent6>
        <a:srgbClr val="196AA3"/>
      </a:accent6>
      <a:hlink>
        <a:srgbClr val="F79133"/>
      </a:hlink>
      <a:folHlink>
        <a:srgbClr val="FCBF27"/>
      </a:folHlink>
    </a:clrScheme>
    <a:fontScheme name="UKKA">
      <a:majorFont>
        <a:latin typeface="Visby CF Bold"/>
        <a:ea typeface=""/>
        <a:cs typeface=""/>
      </a:majorFont>
      <a:minorFont>
        <a:latin typeface="Visby Round C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244fc1-36c1-4c59-90f8-d5dd19bc7a4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ED5EE104F054298B4D5DE8DBD85D0" ma:contentTypeVersion="12" ma:contentTypeDescription="Create a new document." ma:contentTypeScope="" ma:versionID="ce0a527a33664da0bf34a641a237a0fb">
  <xsd:schema xmlns:xsd="http://www.w3.org/2001/XMLSchema" xmlns:xs="http://www.w3.org/2001/XMLSchema" xmlns:p="http://schemas.microsoft.com/office/2006/metadata/properties" xmlns:ns3="8b244fc1-36c1-4c59-90f8-d5dd19bc7a40" xmlns:ns4="d58c9052-38e2-4632-bfff-bdbf053d1d5f" targetNamespace="http://schemas.microsoft.com/office/2006/metadata/properties" ma:root="true" ma:fieldsID="f1d3c7069b0e31f3adbfa666ae41cf85" ns3:_="" ns4:_="">
    <xsd:import namespace="8b244fc1-36c1-4c59-90f8-d5dd19bc7a40"/>
    <xsd:import namespace="d58c9052-38e2-4632-bfff-bdbf053d1d5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244fc1-36c1-4c59-90f8-d5dd19bc7a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c9052-38e2-4632-bfff-bdbf053d1d5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7053D7-A918-4514-94A7-7F7E8350167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E8B3B1-6669-4CA5-A176-CC2520E76AC9}">
  <ds:schemaRefs>
    <ds:schemaRef ds:uri="http://schemas.microsoft.com/office/infopath/2007/PartnerControls"/>
    <ds:schemaRef ds:uri="http://purl.org/dc/dcmitype/"/>
    <ds:schemaRef ds:uri="http://www.w3.org/XML/1998/namespace"/>
    <ds:schemaRef ds:uri="8b244fc1-36c1-4c59-90f8-d5dd19bc7a40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d58c9052-38e2-4632-bfff-bdbf053d1d5f"/>
  </ds:schemaRefs>
</ds:datastoreItem>
</file>

<file path=customXml/itemProps3.xml><?xml version="1.0" encoding="utf-8"?>
<ds:datastoreItem xmlns:ds="http://schemas.openxmlformats.org/officeDocument/2006/customXml" ds:itemID="{1AEBE12D-0824-4F4D-9DD5-BDEA55A497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244fc1-36c1-4c59-90f8-d5dd19bc7a40"/>
    <ds:schemaRef ds:uri="d58c9052-38e2-4632-bfff-bdbf053d1d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1175</Words>
  <Application>Microsoft Office PowerPoint</Application>
  <PresentationFormat>Widescreen</PresentationFormat>
  <Paragraphs>185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Visby CF Bold</vt:lpstr>
      <vt:lpstr>Arial</vt:lpstr>
      <vt:lpstr>Wingdings</vt:lpstr>
      <vt:lpstr>Visby Round CF</vt:lpstr>
      <vt:lpstr>Visby Round CF DemiBold</vt:lpstr>
      <vt:lpstr>Calibri</vt:lpstr>
      <vt:lpstr>UKKA Theme (white)</vt:lpstr>
      <vt:lpstr>UKKA Theme (midnight)</vt:lpstr>
      <vt:lpstr>UKKA Theme (white)</vt:lpstr>
      <vt:lpstr> </vt:lpstr>
      <vt:lpstr>Updates</vt:lpstr>
      <vt:lpstr>Updates</vt:lpstr>
      <vt:lpstr>NICE TAs</vt:lpstr>
      <vt:lpstr>NICE TAs</vt:lpstr>
      <vt:lpstr>Updates</vt:lpstr>
      <vt:lpstr>Supply Problems</vt:lpstr>
      <vt:lpstr>Q&amp;A Themes - Guidelines</vt:lpstr>
      <vt:lpstr>Q&amp;A Themes - Renal</vt:lpstr>
      <vt:lpstr>Q&amp;A Themes - Dialysis</vt:lpstr>
      <vt:lpstr>Q&amp;A Themes - Transplant</vt:lpstr>
      <vt:lpstr>Q&amp;A – New Qu</vt:lpstr>
      <vt:lpstr>January Q&amp;A - Close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Ford</dc:creator>
  <cp:lastModifiedBy>Fay Passey</cp:lastModifiedBy>
  <cp:revision>297</cp:revision>
  <dcterms:created xsi:type="dcterms:W3CDTF">2021-07-07T08:58:23Z</dcterms:created>
  <dcterms:modified xsi:type="dcterms:W3CDTF">2024-01-16T14:28:44Z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0x0101005FAED5EE104F054298B4D5DE8DBD85D0</vt:lpwstr>
  </property>
</Properties>
</file>