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5"/>
  </p:notesMasterIdLst>
  <p:sldIdLst>
    <p:sldId id="256" r:id="rId6"/>
    <p:sldId id="261" r:id="rId7"/>
    <p:sldId id="260" r:id="rId8"/>
    <p:sldId id="262" r:id="rId9"/>
    <p:sldId id="263" r:id="rId10"/>
    <p:sldId id="264" r:id="rId11"/>
    <p:sldId id="265" r:id="rId12"/>
    <p:sldId id="266" r:id="rId13"/>
    <p:sldId id="259" r:id="rId14"/>
  </p:sldIdLst>
  <p:sldSz cx="12192000" cy="6858000"/>
  <p:notesSz cx="7104063" cy="10234613"/>
  <p:embeddedFontLst>
    <p:embeddedFont>
      <p:font typeface="Calibri" panose="020F0502020204030204" pitchFamily="34" charset="0"/>
      <p:regular r:id="rId16"/>
      <p:bold r:id="rId17"/>
      <p:italic r:id="rId18"/>
      <p:boldItalic r:id="rId19"/>
    </p:embeddedFont>
    <p:embeddedFont>
      <p:font typeface="Visby CF Bold" panose="020B0604020202020204" charset="0"/>
      <p:bold r:id="rId20"/>
      <p:italic r:id="rId21"/>
      <p:boldItalic r:id="rId22"/>
    </p:embeddedFont>
    <p:embeddedFont>
      <p:font typeface="Visby Round CF" panose="020F0000000000000000" charset="0"/>
      <p:regular r:id="rId23"/>
      <p:bold r:id="rId24"/>
      <p:italic r:id="rId25"/>
      <p:boldItalic r:id="rId26"/>
    </p:embeddedFont>
    <p:embeddedFont>
      <p:font typeface="Visby Round CF DemiBold" panose="020F0000000000000000" charset="0"/>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A144"/>
    <a:srgbClr val="FDD21C"/>
    <a:srgbClr val="3E99D6"/>
    <a:srgbClr val="297CBF"/>
    <a:srgbClr val="3497D2"/>
    <a:srgbClr val="217FC2"/>
    <a:srgbClr val="2191C2"/>
    <a:srgbClr val="F791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6" autoAdjust="0"/>
    <p:restoredTop sz="73492" autoAdjust="0"/>
  </p:normalViewPr>
  <p:slideViewPr>
    <p:cSldViewPr snapToGrid="0">
      <p:cViewPr varScale="1">
        <p:scale>
          <a:sx n="63" d="100"/>
          <a:sy n="63" d="100"/>
        </p:scale>
        <p:origin x="1334" y="53"/>
      </p:cViewPr>
      <p:guideLst>
        <p:guide orient="horz" pos="2160"/>
        <p:guide pos="3840"/>
      </p:guideLst>
    </p:cSldViewPr>
  </p:slideViewPr>
  <p:outlineViewPr>
    <p:cViewPr>
      <p:scale>
        <a:sx n="33" d="100"/>
        <a:sy n="33" d="100"/>
      </p:scale>
      <p:origin x="0" y="2756"/>
    </p:cViewPr>
  </p:outlineViewPr>
  <p:notesTextViewPr>
    <p:cViewPr>
      <p:scale>
        <a:sx n="1" d="1"/>
        <a:sy n="1" d="1"/>
      </p:scale>
      <p:origin x="0" y="0"/>
    </p:cViewPr>
  </p:notesTextViewPr>
  <p:sorterViewPr>
    <p:cViewPr varScale="1">
      <p:scale>
        <a:sx n="100" d="100"/>
        <a:sy n="100" d="100"/>
      </p:scale>
      <p:origin x="0" y="0"/>
    </p:cViewPr>
  </p:sorter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5.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C9D77466-75CD-4508-934F-82A4CC34B070}" type="datetimeFigureOut">
              <a:rPr lang="en-GB" smtClean="0"/>
              <a:t>05/02/2023</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FB2E4B5E-0FDD-4365-A58B-83FC26C72247}" type="slidenum">
              <a:rPr lang="en-GB" smtClean="0"/>
              <a:t>‹#›</a:t>
            </a:fld>
            <a:endParaRPr lang="en-GB" dirty="0"/>
          </a:p>
        </p:txBody>
      </p:sp>
    </p:spTree>
    <p:extLst>
      <p:ext uri="{BB962C8B-B14F-4D97-AF65-F5344CB8AC3E}">
        <p14:creationId xmlns:p14="http://schemas.microsoft.com/office/powerpoint/2010/main" val="18410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kkidney.org/audit-research/publications-presentations/report/acute-kidney-injury-aki-england-report-nationwid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kkidney.org/audit-research/data-portal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Hi my name is Beth Carter-Crosby and I am one of the data managers here at the Registry. I am here to talk through the UKRR collection of AKI data from the laboratories.</a:t>
            </a:r>
          </a:p>
          <a:p>
            <a:r>
              <a:rPr lang="en-GB" sz="1000" dirty="0">
                <a:latin typeface="Arial" panose="020B0604020202020204" pitchFamily="34" charset="0"/>
                <a:cs typeface="Arial" panose="020B0604020202020204" pitchFamily="34" charset="0"/>
              </a:rPr>
              <a:t>Next slide please.</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B2E4B5E-0FDD-4365-A58B-83FC26C72247}" type="slidenum">
              <a:rPr lang="en-GB" smtClean="0"/>
              <a:t>1</a:t>
            </a:fld>
            <a:endParaRPr lang="en-GB" dirty="0"/>
          </a:p>
        </p:txBody>
      </p:sp>
    </p:spTree>
    <p:extLst>
      <p:ext uri="{BB962C8B-B14F-4D97-AF65-F5344CB8AC3E}">
        <p14:creationId xmlns:p14="http://schemas.microsoft.com/office/powerpoint/2010/main" val="278149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000" dirty="0">
                <a:latin typeface="Arial" panose="020B0604020202020204" pitchFamily="34" charset="0"/>
                <a:cs typeface="Arial" panose="020B0604020202020204" pitchFamily="34" charset="0"/>
              </a:rPr>
              <a:t>To give you a little background on AKI first , what prompted the collection of lab AKI was awareness, interest and information.</a:t>
            </a:r>
          </a:p>
          <a:p>
            <a:pPr algn="l"/>
            <a:r>
              <a:rPr lang="en-GB" sz="1000" dirty="0">
                <a:latin typeface="Arial" panose="020B0604020202020204" pitchFamily="34" charset="0"/>
                <a:cs typeface="Arial" panose="020B0604020202020204" pitchFamily="34" charset="0"/>
              </a:rPr>
              <a:t>It is estimated that 1 in 5 emergency admissions into hospital are associated with AKI .</a:t>
            </a:r>
          </a:p>
          <a:p>
            <a:pPr algn="l"/>
            <a:r>
              <a:rPr lang="en-GB" sz="1000" dirty="0">
                <a:latin typeface="Arial" panose="020B0604020202020204" pitchFamily="34" charset="0"/>
                <a:cs typeface="Arial" panose="020B0604020202020204" pitchFamily="34" charset="0"/>
              </a:rPr>
              <a:t>Approximately 1 in 3 patients with AKI in hospital developed AKI during their stay, and a fifth of these cases are considered avoidable. </a:t>
            </a:r>
          </a:p>
          <a:p>
            <a:pPr algn="l"/>
            <a:r>
              <a:rPr lang="en-GB" sz="1000" dirty="0">
                <a:latin typeface="Arial" panose="020B0604020202020204" pitchFamily="34" charset="0"/>
                <a:cs typeface="Arial" panose="020B0604020202020204" pitchFamily="34" charset="0"/>
              </a:rPr>
              <a:t>Up to 100,000 deaths in hospital, could potentially be prevented. </a:t>
            </a:r>
          </a:p>
          <a:p>
            <a:pPr algn="l"/>
            <a:r>
              <a:rPr lang="en-GB" sz="1000" dirty="0">
                <a:latin typeface="Arial" panose="020B0604020202020204" pitchFamily="34" charset="0"/>
                <a:cs typeface="Arial" panose="020B0604020202020204" pitchFamily="34" charset="0"/>
              </a:rPr>
              <a:t>It is estimated that this is costing the NHS £1.2 billion pounds per annum. </a:t>
            </a:r>
          </a:p>
          <a:p>
            <a:pPr algn="l"/>
            <a:r>
              <a:rPr lang="en-GB" sz="1000" dirty="0">
                <a:latin typeface="Arial" panose="020B0604020202020204" pitchFamily="34" charset="0"/>
                <a:cs typeface="Arial" panose="020B0604020202020204" pitchFamily="34" charset="0"/>
              </a:rPr>
              <a:t>….That’s more than costs associated with breast, lung, and skin cancer combined .</a:t>
            </a:r>
          </a:p>
          <a:p>
            <a:pPr algn="l"/>
            <a:r>
              <a:rPr lang="en-GB" sz="1000" dirty="0">
                <a:latin typeface="Arial" panose="020B0604020202020204" pitchFamily="34" charset="0"/>
                <a:cs typeface="Arial" panose="020B0604020202020204" pitchFamily="34" charset="0"/>
              </a:rPr>
              <a:t>Next slide please.</a:t>
            </a:r>
          </a:p>
          <a:p>
            <a:pPr defTabSz="990752">
              <a:defRPr/>
            </a:pPr>
            <a:endParaRPr lang="en-GB" sz="1000" dirty="0">
              <a:latin typeface="Arial" panose="020B0604020202020204" pitchFamily="34" charset="0"/>
              <a:cs typeface="Arial" panose="020B0604020202020204" pitchFamily="34" charset="0"/>
            </a:endParaRPr>
          </a:p>
          <a:p>
            <a:pPr defTabSz="990752">
              <a:defRPr/>
            </a:pPr>
            <a:endParaRPr lang="en-GB" sz="1000" dirty="0">
              <a:latin typeface="Arial" panose="020B0604020202020204" pitchFamily="34" charset="0"/>
              <a:cs typeface="Arial" panose="020B0604020202020204" pitchFamily="34" charset="0"/>
            </a:endParaRPr>
          </a:p>
          <a:p>
            <a:pPr defTabSz="990752">
              <a:defRPr/>
            </a:pPr>
            <a:r>
              <a:rPr lang="en-GB" sz="1000" dirty="0">
                <a:latin typeface="Arial" panose="020B0604020202020204" pitchFamily="34" charset="0"/>
                <a:cs typeface="Arial" panose="020B0604020202020204" pitchFamily="34" charset="0"/>
              </a:rPr>
              <a:t>References:</a:t>
            </a:r>
          </a:p>
          <a:p>
            <a:pPr defTabSz="990752">
              <a:defRPr/>
            </a:pPr>
            <a:r>
              <a:rPr lang="en-GB" sz="1000" dirty="0">
                <a:latin typeface="Arial" panose="020B0604020202020204" pitchFamily="34" charset="0"/>
                <a:cs typeface="Arial" panose="020B0604020202020204" pitchFamily="34" charset="0"/>
              </a:rPr>
              <a:t>Wang et all - https://www.karger.com/Article/FullText/337487</a:t>
            </a:r>
          </a:p>
          <a:p>
            <a:pPr defTabSz="990752">
              <a:defRPr/>
            </a:pPr>
            <a:r>
              <a:rPr lang="en-GB" sz="1000" dirty="0">
                <a:latin typeface="Arial" panose="020B0604020202020204" pitchFamily="34" charset="0"/>
                <a:cs typeface="Arial" panose="020B0604020202020204" pitchFamily="34" charset="0"/>
              </a:rPr>
              <a:t>Anastasios A et al  - https://bmcnephrol.biomedcentral.com/articles/10.1186/s12882-019-1237-x</a:t>
            </a:r>
          </a:p>
          <a:p>
            <a:pPr defTabSz="990752">
              <a:defRPr/>
            </a:pPr>
            <a:r>
              <a:rPr lang="en-GB" sz="1000" dirty="0">
                <a:latin typeface="Arial" panose="020B0604020202020204" pitchFamily="34" charset="0"/>
                <a:cs typeface="Arial" panose="020B0604020202020204" pitchFamily="34" charset="0"/>
              </a:rPr>
              <a:t>National Confidential Enquiry - https://www.ncepod.org.uk/CommonThemes.pdf</a:t>
            </a:r>
          </a:p>
          <a:p>
            <a:pPr defTabSz="990752">
              <a:defRPr/>
            </a:pPr>
            <a:r>
              <a:rPr lang="en-GB" sz="1000" dirty="0">
                <a:latin typeface="Arial" panose="020B0604020202020204" pitchFamily="34" charset="0"/>
                <a:cs typeface="Arial" panose="020B0604020202020204" pitchFamily="34" charset="0"/>
              </a:rPr>
              <a:t>Kerr et all - https://pubmed.ncbi.nlm.nih.gov/24753459/</a:t>
            </a:r>
          </a:p>
        </p:txBody>
      </p:sp>
      <p:sp>
        <p:nvSpPr>
          <p:cNvPr id="4" name="Slide Number Placeholder 3"/>
          <p:cNvSpPr>
            <a:spLocks noGrp="1"/>
          </p:cNvSpPr>
          <p:nvPr>
            <p:ph type="sldNum" sz="quarter" idx="5"/>
          </p:nvPr>
        </p:nvSpPr>
        <p:spPr/>
        <p:txBody>
          <a:bodyPr/>
          <a:lstStyle/>
          <a:p>
            <a:fld id="{FB2E4B5E-0FDD-4365-A58B-83FC26C72247}" type="slidenum">
              <a:rPr lang="en-GB" smtClean="0"/>
              <a:t>2</a:t>
            </a:fld>
            <a:endParaRPr lang="en-GB" dirty="0"/>
          </a:p>
        </p:txBody>
      </p:sp>
    </p:spTree>
    <p:extLst>
      <p:ext uri="{BB962C8B-B14F-4D97-AF65-F5344CB8AC3E}">
        <p14:creationId xmlns:p14="http://schemas.microsoft.com/office/powerpoint/2010/main" val="27401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This resulted in an alert back in 2014 to all NHS acute and foundation Trusts that provide pathology services.</a:t>
            </a:r>
          </a:p>
          <a:p>
            <a:r>
              <a:rPr lang="en-GB" sz="1000" dirty="0">
                <a:latin typeface="Arial" panose="020B0604020202020204" pitchFamily="34" charset="0"/>
                <a:cs typeface="Arial" panose="020B0604020202020204" pitchFamily="34" charset="0"/>
              </a:rPr>
              <a:t>Within the patient safety alert was an national algorithm, which standardised the definition of AKI. </a:t>
            </a:r>
          </a:p>
          <a:p>
            <a:r>
              <a:rPr lang="en-GB" sz="1000" dirty="0">
                <a:latin typeface="Arial" panose="020B0604020202020204" pitchFamily="34" charset="0"/>
                <a:cs typeface="Arial" panose="020B0604020202020204" pitchFamily="34" charset="0"/>
              </a:rPr>
              <a:t>This provided the ability to ensure that a timeline and a consistent approach to the detection and diagnosis of patients with AKI was taken across the NHS.</a:t>
            </a:r>
          </a:p>
          <a:p>
            <a:pPr defTabSz="990752">
              <a:defRPr/>
            </a:pPr>
            <a:r>
              <a:rPr lang="en-GB" sz="1000" dirty="0">
                <a:latin typeface="Arial" panose="020B0604020202020204" pitchFamily="34" charset="0"/>
                <a:cs typeface="Arial" panose="020B0604020202020204" pitchFamily="34" charset="0"/>
              </a:rPr>
              <a:t>When integrated into a LIMS, the algorithm will identify potential cases of AKI from the lab data in real time and produce a test result. </a:t>
            </a:r>
          </a:p>
          <a:p>
            <a:pPr defTabSz="990752">
              <a:defRPr/>
            </a:pPr>
            <a:r>
              <a:rPr lang="en-GB" sz="1000" dirty="0">
                <a:latin typeface="Arial" panose="020B0604020202020204" pitchFamily="34" charset="0"/>
                <a:cs typeface="Arial" panose="020B0604020202020204" pitchFamily="34" charset="0"/>
              </a:rPr>
              <a:t>This result then gets sent, using existing IT connections to patient management systems. </a:t>
            </a:r>
          </a:p>
          <a:p>
            <a:pPr defTabSz="990752">
              <a:defRPr/>
            </a:pPr>
            <a:r>
              <a:rPr lang="en-GB" sz="1000" dirty="0">
                <a:latin typeface="Arial" panose="020B0604020202020204" pitchFamily="34" charset="0"/>
                <a:cs typeface="Arial" panose="020B0604020202020204" pitchFamily="34" charset="0"/>
              </a:rPr>
              <a:t>There were 5 action points as part of the patient safety alert, which involved alerting Pathology &amp; IT to work with and upgrade LIMS systems. </a:t>
            </a:r>
          </a:p>
          <a:p>
            <a:pPr defTabSz="990752">
              <a:defRPr/>
            </a:pPr>
            <a:r>
              <a:rPr lang="en-GB" sz="1000" dirty="0">
                <a:latin typeface="Arial" panose="020B0604020202020204" pitchFamily="34" charset="0"/>
                <a:cs typeface="Arial" panose="020B0604020202020204" pitchFamily="34" charset="0"/>
              </a:rPr>
              <a:t>This got the algorithm integrated.</a:t>
            </a:r>
          </a:p>
          <a:p>
            <a:pPr defTabSz="990752">
              <a:defRPr/>
            </a:pPr>
            <a:r>
              <a:rPr lang="en-GB" sz="1000" dirty="0">
                <a:latin typeface="Arial" panose="020B0604020202020204" pitchFamily="34" charset="0"/>
                <a:cs typeface="Arial" panose="020B0604020202020204" pitchFamily="34" charset="0"/>
              </a:rPr>
              <a:t>Next slide please.</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(https://www.england.nhs.uk/patientsafety/wp-content/uploads/sites/32/2014/06/psa-aki2.pdf) issued in 2014, to be introduced by March 2</a:t>
            </a:r>
          </a:p>
          <a:p>
            <a:r>
              <a:rPr lang="en-GB" sz="1000" dirty="0">
                <a:latin typeface="Arial" panose="020B0604020202020204" pitchFamily="34" charset="0"/>
                <a:cs typeface="Arial" panose="020B0604020202020204" pitchFamily="34" charset="0"/>
              </a:rPr>
              <a:t>https://www.england.nhs.uk/2014/06/psa-aki/</a:t>
            </a:r>
          </a:p>
        </p:txBody>
      </p:sp>
      <p:sp>
        <p:nvSpPr>
          <p:cNvPr id="4" name="Slide Number Placeholder 3"/>
          <p:cNvSpPr>
            <a:spLocks noGrp="1"/>
          </p:cNvSpPr>
          <p:nvPr>
            <p:ph type="sldNum" sz="quarter" idx="5"/>
          </p:nvPr>
        </p:nvSpPr>
        <p:spPr/>
        <p:txBody>
          <a:bodyPr/>
          <a:lstStyle/>
          <a:p>
            <a:fld id="{FB2E4B5E-0FDD-4365-A58B-83FC26C72247}" type="slidenum">
              <a:rPr lang="en-GB" smtClean="0"/>
              <a:t>3</a:t>
            </a:fld>
            <a:endParaRPr lang="en-GB" dirty="0"/>
          </a:p>
        </p:txBody>
      </p:sp>
    </p:spTree>
    <p:extLst>
      <p:ext uri="{BB962C8B-B14F-4D97-AF65-F5344CB8AC3E}">
        <p14:creationId xmlns:p14="http://schemas.microsoft.com/office/powerpoint/2010/main" val="167637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FFFF"/>
              </a:buClr>
              <a:buSzPct val="100000"/>
              <a:buFont typeface="Arial"/>
              <a:buNone/>
              <a:defRPr sz="1800"/>
            </a:pPr>
            <a:endParaRPr lang="en-GB" sz="1000" kern="0" dirty="0">
              <a:solidFill>
                <a:srgbClr val="000000"/>
              </a:solidFill>
              <a:uFill>
                <a:solidFill>
                  <a:srgbClr val="FFFFFF"/>
                </a:solidFill>
              </a:uFill>
              <a:latin typeface="Arial" panose="020B0604020202020204" pitchFamily="34" charset="0"/>
              <a:ea typeface="Calibri"/>
              <a:cs typeface="Arial" panose="020B0604020202020204" pitchFamily="34" charset="0"/>
              <a:sym typeface="Calibri"/>
            </a:endParaRPr>
          </a:p>
          <a:p>
            <a:pPr>
              <a:buClr>
                <a:srgbClr val="FFFFFF"/>
              </a:buClr>
              <a:buSzPct val="100000"/>
              <a:buFont typeface="Arial"/>
              <a:buNone/>
              <a:defRPr sz="1800"/>
            </a:pPr>
            <a:r>
              <a:rPr lang="en-GB" sz="1000" kern="0" dirty="0">
                <a:solidFill>
                  <a:srgbClr val="000000"/>
                </a:solidFill>
                <a:uFill>
                  <a:solidFill>
                    <a:srgbClr val="FFFFFF"/>
                  </a:solidFill>
                </a:uFill>
                <a:latin typeface="Arial" panose="020B0604020202020204" pitchFamily="34" charset="0"/>
                <a:ea typeface="Calibri"/>
                <a:cs typeface="Arial" panose="020B0604020202020204" pitchFamily="34" charset="0"/>
                <a:sym typeface="Calibri"/>
              </a:rPr>
              <a:t>Alongside the patient safety alert, the AKI national Programme Board was established. </a:t>
            </a:r>
          </a:p>
          <a:p>
            <a:pPr>
              <a:buClr>
                <a:srgbClr val="FFFFFF"/>
              </a:buClr>
              <a:buSzPct val="100000"/>
              <a:buFont typeface="Arial"/>
              <a:buNone/>
              <a:defRPr sz="1800"/>
            </a:pPr>
            <a:r>
              <a:rPr lang="en-GB" sz="1000" kern="0" dirty="0">
                <a:solidFill>
                  <a:srgbClr val="000000"/>
                </a:solidFill>
                <a:uFill>
                  <a:solidFill>
                    <a:srgbClr val="FFFFFF"/>
                  </a:solidFill>
                </a:uFill>
                <a:latin typeface="Arial" panose="020B0604020202020204" pitchFamily="34" charset="0"/>
                <a:ea typeface="Calibri"/>
                <a:cs typeface="Arial" panose="020B0604020202020204" pitchFamily="34" charset="0"/>
                <a:sym typeface="Calibri"/>
              </a:rPr>
              <a:t>This was made up of biochemists, nephrologists and software providers where an initial algorithm was produced.</a:t>
            </a:r>
          </a:p>
          <a:p>
            <a:pPr>
              <a:buClr>
                <a:srgbClr val="FFFFFF"/>
              </a:buClr>
              <a:buSzPct val="100000"/>
              <a:buFont typeface="Arial"/>
              <a:buNone/>
              <a:defRPr sz="1800"/>
            </a:pPr>
            <a:r>
              <a:rPr lang="en-GB" sz="1000" kern="0" dirty="0">
                <a:solidFill>
                  <a:srgbClr val="000000"/>
                </a:solidFill>
                <a:uFill>
                  <a:solidFill>
                    <a:srgbClr val="FFFFFF"/>
                  </a:solidFill>
                </a:uFill>
                <a:latin typeface="Arial" panose="020B0604020202020204" pitchFamily="34" charset="0"/>
                <a:cs typeface="Arial" panose="020B0604020202020204" pitchFamily="34" charset="0"/>
                <a:sym typeface="Calibri"/>
              </a:rPr>
              <a:t>I</a:t>
            </a:r>
            <a:r>
              <a:rPr lang="en-GB" sz="1000" dirty="0">
                <a:solidFill>
                  <a:srgbClr val="000000"/>
                </a:solidFill>
                <a:latin typeface="Arial" panose="020B0604020202020204" pitchFamily="34" charset="0"/>
                <a:cs typeface="Arial" panose="020B0604020202020204" pitchFamily="34" charset="0"/>
              </a:rPr>
              <a:t>n 2014, Think Kidneys became the national programme of NHS England in partnership with the UK Renal Registry. </a:t>
            </a:r>
          </a:p>
          <a:p>
            <a:pPr>
              <a:buClr>
                <a:srgbClr val="FFFFFF"/>
              </a:buClr>
              <a:buSzPct val="100000"/>
              <a:buFont typeface="Arial"/>
              <a:buNone/>
              <a:defRPr sz="1800"/>
            </a:pPr>
            <a:r>
              <a:rPr lang="en-GB" sz="1000" dirty="0">
                <a:solidFill>
                  <a:srgbClr val="000000"/>
                </a:solidFill>
                <a:latin typeface="Arial" panose="020B0604020202020204" pitchFamily="34" charset="0"/>
                <a:cs typeface="Arial" panose="020B0604020202020204" pitchFamily="34" charset="0"/>
              </a:rPr>
              <a:t>The </a:t>
            </a:r>
            <a:r>
              <a:rPr lang="en-GB" sz="1000" kern="0" dirty="0">
                <a:solidFill>
                  <a:srgbClr val="000000"/>
                </a:solidFill>
                <a:uFill>
                  <a:solidFill>
                    <a:srgbClr val="FFFFFF"/>
                  </a:solidFill>
                </a:uFill>
                <a:latin typeface="Arial" panose="020B0604020202020204" pitchFamily="34" charset="0"/>
                <a:ea typeface="Calibri"/>
                <a:cs typeface="Arial" panose="020B0604020202020204" pitchFamily="34" charset="0"/>
                <a:sym typeface="Calibri"/>
              </a:rPr>
              <a:t>Programme Board reported to NHS England and they established the themes and priorities for the national programme, this was divided into 6 workstreams. </a:t>
            </a:r>
          </a:p>
          <a:p>
            <a:pPr>
              <a:buClr>
                <a:srgbClr val="FFFFFF"/>
              </a:buClr>
              <a:buSzPct val="100000"/>
              <a:buFont typeface="Arial"/>
              <a:buNone/>
              <a:defRPr sz="1800"/>
            </a:pPr>
            <a:r>
              <a:rPr lang="en-GB" sz="1000" kern="0" dirty="0">
                <a:solidFill>
                  <a:srgbClr val="000000"/>
                </a:solidFill>
                <a:uFill>
                  <a:solidFill>
                    <a:srgbClr val="FFFFFF"/>
                  </a:solidFill>
                </a:uFill>
                <a:latin typeface="Arial" panose="020B0604020202020204" pitchFamily="34" charset="0"/>
                <a:ea typeface="Calibri"/>
                <a:cs typeface="Arial" panose="020B0604020202020204" pitchFamily="34" charset="0"/>
                <a:sym typeface="Calibri"/>
              </a:rPr>
              <a:t>Risk, education, detection, intervention, implementation and measurement. </a:t>
            </a:r>
          </a:p>
          <a:p>
            <a:pPr defTabSz="990752">
              <a:buClr>
                <a:srgbClr val="FFFFFF"/>
              </a:buClr>
              <a:buSzPct val="100000"/>
              <a:defRPr sz="1800"/>
            </a:pPr>
            <a:r>
              <a:rPr lang="en-GB" sz="1000" kern="0" dirty="0">
                <a:solidFill>
                  <a:srgbClr val="000000"/>
                </a:solidFill>
                <a:uFill>
                  <a:solidFill>
                    <a:srgbClr val="FFFFFF"/>
                  </a:solidFill>
                </a:uFill>
                <a:latin typeface="Arial" panose="020B0604020202020204" pitchFamily="34" charset="0"/>
                <a:ea typeface="Calibri"/>
                <a:cs typeface="Arial" panose="020B0604020202020204" pitchFamily="34" charset="0"/>
                <a:sym typeface="Calibri"/>
              </a:rPr>
              <a:t>It was then the job of the programmes team to turn these into a reality. This  involved monitoring the implementation of the AKI algorithm into labs, and submission of alert files. </a:t>
            </a:r>
          </a:p>
          <a:p>
            <a:pPr defTabSz="990752">
              <a:buClr>
                <a:srgbClr val="FFFFFF"/>
              </a:buClr>
              <a:buSzPct val="100000"/>
              <a:defRPr sz="1800"/>
            </a:pPr>
            <a:r>
              <a:rPr lang="en-GB" sz="1000" kern="0" dirty="0">
                <a:solidFill>
                  <a:srgbClr val="000000"/>
                </a:solidFill>
                <a:uFill>
                  <a:solidFill>
                    <a:srgbClr val="FFFFFF"/>
                  </a:solidFill>
                </a:uFill>
                <a:latin typeface="Arial" panose="020B0604020202020204" pitchFamily="34" charset="0"/>
                <a:ea typeface="Calibri"/>
                <a:cs typeface="Arial" panose="020B0604020202020204" pitchFamily="34" charset="0"/>
                <a:sym typeface="Calibri"/>
              </a:rPr>
              <a:t>Clinicians and labs were then able to receive AKI results and start sending data to the Registry.</a:t>
            </a:r>
          </a:p>
          <a:p>
            <a:pPr defTabSz="990752">
              <a:buClr>
                <a:srgbClr val="FFFFFF"/>
              </a:buClr>
              <a:buSzPct val="100000"/>
              <a:defRPr sz="1800"/>
            </a:pPr>
            <a:r>
              <a:rPr lang="en-GB" sz="1000" kern="0" dirty="0">
                <a:solidFill>
                  <a:srgbClr val="000000"/>
                </a:solidFill>
                <a:uFill>
                  <a:solidFill>
                    <a:srgbClr val="FFFFFF"/>
                  </a:solidFill>
                </a:uFill>
                <a:latin typeface="Arial" panose="020B0604020202020204" pitchFamily="34" charset="0"/>
                <a:cs typeface="Arial" panose="020B0604020202020204" pitchFamily="34" charset="0"/>
                <a:sym typeface="Calibri"/>
              </a:rPr>
              <a:t>Next slide please. </a:t>
            </a:r>
            <a:endParaRPr lang="en-GB" sz="1000" dirty="0">
              <a:solidFill>
                <a:srgbClr val="000000"/>
              </a:solidFill>
              <a:latin typeface="Arial" panose="020B0604020202020204" pitchFamily="34" charset="0"/>
              <a:cs typeface="Arial" panose="020B0604020202020204" pitchFamily="34" charset="0"/>
            </a:endParaRPr>
          </a:p>
          <a:p>
            <a:pPr>
              <a:buClr>
                <a:srgbClr val="FFFFFF"/>
              </a:buClr>
              <a:buSzPct val="100000"/>
              <a:buFont typeface="Arial"/>
              <a:buNone/>
              <a:defRPr sz="1800"/>
            </a:pPr>
            <a:endParaRPr lang="en-GB" sz="1000" kern="0" dirty="0">
              <a:solidFill>
                <a:srgbClr val="FFFFFF"/>
              </a:solidFill>
              <a:uFill>
                <a:solidFill>
                  <a:srgbClr val="FFFFFF"/>
                </a:solidFill>
              </a:uFill>
              <a:latin typeface="Arial" panose="020B0604020202020204" pitchFamily="34" charset="0"/>
              <a:ea typeface="Calibri"/>
              <a:cs typeface="Arial" panose="020B0604020202020204" pitchFamily="34" charset="0"/>
              <a:sym typeface="Calibri"/>
            </a:endParaRPr>
          </a:p>
        </p:txBody>
      </p:sp>
      <p:sp>
        <p:nvSpPr>
          <p:cNvPr id="4" name="Slide Number Placeholder 3"/>
          <p:cNvSpPr>
            <a:spLocks noGrp="1"/>
          </p:cNvSpPr>
          <p:nvPr>
            <p:ph type="sldNum" sz="quarter" idx="5"/>
          </p:nvPr>
        </p:nvSpPr>
        <p:spPr/>
        <p:txBody>
          <a:bodyPr/>
          <a:lstStyle/>
          <a:p>
            <a:fld id="{FB2E4B5E-0FDD-4365-A58B-83FC26C72247}" type="slidenum">
              <a:rPr lang="en-GB" smtClean="0"/>
              <a:t>4</a:t>
            </a:fld>
            <a:endParaRPr lang="en-GB" dirty="0"/>
          </a:p>
        </p:txBody>
      </p:sp>
    </p:spTree>
    <p:extLst>
      <p:ext uri="{BB962C8B-B14F-4D97-AF65-F5344CB8AC3E}">
        <p14:creationId xmlns:p14="http://schemas.microsoft.com/office/powerpoint/2010/main" val="73938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What data does the registry collect?</a:t>
            </a:r>
          </a:p>
          <a:p>
            <a:r>
              <a:rPr lang="en-GB" sz="1000" dirty="0">
                <a:latin typeface="Arial" panose="020B0604020202020204" pitchFamily="34" charset="0"/>
                <a:cs typeface="Arial" panose="020B0604020202020204" pitchFamily="34" charset="0"/>
              </a:rPr>
              <a:t>It is a relatively small dataset with only 20 data item fields for the ALERT file. </a:t>
            </a:r>
          </a:p>
          <a:p>
            <a:r>
              <a:rPr lang="en-GB" sz="1000" dirty="0">
                <a:latin typeface="Arial" panose="020B0604020202020204" pitchFamily="34" charset="0"/>
                <a:cs typeface="Arial" panose="020B0604020202020204" pitchFamily="34" charset="0"/>
              </a:rPr>
              <a:t>The file includes patient identifiable information such as NHS no, local patient identifier, full name, DOB and address, alongside the triggered alert and associated date and creatinine result. There is one row of data for each alert within the month generated. </a:t>
            </a:r>
          </a:p>
          <a:p>
            <a:r>
              <a:rPr lang="en-GB" sz="1000" dirty="0">
                <a:latin typeface="Arial" panose="020B0604020202020204" pitchFamily="34" charset="0"/>
                <a:cs typeface="Arial" panose="020B0604020202020204" pitchFamily="34" charset="0"/>
              </a:rPr>
              <a:t>There is also an additional creatinine file that is requested from sites if it can be produced, which has 14 data fields. </a:t>
            </a:r>
          </a:p>
          <a:p>
            <a:r>
              <a:rPr lang="en-GB" sz="1000" dirty="0">
                <a:latin typeface="Arial" panose="020B0604020202020204" pitchFamily="34" charset="0"/>
                <a:cs typeface="Arial" panose="020B0604020202020204" pitchFamily="34" charset="0"/>
              </a:rPr>
              <a:t>This includes creatinine results for 15 months prior to the AKI alert being generated. </a:t>
            </a:r>
          </a:p>
          <a:p>
            <a:r>
              <a:rPr lang="en-GB" sz="1000" dirty="0">
                <a:latin typeface="Arial" panose="020B0604020202020204" pitchFamily="34" charset="0"/>
                <a:cs typeface="Arial" panose="020B0604020202020204" pitchFamily="34" charset="0"/>
              </a:rPr>
              <a:t>There are still many errors unfortunately that can occur within the file. </a:t>
            </a:r>
          </a:p>
          <a:p>
            <a:r>
              <a:rPr lang="en-GB" sz="1000" dirty="0">
                <a:latin typeface="Arial" panose="020B0604020202020204" pitchFamily="34" charset="0"/>
                <a:cs typeface="Arial" panose="020B0604020202020204" pitchFamily="34" charset="0"/>
              </a:rPr>
              <a:t>Using a robust validation tool and database, it is the job of the data manager to clean the file and provide feedback to the site if required.  </a:t>
            </a:r>
          </a:p>
          <a:p>
            <a:r>
              <a:rPr lang="en-GB" sz="1000" dirty="0">
                <a:latin typeface="Arial" panose="020B0604020202020204" pitchFamily="34" charset="0"/>
                <a:cs typeface="Arial" panose="020B0604020202020204" pitchFamily="34" charset="0"/>
              </a:rPr>
              <a:t>Next slide please.</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B2E4B5E-0FDD-4365-A58B-83FC26C72247}" type="slidenum">
              <a:rPr lang="en-GB" smtClean="0"/>
              <a:t>5</a:t>
            </a:fld>
            <a:endParaRPr lang="en-GB" dirty="0"/>
          </a:p>
        </p:txBody>
      </p:sp>
    </p:spTree>
    <p:extLst>
      <p:ext uri="{BB962C8B-B14F-4D97-AF65-F5344CB8AC3E}">
        <p14:creationId xmlns:p14="http://schemas.microsoft.com/office/powerpoint/2010/main" val="410758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GB" sz="1000" kern="0" dirty="0">
              <a:solidFill>
                <a:srgbClr val="000000"/>
              </a:solidFill>
              <a:uFill>
                <a:solidFill>
                  <a:srgbClr val="FFFFFF"/>
                </a:solidFill>
              </a:uFill>
              <a:latin typeface="Arial" panose="020B0604020202020204" pitchFamily="34" charset="0"/>
              <a:ea typeface="Calibri"/>
              <a:cs typeface="Arial" panose="020B0604020202020204" pitchFamily="34" charset="0"/>
              <a:sym typeface="Calibri"/>
            </a:endParaRPr>
          </a:p>
          <a:p>
            <a:pPr defTabSz="990752">
              <a:defRPr/>
            </a:pPr>
            <a:r>
              <a:rPr lang="en-GB" sz="1000" kern="0" dirty="0">
                <a:solidFill>
                  <a:srgbClr val="000000"/>
                </a:solidFill>
                <a:uFill>
                  <a:solidFill>
                    <a:srgbClr val="FFFFFF"/>
                  </a:solidFill>
                </a:uFill>
                <a:latin typeface="Arial" panose="020B0604020202020204" pitchFamily="34" charset="0"/>
                <a:ea typeface="Calibri"/>
                <a:cs typeface="Arial" panose="020B0604020202020204" pitchFamily="34" charset="0"/>
                <a:sym typeface="Calibri"/>
              </a:rPr>
              <a:t>Initially the data collection was undertaken by the Programmes team, the data team were then involved in refinement of the process. </a:t>
            </a:r>
          </a:p>
          <a:p>
            <a:pPr defTabSz="990752">
              <a:defRPr/>
            </a:pPr>
            <a:r>
              <a:rPr lang="en-GB" sz="1000" kern="0" dirty="0">
                <a:solidFill>
                  <a:srgbClr val="000000"/>
                </a:solidFill>
                <a:uFill>
                  <a:solidFill>
                    <a:srgbClr val="FFFFFF"/>
                  </a:solidFill>
                </a:uFill>
                <a:latin typeface="Arial" panose="020B0604020202020204" pitchFamily="34" charset="0"/>
                <a:ea typeface="Calibri"/>
                <a:cs typeface="Arial" panose="020B0604020202020204" pitchFamily="34" charset="0"/>
                <a:sym typeface="Calibri"/>
              </a:rPr>
              <a:t>This work is now part of the core data team work.</a:t>
            </a:r>
          </a:p>
          <a:p>
            <a:pPr defTabSz="990752">
              <a:defRPr/>
            </a:pPr>
            <a:r>
              <a:rPr lang="en-GB" sz="1000" kern="0" dirty="0">
                <a:solidFill>
                  <a:srgbClr val="000000"/>
                </a:solidFill>
                <a:uFill>
                  <a:solidFill>
                    <a:srgbClr val="FFFFFF"/>
                  </a:solidFill>
                </a:uFill>
                <a:latin typeface="Arial" panose="020B0604020202020204" pitchFamily="34" charset="0"/>
                <a:ea typeface="Calibri"/>
                <a:cs typeface="Arial" panose="020B0604020202020204" pitchFamily="34" charset="0"/>
                <a:sym typeface="Calibri"/>
              </a:rPr>
              <a:t>So what’s the process?</a:t>
            </a:r>
          </a:p>
          <a:p>
            <a:pPr defTabSz="990752">
              <a:defRPr/>
            </a:pPr>
            <a:r>
              <a:rPr lang="en-GB" sz="1000" kern="0" dirty="0">
                <a:solidFill>
                  <a:srgbClr val="000000"/>
                </a:solidFill>
                <a:uFill>
                  <a:solidFill>
                    <a:srgbClr val="FFFFFF"/>
                  </a:solidFill>
                </a:uFill>
                <a:latin typeface="Arial" panose="020B0604020202020204" pitchFamily="34" charset="0"/>
                <a:ea typeface="Calibri"/>
                <a:cs typeface="Arial" panose="020B0604020202020204" pitchFamily="34" charset="0"/>
                <a:sym typeface="Calibri"/>
              </a:rPr>
              <a:t>The AKI alert and creatinine files  are sent securely to the UKRR from the labs</a:t>
            </a:r>
          </a:p>
          <a:p>
            <a:pPr defTabSz="990752">
              <a:defRPr/>
            </a:pPr>
            <a:r>
              <a:rPr lang="en-GB" sz="1000" kern="0" dirty="0">
                <a:solidFill>
                  <a:srgbClr val="000000"/>
                </a:solidFill>
                <a:uFill>
                  <a:solidFill>
                    <a:srgbClr val="FFFFFF"/>
                  </a:solidFill>
                </a:uFill>
                <a:latin typeface="Arial" panose="020B0604020202020204" pitchFamily="34" charset="0"/>
                <a:cs typeface="Arial" panose="020B0604020202020204" pitchFamily="34" charset="0"/>
                <a:sym typeface="Calibri"/>
              </a:rPr>
              <a:t>The labs </a:t>
            </a:r>
            <a:r>
              <a:rPr lang="en-GB" sz="1000" dirty="0">
                <a:solidFill>
                  <a:srgbClr val="000000"/>
                </a:solidFill>
                <a:latin typeface="Arial" panose="020B0604020202020204" pitchFamily="34" charset="0"/>
                <a:cs typeface="Arial" panose="020B0604020202020204" pitchFamily="34" charset="0"/>
              </a:rPr>
              <a:t>send one submission per month containing the data for the previous full calendar month </a:t>
            </a:r>
          </a:p>
          <a:p>
            <a:pPr defTabSz="990752">
              <a:defRPr/>
            </a:pPr>
            <a:r>
              <a:rPr lang="en-GB" sz="1000" dirty="0">
                <a:solidFill>
                  <a:srgbClr val="000000"/>
                </a:solidFill>
                <a:latin typeface="Arial" panose="020B0604020202020204" pitchFamily="34" charset="0"/>
                <a:cs typeface="Arial" panose="020B0604020202020204" pitchFamily="34" charset="0"/>
              </a:rPr>
              <a:t>The files should get submitted to the UKRR by the end of the month and processed using the AKI validation tool by the data manager.</a:t>
            </a:r>
          </a:p>
          <a:p>
            <a:pPr defTabSz="990752">
              <a:defRPr/>
            </a:pPr>
            <a:r>
              <a:rPr lang="en-GB" sz="1000" dirty="0">
                <a:solidFill>
                  <a:srgbClr val="000000"/>
                </a:solidFill>
                <a:latin typeface="Arial" panose="020B0604020202020204" pitchFamily="34" charset="0"/>
                <a:cs typeface="Arial" panose="020B0604020202020204" pitchFamily="34" charset="0"/>
              </a:rPr>
              <a:t>If there are no errors, the file gets loaded straight away. However, errors are often generated and they get reviewed here at the registry.</a:t>
            </a:r>
          </a:p>
          <a:p>
            <a:pPr defTabSz="990752">
              <a:defRPr/>
            </a:pPr>
            <a:r>
              <a:rPr lang="en-GB" sz="1000" dirty="0">
                <a:solidFill>
                  <a:srgbClr val="000000"/>
                </a:solidFill>
                <a:latin typeface="Arial" panose="020B0604020202020204" pitchFamily="34" charset="0"/>
                <a:cs typeface="Arial" panose="020B0604020202020204" pitchFamily="34" charset="0"/>
              </a:rPr>
              <a:t>Sometimes the file can be cleaned and revalidated without going back to the lab, however if there are queries, we may need to go back for further information</a:t>
            </a:r>
          </a:p>
          <a:p>
            <a:r>
              <a:rPr lang="en-GB" sz="1000" dirty="0">
                <a:solidFill>
                  <a:srgbClr val="000000"/>
                </a:solidFill>
                <a:latin typeface="Arial" panose="020B0604020202020204" pitchFamily="34" charset="0"/>
                <a:cs typeface="Arial" panose="020B0604020202020204" pitchFamily="34" charset="0"/>
              </a:rPr>
              <a:t>Next slide please.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B2E4B5E-0FDD-4365-A58B-83FC26C72247}" type="slidenum">
              <a:rPr lang="en-GB" smtClean="0"/>
              <a:t>6</a:t>
            </a:fld>
            <a:endParaRPr lang="en-GB" dirty="0"/>
          </a:p>
        </p:txBody>
      </p:sp>
    </p:spTree>
    <p:extLst>
      <p:ext uri="{BB962C8B-B14F-4D97-AF65-F5344CB8AC3E}">
        <p14:creationId xmlns:p14="http://schemas.microsoft.com/office/powerpoint/2010/main" val="102907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Where are we now?</a:t>
            </a:r>
          </a:p>
          <a:p>
            <a:r>
              <a:rPr lang="en-GB" sz="1000" dirty="0">
                <a:latin typeface="Arial" panose="020B0604020202020204" pitchFamily="34" charset="0"/>
                <a:cs typeface="Arial" panose="020B0604020202020204" pitchFamily="34" charset="0"/>
              </a:rPr>
              <a:t>We now have 98% of labs submitting data to the UK Renal registry and of that around 78% submit monthly on a regular basis. </a:t>
            </a:r>
          </a:p>
          <a:p>
            <a:r>
              <a:rPr lang="en-GB" sz="1000" dirty="0">
                <a:latin typeface="Arial" panose="020B0604020202020204" pitchFamily="34" charset="0"/>
                <a:cs typeface="Arial" panose="020B0604020202020204" pitchFamily="34" charset="0"/>
              </a:rPr>
              <a:t>We continue to liaise with sites not yet sending data, or where submissions have stopped or slowed down. </a:t>
            </a:r>
          </a:p>
          <a:p>
            <a:r>
              <a:rPr lang="en-GB" sz="1000" dirty="0">
                <a:latin typeface="Arial" panose="020B0604020202020204" pitchFamily="34" charset="0"/>
                <a:cs typeface="Arial" panose="020B0604020202020204" pitchFamily="34" charset="0"/>
              </a:rPr>
              <a:t>We also continue to review the data quality.</a:t>
            </a:r>
          </a:p>
          <a:p>
            <a:r>
              <a:rPr lang="en-GB" sz="1000" dirty="0">
                <a:latin typeface="Arial" panose="020B0604020202020204" pitchFamily="34" charset="0"/>
                <a:cs typeface="Arial" panose="020B0604020202020204" pitchFamily="34" charset="0"/>
              </a:rPr>
              <a:t>The AKI national report was published in 2020 where it can be found on the UK Renal Association website</a:t>
            </a:r>
          </a:p>
          <a:p>
            <a:r>
              <a:rPr lang="en-GB" sz="1000" dirty="0">
                <a:latin typeface="Arial" panose="020B0604020202020204" pitchFamily="34" charset="0"/>
                <a:cs typeface="Arial" panose="020B0604020202020204" pitchFamily="34" charset="0"/>
              </a:rPr>
              <a:t>Here you will also find the AKI data which is uploaded on the AKI laboratory portal.</a:t>
            </a:r>
          </a:p>
          <a:p>
            <a:r>
              <a:rPr lang="en-GB" sz="1000" dirty="0">
                <a:latin typeface="Arial" panose="020B0604020202020204" pitchFamily="34" charset="0"/>
                <a:cs typeface="Arial" panose="020B0604020202020204" pitchFamily="34" charset="0"/>
              </a:rPr>
              <a:t>Next slide please.</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pPr defTabSz="990752">
              <a:defRPr/>
            </a:pPr>
            <a:r>
              <a:rPr lang="en-GB" sz="1000" b="1"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https://ukkidney.org/audit-research/publications-presentations/report/acute-kidney-injury-aki-england-report-nationwide</a:t>
            </a:r>
            <a:endParaRPr lang="en-GB" sz="1000" b="1" dirty="0">
              <a:solidFill>
                <a:schemeClr val="tx1"/>
              </a:solidFill>
              <a:latin typeface="Arial" panose="020B0604020202020204" pitchFamily="34" charset="0"/>
              <a:cs typeface="Arial" panose="020B0604020202020204" pitchFamily="34" charset="0"/>
            </a:endParaRPr>
          </a:p>
          <a:p>
            <a:pPr defTabSz="990752">
              <a:defRPr/>
            </a:pPr>
            <a:endParaRPr lang="en-GB" sz="1000" b="1" dirty="0">
              <a:solidFill>
                <a:schemeClr val="tx1"/>
              </a:solidFill>
              <a:latin typeface="Arial" panose="020B0604020202020204" pitchFamily="34" charset="0"/>
              <a:cs typeface="Arial" panose="020B0604020202020204" pitchFamily="34" charset="0"/>
            </a:endParaRPr>
          </a:p>
          <a:p>
            <a:pPr defTabSz="990752">
              <a:defRPr/>
            </a:pPr>
            <a:r>
              <a:rPr lang="en-GB" sz="1000" dirty="0">
                <a:solidFill>
                  <a:schemeClr val="tx1"/>
                </a:solidFill>
                <a:latin typeface="Arial" panose="020B0604020202020204" pitchFamily="34" charset="0"/>
                <a:cs typeface="Arial" panose="020B0604020202020204" pitchFamily="34" charset="0"/>
              </a:rPr>
              <a:t>This can be found here </a:t>
            </a:r>
            <a:r>
              <a:rPr lang="en-GB" sz="10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liaise</a:t>
            </a:r>
            <a:r>
              <a:rPr lang="en-GB" sz="1000" dirty="0">
                <a:solidFill>
                  <a:schemeClr val="tx1"/>
                </a:solidFill>
                <a:latin typeface="Arial" panose="020B0604020202020204" pitchFamily="34" charset="0"/>
                <a:cs typeface="Arial" panose="020B0604020202020204" pitchFamily="34" charset="0"/>
              </a:rPr>
              <a:t> - see next slide for snapshot</a:t>
            </a:r>
          </a:p>
          <a:p>
            <a:pPr defTabSz="990752">
              <a:defRPr/>
            </a:pPr>
            <a:endParaRPr lang="en-GB" sz="1000" b="1" dirty="0">
              <a:solidFill>
                <a:schemeClr val="tx1"/>
              </a:solidFill>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B2E4B5E-0FDD-4365-A58B-83FC26C72247}" type="slidenum">
              <a:rPr lang="en-GB" smtClean="0"/>
              <a:t>7</a:t>
            </a:fld>
            <a:endParaRPr lang="en-GB" dirty="0"/>
          </a:p>
        </p:txBody>
      </p:sp>
    </p:spTree>
    <p:extLst>
      <p:ext uri="{BB962C8B-B14F-4D97-AF65-F5344CB8AC3E}">
        <p14:creationId xmlns:p14="http://schemas.microsoft.com/office/powerpoint/2010/main" val="400375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The portal shows the number of AKI episodes reported by lab and the STP dashboard and AKI rate maps. </a:t>
            </a:r>
          </a:p>
          <a:p>
            <a:r>
              <a:rPr lang="en-GB" sz="1000" dirty="0">
                <a:latin typeface="Arial" panose="020B0604020202020204" pitchFamily="34" charset="0"/>
                <a:cs typeface="Arial" panose="020B0604020202020204" pitchFamily="34" charset="0"/>
              </a:rPr>
              <a:t>Click on the picture of the portal</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Next slide please.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B2E4B5E-0FDD-4365-A58B-83FC26C72247}" type="slidenum">
              <a:rPr lang="en-GB" smtClean="0"/>
              <a:t>8</a:t>
            </a:fld>
            <a:endParaRPr lang="en-GB" dirty="0"/>
          </a:p>
        </p:txBody>
      </p:sp>
    </p:spTree>
    <p:extLst>
      <p:ext uri="{BB962C8B-B14F-4D97-AF65-F5344CB8AC3E}">
        <p14:creationId xmlns:p14="http://schemas.microsoft.com/office/powerpoint/2010/main" val="401003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Any questions before passing over to my colleague who will discuss the results?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Thank you.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B2E4B5E-0FDD-4365-A58B-83FC26C72247}" type="slidenum">
              <a:rPr lang="en-GB" smtClean="0"/>
              <a:t>9</a:t>
            </a:fld>
            <a:endParaRPr lang="en-GB" dirty="0"/>
          </a:p>
        </p:txBody>
      </p:sp>
    </p:spTree>
    <p:extLst>
      <p:ext uri="{BB962C8B-B14F-4D97-AF65-F5344CB8AC3E}">
        <p14:creationId xmlns:p14="http://schemas.microsoft.com/office/powerpoint/2010/main" val="3047788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7CD416-2F19-4310-B2E2-330DC284C96F}"/>
              </a:ext>
            </a:extLst>
          </p:cNvPr>
          <p:cNvSpPr>
            <a:spLocks noGrp="1"/>
          </p:cNvSpPr>
          <p:nvPr>
            <p:ph type="ctrTitle"/>
          </p:nvPr>
        </p:nvSpPr>
        <p:spPr>
          <a:xfrm>
            <a:off x="515938" y="2168525"/>
            <a:ext cx="11161100" cy="1981200"/>
          </a:xfrm>
        </p:spPr>
        <p:txBody>
          <a:bodyPr anchor="b">
            <a:normAutofit/>
          </a:bodyP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14962" y="4329113"/>
            <a:ext cx="11162076" cy="2155507"/>
          </a:xfrm>
        </p:spPr>
        <p:txBody>
          <a:bodyPr>
            <a:normAutofit/>
          </a:bodyPr>
          <a:lstStyle>
            <a:lvl1pPr marL="0" indent="0" algn="l">
              <a:buNone/>
              <a:defRPr sz="32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DA24DED0-F499-468D-9F50-57462665F3FB}"/>
              </a:ext>
            </a:extLst>
          </p:cNvPr>
          <p:cNvSpPr>
            <a:spLocks noGrp="1"/>
          </p:cNvSpPr>
          <p:nvPr>
            <p:ph type="ftr" sz="quarter" idx="11"/>
          </p:nvPr>
        </p:nvSpPr>
        <p:spPr/>
        <p:txBody>
          <a:bodyPr/>
          <a:lstStyle/>
          <a:p>
            <a:r>
              <a:rPr lang="en-GB" dirty="0"/>
              <a:t>Beth Carter-Crosby</a:t>
            </a:r>
          </a:p>
        </p:txBody>
      </p:sp>
      <p:sp>
        <p:nvSpPr>
          <p:cNvPr id="6" name="Slide Number Placeholder 5">
            <a:extLst>
              <a:ext uri="{FF2B5EF4-FFF2-40B4-BE49-F238E27FC236}">
                <a16:creationId xmlns:a16="http://schemas.microsoft.com/office/drawing/2014/main" id="{7D49B581-3D4B-425F-96AB-D04CF3E8F923}"/>
              </a:ext>
            </a:extLst>
          </p:cNvPr>
          <p:cNvSpPr>
            <a:spLocks noGrp="1"/>
          </p:cNvSpPr>
          <p:nvPr>
            <p:ph type="sldNum" sz="quarter" idx="12"/>
          </p:nvPr>
        </p:nvSpPr>
        <p:spPr/>
        <p:txBody>
          <a:bodyPr/>
          <a:lstStyle/>
          <a:p>
            <a:fld id="{E85A7407-A20E-4A0B-A3A5-2AD794AF9A1B}" type="slidenum">
              <a:rPr lang="en-GB" smtClean="0"/>
              <a:t>‹#›</a:t>
            </a:fld>
            <a:endParaRPr lang="en-GB" dirty="0"/>
          </a:p>
        </p:txBody>
      </p:sp>
      <p:pic>
        <p:nvPicPr>
          <p:cNvPr id="8" name="Picture 7">
            <a:extLst>
              <a:ext uri="{FF2B5EF4-FFF2-40B4-BE49-F238E27FC236}">
                <a16:creationId xmlns:a16="http://schemas.microsoft.com/office/drawing/2014/main" id="{FAEE61BE-749B-424A-853D-E278A325C4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4612" y="1025621"/>
            <a:ext cx="2699495" cy="1011400"/>
          </a:xfrm>
          <a:prstGeom prst="rect">
            <a:avLst/>
          </a:prstGeom>
        </p:spPr>
      </p:pic>
    </p:spTree>
    <p:extLst>
      <p:ext uri="{BB962C8B-B14F-4D97-AF65-F5344CB8AC3E}">
        <p14:creationId xmlns:p14="http://schemas.microsoft.com/office/powerpoint/2010/main" val="2725870006"/>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55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FA01-07D8-4897-9D19-6A6DCC641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443BA9-EF53-432F-8A85-A13797BB093F}"/>
              </a:ext>
            </a:extLst>
          </p:cNvPr>
          <p:cNvSpPr>
            <a:spLocks noGrp="1"/>
          </p:cNvSpPr>
          <p:nvPr>
            <p:ph sz="half" idx="1"/>
          </p:nvPr>
        </p:nvSpPr>
        <p:spPr>
          <a:xfrm>
            <a:off x="514962" y="1808162"/>
            <a:ext cx="5580000" cy="46815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B74C2BA-14F3-48C0-9E7A-C5214BB3A058}"/>
              </a:ext>
            </a:extLst>
          </p:cNvPr>
          <p:cNvSpPr>
            <a:spLocks noGrp="1"/>
          </p:cNvSpPr>
          <p:nvPr>
            <p:ph sz="half" idx="2"/>
          </p:nvPr>
        </p:nvSpPr>
        <p:spPr>
          <a:xfrm>
            <a:off x="6097038" y="1808162"/>
            <a:ext cx="5580000"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AFE1E8-D514-401C-80D9-DFB11210A6D5}"/>
              </a:ext>
            </a:extLst>
          </p:cNvPr>
          <p:cNvSpPr>
            <a:spLocks noGrp="1"/>
          </p:cNvSpPr>
          <p:nvPr>
            <p:ph type="dt" sz="half" idx="10"/>
          </p:nvPr>
        </p:nvSpPr>
        <p:spPr>
          <a:xfrm>
            <a:off x="9517038" y="6524624"/>
            <a:ext cx="1800000" cy="123111"/>
          </a:xfrm>
          <a:prstGeom prst="rect">
            <a:avLst/>
          </a:prstGeom>
        </p:spPr>
        <p:txBody>
          <a:bodyPr/>
          <a:lstStyle/>
          <a:p>
            <a:endParaRPr lang="en-GB" dirty="0"/>
          </a:p>
        </p:txBody>
      </p:sp>
      <p:sp>
        <p:nvSpPr>
          <p:cNvPr id="6" name="Footer Placeholder 5">
            <a:extLst>
              <a:ext uri="{FF2B5EF4-FFF2-40B4-BE49-F238E27FC236}">
                <a16:creationId xmlns:a16="http://schemas.microsoft.com/office/drawing/2014/main" id="{81624B5E-6206-4DC9-9179-4F9FCA084F41}"/>
              </a:ext>
            </a:extLst>
          </p:cNvPr>
          <p:cNvSpPr>
            <a:spLocks noGrp="1"/>
          </p:cNvSpPr>
          <p:nvPr>
            <p:ph type="ftr" sz="quarter" idx="11"/>
          </p:nvPr>
        </p:nvSpPr>
        <p:spPr/>
        <p:txBody>
          <a:bodyPr/>
          <a:lstStyle/>
          <a:p>
            <a:r>
              <a:rPr lang="en-GB" dirty="0"/>
              <a:t>Beth Carter-Crosby</a:t>
            </a:r>
          </a:p>
        </p:txBody>
      </p:sp>
      <p:sp>
        <p:nvSpPr>
          <p:cNvPr id="7" name="Slide Number Placeholder 6">
            <a:extLst>
              <a:ext uri="{FF2B5EF4-FFF2-40B4-BE49-F238E27FC236}">
                <a16:creationId xmlns:a16="http://schemas.microsoft.com/office/drawing/2014/main" id="{E5FD403C-1FC0-4C90-B9A3-83FE406E6A7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dirty="0"/>
          </a:p>
        </p:txBody>
      </p:sp>
    </p:spTree>
    <p:extLst>
      <p:ext uri="{BB962C8B-B14F-4D97-AF65-F5344CB8AC3E}">
        <p14:creationId xmlns:p14="http://schemas.microsoft.com/office/powerpoint/2010/main" val="36165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A24B-E1F9-4191-85DF-2D6F7319F5B1}"/>
              </a:ext>
            </a:extLst>
          </p:cNvPr>
          <p:cNvSpPr>
            <a:spLocks noGrp="1"/>
          </p:cNvSpPr>
          <p:nvPr>
            <p:ph type="title"/>
          </p:nvPr>
        </p:nvSpPr>
        <p:spPr>
          <a:xfrm>
            <a:off x="514962" y="364332"/>
            <a:ext cx="9540000" cy="1263650"/>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28F9F24-137F-4998-BAA3-9D2BF7FC07D4}"/>
              </a:ext>
            </a:extLst>
          </p:cNvPr>
          <p:cNvSpPr>
            <a:spLocks noGrp="1"/>
          </p:cNvSpPr>
          <p:nvPr>
            <p:ph type="body" idx="1"/>
          </p:nvPr>
        </p:nvSpPr>
        <p:spPr>
          <a:xfrm>
            <a:off x="514961" y="1808163"/>
            <a:ext cx="5580000" cy="361950"/>
          </a:xfrm>
        </p:spPr>
        <p:txBody>
          <a:bodyPr anchor="t"/>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00665F2-26D6-4242-856A-E3DD6B738499}"/>
              </a:ext>
            </a:extLst>
          </p:cNvPr>
          <p:cNvSpPr>
            <a:spLocks noGrp="1"/>
          </p:cNvSpPr>
          <p:nvPr>
            <p:ph sz="half" idx="2"/>
          </p:nvPr>
        </p:nvSpPr>
        <p:spPr>
          <a:xfrm>
            <a:off x="514961" y="2349500"/>
            <a:ext cx="5580000" cy="414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2A28A39-771C-47D4-9994-111D03C7E836}"/>
              </a:ext>
            </a:extLst>
          </p:cNvPr>
          <p:cNvSpPr>
            <a:spLocks noGrp="1"/>
          </p:cNvSpPr>
          <p:nvPr>
            <p:ph type="body" sz="quarter" idx="3"/>
          </p:nvPr>
        </p:nvSpPr>
        <p:spPr>
          <a:xfrm>
            <a:off x="6097038" y="1808163"/>
            <a:ext cx="5580000" cy="361950"/>
          </a:xfrm>
        </p:spPr>
        <p:txBody>
          <a:bodyPr anchor="b"/>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1B3FED-ABDB-421C-B154-4DB63F27E23B}"/>
              </a:ext>
            </a:extLst>
          </p:cNvPr>
          <p:cNvSpPr>
            <a:spLocks noGrp="1"/>
          </p:cNvSpPr>
          <p:nvPr>
            <p:ph sz="quarter" idx="4"/>
          </p:nvPr>
        </p:nvSpPr>
        <p:spPr>
          <a:xfrm>
            <a:off x="6097038" y="2349500"/>
            <a:ext cx="5580000" cy="414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D4AB67CF-1DD5-4E34-9A0D-F2D796BC50A9}"/>
              </a:ext>
            </a:extLst>
          </p:cNvPr>
          <p:cNvSpPr>
            <a:spLocks noGrp="1"/>
          </p:cNvSpPr>
          <p:nvPr>
            <p:ph type="ftr" sz="quarter" idx="11"/>
          </p:nvPr>
        </p:nvSpPr>
        <p:spPr/>
        <p:txBody>
          <a:bodyPr/>
          <a:lstStyle/>
          <a:p>
            <a:r>
              <a:rPr lang="en-GB" dirty="0"/>
              <a:t>Beth Carter-Crosby</a:t>
            </a:r>
          </a:p>
        </p:txBody>
      </p:sp>
      <p:sp>
        <p:nvSpPr>
          <p:cNvPr id="9" name="Slide Number Placeholder 8">
            <a:extLst>
              <a:ext uri="{FF2B5EF4-FFF2-40B4-BE49-F238E27FC236}">
                <a16:creationId xmlns:a16="http://schemas.microsoft.com/office/drawing/2014/main" id="{4719DE20-EEF6-4159-9F57-233A6865762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dirty="0"/>
          </a:p>
        </p:txBody>
      </p:sp>
    </p:spTree>
    <p:extLst>
      <p:ext uri="{BB962C8B-B14F-4D97-AF65-F5344CB8AC3E}">
        <p14:creationId xmlns:p14="http://schemas.microsoft.com/office/powerpoint/2010/main" val="30119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CC661E-0C99-47CC-A745-43CD097BC8AA}"/>
              </a:ext>
            </a:extLst>
          </p:cNvPr>
          <p:cNvSpPr>
            <a:spLocks noGrp="1"/>
          </p:cNvSpPr>
          <p:nvPr>
            <p:ph type="ftr" sz="quarter" idx="11"/>
          </p:nvPr>
        </p:nvSpPr>
        <p:spPr/>
        <p:txBody>
          <a:bodyPr/>
          <a:lstStyle/>
          <a:p>
            <a:r>
              <a:rPr lang="en-GB" dirty="0"/>
              <a:t>Beth Carter-Crosby</a:t>
            </a:r>
          </a:p>
        </p:txBody>
      </p:sp>
      <p:sp>
        <p:nvSpPr>
          <p:cNvPr id="4" name="Slide Number Placeholder 3">
            <a:extLst>
              <a:ext uri="{FF2B5EF4-FFF2-40B4-BE49-F238E27FC236}">
                <a16:creationId xmlns:a16="http://schemas.microsoft.com/office/drawing/2014/main" id="{619E23C4-C563-445D-88FE-79E46631E11C}"/>
              </a:ext>
            </a:extLst>
          </p:cNvPr>
          <p:cNvSpPr>
            <a:spLocks noGrp="1"/>
          </p:cNvSpPr>
          <p:nvPr>
            <p:ph type="sldNum" sz="quarter" idx="12"/>
          </p:nvPr>
        </p:nvSpPr>
        <p:spPr/>
        <p:txBody>
          <a:bodyPr/>
          <a:lstStyle/>
          <a:p>
            <a:fld id="{E85A7407-A20E-4A0B-A3A5-2AD794AF9A1B}" type="slidenum">
              <a:rPr lang="en-GB" smtClean="0"/>
              <a:t>‹#›</a:t>
            </a:fld>
            <a:endParaRPr lang="en-GB" dirty="0"/>
          </a:p>
        </p:txBody>
      </p:sp>
    </p:spTree>
    <p:extLst>
      <p:ext uri="{BB962C8B-B14F-4D97-AF65-F5344CB8AC3E}">
        <p14:creationId xmlns:p14="http://schemas.microsoft.com/office/powerpoint/2010/main" val="105957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r>
              <a:rPr lang="en-GB" dirty="0"/>
              <a:t>Beth Carter-Crosby</a:t>
            </a:r>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dirty="0"/>
          </a:p>
        </p:txBody>
      </p:sp>
      <p:sp>
        <p:nvSpPr>
          <p:cNvPr id="7" name="Text Placeholder 2">
            <a:extLst>
              <a:ext uri="{FF2B5EF4-FFF2-40B4-BE49-F238E27FC236}">
                <a16:creationId xmlns:a16="http://schemas.microsoft.com/office/drawing/2014/main" id="{33FFBFF6-5CA0-4C43-88B8-D4E80A01D7D9}"/>
              </a:ext>
            </a:extLst>
          </p:cNvPr>
          <p:cNvSpPr>
            <a:spLocks noGrp="1"/>
          </p:cNvSpPr>
          <p:nvPr>
            <p:ph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441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r>
              <a:rPr lang="en-GB" dirty="0"/>
              <a:t>Beth Carter-Crosby</a:t>
            </a:r>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dirty="0"/>
          </a:p>
        </p:txBody>
      </p:sp>
      <p:sp>
        <p:nvSpPr>
          <p:cNvPr id="7" name="Text Placeholder 2">
            <a:extLst>
              <a:ext uri="{FF2B5EF4-FFF2-40B4-BE49-F238E27FC236}">
                <a16:creationId xmlns:a16="http://schemas.microsoft.com/office/drawing/2014/main" id="{33FFBFF6-5CA0-4C43-88B8-D4E80A01D7D9}"/>
              </a:ext>
            </a:extLst>
          </p:cNvPr>
          <p:cNvSpPr>
            <a:spLocks noGrp="1"/>
          </p:cNvSpPr>
          <p:nvPr>
            <p:ph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918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A24B-E1F9-4191-85DF-2D6F7319F5B1}"/>
              </a:ext>
            </a:extLst>
          </p:cNvPr>
          <p:cNvSpPr>
            <a:spLocks noGrp="1"/>
          </p:cNvSpPr>
          <p:nvPr>
            <p:ph type="title"/>
          </p:nvPr>
        </p:nvSpPr>
        <p:spPr>
          <a:xfrm>
            <a:off x="514962" y="364332"/>
            <a:ext cx="9540000" cy="1263650"/>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28F9F24-137F-4998-BAA3-9D2BF7FC07D4}"/>
              </a:ext>
            </a:extLst>
          </p:cNvPr>
          <p:cNvSpPr>
            <a:spLocks noGrp="1"/>
          </p:cNvSpPr>
          <p:nvPr>
            <p:ph type="body" idx="1"/>
          </p:nvPr>
        </p:nvSpPr>
        <p:spPr>
          <a:xfrm>
            <a:off x="514961" y="1808163"/>
            <a:ext cx="5580000" cy="361950"/>
          </a:xfrm>
        </p:spPr>
        <p:txBody>
          <a:bodyPr anchor="t"/>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00665F2-26D6-4242-856A-E3DD6B738499}"/>
              </a:ext>
            </a:extLst>
          </p:cNvPr>
          <p:cNvSpPr>
            <a:spLocks noGrp="1"/>
          </p:cNvSpPr>
          <p:nvPr>
            <p:ph sz="half" idx="2"/>
          </p:nvPr>
        </p:nvSpPr>
        <p:spPr>
          <a:xfrm>
            <a:off x="514961" y="2349500"/>
            <a:ext cx="5580000" cy="414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2A28A39-771C-47D4-9994-111D03C7E836}"/>
              </a:ext>
            </a:extLst>
          </p:cNvPr>
          <p:cNvSpPr>
            <a:spLocks noGrp="1"/>
          </p:cNvSpPr>
          <p:nvPr>
            <p:ph type="body" sz="quarter" idx="3"/>
          </p:nvPr>
        </p:nvSpPr>
        <p:spPr>
          <a:xfrm>
            <a:off x="6097038" y="1808163"/>
            <a:ext cx="5580000" cy="361950"/>
          </a:xfrm>
        </p:spPr>
        <p:txBody>
          <a:bodyPr anchor="b"/>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1B3FED-ABDB-421C-B154-4DB63F27E23B}"/>
              </a:ext>
            </a:extLst>
          </p:cNvPr>
          <p:cNvSpPr>
            <a:spLocks noGrp="1"/>
          </p:cNvSpPr>
          <p:nvPr>
            <p:ph sz="quarter" idx="4"/>
          </p:nvPr>
        </p:nvSpPr>
        <p:spPr>
          <a:xfrm>
            <a:off x="6097038" y="2349500"/>
            <a:ext cx="5580000" cy="414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a:extLst>
              <a:ext uri="{FF2B5EF4-FFF2-40B4-BE49-F238E27FC236}">
                <a16:creationId xmlns:a16="http://schemas.microsoft.com/office/drawing/2014/main" id="{D4AB67CF-1DD5-4E34-9A0D-F2D796BC50A9}"/>
              </a:ext>
            </a:extLst>
          </p:cNvPr>
          <p:cNvSpPr>
            <a:spLocks noGrp="1"/>
          </p:cNvSpPr>
          <p:nvPr>
            <p:ph type="ftr" sz="quarter" idx="11"/>
          </p:nvPr>
        </p:nvSpPr>
        <p:spPr/>
        <p:txBody>
          <a:bodyPr/>
          <a:lstStyle/>
          <a:p>
            <a:r>
              <a:rPr lang="en-GB" dirty="0"/>
              <a:t>Beth Carter-Crosby</a:t>
            </a:r>
          </a:p>
        </p:txBody>
      </p:sp>
      <p:sp>
        <p:nvSpPr>
          <p:cNvPr id="9" name="Slide Number Placeholder 8">
            <a:extLst>
              <a:ext uri="{FF2B5EF4-FFF2-40B4-BE49-F238E27FC236}">
                <a16:creationId xmlns:a16="http://schemas.microsoft.com/office/drawing/2014/main" id="{4719DE20-EEF6-4159-9F57-233A6865762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dirty="0"/>
          </a:p>
        </p:txBody>
      </p:sp>
    </p:spTree>
    <p:extLst>
      <p:ext uri="{BB962C8B-B14F-4D97-AF65-F5344CB8AC3E}">
        <p14:creationId xmlns:p14="http://schemas.microsoft.com/office/powerpoint/2010/main" val="345372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CC661E-0C99-47CC-A745-43CD097BC8AA}"/>
              </a:ext>
            </a:extLst>
          </p:cNvPr>
          <p:cNvSpPr>
            <a:spLocks noGrp="1"/>
          </p:cNvSpPr>
          <p:nvPr>
            <p:ph type="ftr" sz="quarter" idx="11"/>
          </p:nvPr>
        </p:nvSpPr>
        <p:spPr/>
        <p:txBody>
          <a:bodyPr/>
          <a:lstStyle/>
          <a:p>
            <a:r>
              <a:rPr lang="en-GB" dirty="0"/>
              <a:t>Beth Carter-Crosby</a:t>
            </a:r>
          </a:p>
        </p:txBody>
      </p:sp>
      <p:sp>
        <p:nvSpPr>
          <p:cNvPr id="4" name="Slide Number Placeholder 3">
            <a:extLst>
              <a:ext uri="{FF2B5EF4-FFF2-40B4-BE49-F238E27FC236}">
                <a16:creationId xmlns:a16="http://schemas.microsoft.com/office/drawing/2014/main" id="{619E23C4-C563-445D-88FE-79E46631E11C}"/>
              </a:ext>
            </a:extLst>
          </p:cNvPr>
          <p:cNvSpPr>
            <a:spLocks noGrp="1"/>
          </p:cNvSpPr>
          <p:nvPr>
            <p:ph type="sldNum" sz="quarter" idx="12"/>
          </p:nvPr>
        </p:nvSpPr>
        <p:spPr/>
        <p:txBody>
          <a:bodyPr/>
          <a:lstStyle/>
          <a:p>
            <a:fld id="{E85A7407-A20E-4A0B-A3A5-2AD794AF9A1B}" type="slidenum">
              <a:rPr lang="en-GB" smtClean="0"/>
              <a:t>‹#›</a:t>
            </a:fld>
            <a:endParaRPr lang="en-GB"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105" y="1160463"/>
            <a:ext cx="968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BC76C1A5-84DF-4356-BC39-691F0090FA8F}"/>
              </a:ext>
            </a:extLst>
          </p:cNvPr>
          <p:cNvSpPr>
            <a:spLocks noGrp="1"/>
          </p:cNvSpPr>
          <p:nvPr>
            <p:ph type="title"/>
          </p:nvPr>
        </p:nvSpPr>
        <p:spPr>
          <a:xfrm>
            <a:off x="780433" y="2797968"/>
            <a:ext cx="3555593" cy="1260475"/>
          </a:xfrm>
        </p:spPr>
        <p:txBody>
          <a:bodyPr/>
          <a:lstStyle/>
          <a:p>
            <a:r>
              <a:rPr lang="en-US" dirty="0"/>
              <a:t>Click to edit Master title style</a:t>
            </a:r>
            <a:endParaRPr lang="en-GB" dirty="0"/>
          </a:p>
        </p:txBody>
      </p:sp>
      <p:sp>
        <p:nvSpPr>
          <p:cNvPr id="10"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573659" y="2529809"/>
            <a:ext cx="4558483" cy="2155507"/>
          </a:xfrm>
        </p:spPr>
        <p:txBody>
          <a:bodyPr>
            <a:normAutofit/>
          </a:bodyPr>
          <a:lstStyle>
            <a:lvl1pPr marL="0" indent="0" algn="l">
              <a:buNone/>
              <a:defRPr sz="2200" b="1"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67002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t>Beth Carter-Crosby</a:t>
            </a:r>
          </a:p>
        </p:txBody>
      </p:sp>
      <p:sp>
        <p:nvSpPr>
          <p:cNvPr id="4" name="Slide Number Placeholder 3"/>
          <p:cNvSpPr>
            <a:spLocks noGrp="1"/>
          </p:cNvSpPr>
          <p:nvPr>
            <p:ph type="sldNum" sz="quarter" idx="11"/>
          </p:nvPr>
        </p:nvSpPr>
        <p:spPr/>
        <p:txBody>
          <a:bodyPr/>
          <a:lstStyle/>
          <a:p>
            <a:fld id="{E85A7407-A20E-4A0B-A3A5-2AD794AF9A1B}" type="slidenum">
              <a:rPr lang="en-GB" smtClean="0"/>
              <a:pPr/>
              <a:t>‹#›</a:t>
            </a:fld>
            <a:endParaRPr lang="en-GB" dirty="0"/>
          </a:p>
        </p:txBody>
      </p:sp>
      <p:sp>
        <p:nvSpPr>
          <p:cNvPr id="5" name="Text Placeholder 2">
            <a:extLst>
              <a:ext uri="{FF2B5EF4-FFF2-40B4-BE49-F238E27FC236}">
                <a16:creationId xmlns:a16="http://schemas.microsoft.com/office/drawing/2014/main" id="{33FFBFF6-5CA0-4C43-88B8-D4E80A01D7D9}"/>
              </a:ext>
            </a:extLst>
          </p:cNvPr>
          <p:cNvSpPr>
            <a:spLocks noGrp="1"/>
          </p:cNvSpPr>
          <p:nvPr>
            <p:ph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8226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D416-2F19-4310-B2E2-330DC284C96F}"/>
              </a:ext>
            </a:extLst>
          </p:cNvPr>
          <p:cNvSpPr>
            <a:spLocks noGrp="1"/>
          </p:cNvSpPr>
          <p:nvPr>
            <p:ph type="ctrTitle"/>
          </p:nvPr>
        </p:nvSpPr>
        <p:spPr>
          <a:xfrm>
            <a:off x="515938" y="2168525"/>
            <a:ext cx="11161100" cy="1981200"/>
          </a:xfrm>
        </p:spPr>
        <p:txBody>
          <a:bodyPr anchor="b">
            <a:normAutofit/>
          </a:bodyP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14962" y="4329113"/>
            <a:ext cx="11162076" cy="215550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DA24DED0-F499-468D-9F50-57462665F3FB}"/>
              </a:ext>
            </a:extLst>
          </p:cNvPr>
          <p:cNvSpPr>
            <a:spLocks noGrp="1"/>
          </p:cNvSpPr>
          <p:nvPr>
            <p:ph type="ftr" sz="quarter" idx="11"/>
          </p:nvPr>
        </p:nvSpPr>
        <p:spPr/>
        <p:txBody>
          <a:bodyPr/>
          <a:lstStyle/>
          <a:p>
            <a:r>
              <a:rPr lang="en-GB" dirty="0"/>
              <a:t>Beth Carter-Crosby</a:t>
            </a:r>
          </a:p>
        </p:txBody>
      </p:sp>
      <p:sp>
        <p:nvSpPr>
          <p:cNvPr id="6" name="Slide Number Placeholder 5">
            <a:extLst>
              <a:ext uri="{FF2B5EF4-FFF2-40B4-BE49-F238E27FC236}">
                <a16:creationId xmlns:a16="http://schemas.microsoft.com/office/drawing/2014/main" id="{7D49B581-3D4B-425F-96AB-D04CF3E8F923}"/>
              </a:ext>
            </a:extLst>
          </p:cNvPr>
          <p:cNvSpPr>
            <a:spLocks noGrp="1"/>
          </p:cNvSpPr>
          <p:nvPr>
            <p:ph type="sldNum" sz="quarter" idx="12"/>
          </p:nvPr>
        </p:nvSpPr>
        <p:spPr/>
        <p:txBody>
          <a:bodyPr/>
          <a:lstStyle/>
          <a:p>
            <a:fld id="{E85A7407-A20E-4A0B-A3A5-2AD794AF9A1B}" type="slidenum">
              <a:rPr lang="en-GB" smtClean="0"/>
              <a:t>‹#›</a:t>
            </a:fld>
            <a:endParaRPr lang="en-GB" dirty="0"/>
          </a:p>
        </p:txBody>
      </p:sp>
      <p:pic>
        <p:nvPicPr>
          <p:cNvPr id="8" name="Picture 7">
            <a:extLst>
              <a:ext uri="{FF2B5EF4-FFF2-40B4-BE49-F238E27FC236}">
                <a16:creationId xmlns:a16="http://schemas.microsoft.com/office/drawing/2014/main" id="{FAEE61BE-749B-424A-853D-E278A325C4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4613" y="1025621"/>
            <a:ext cx="2699492" cy="1011400"/>
          </a:xfrm>
          <a:prstGeom prst="rect">
            <a:avLst/>
          </a:prstGeom>
        </p:spPr>
      </p:pic>
    </p:spTree>
    <p:extLst>
      <p:ext uri="{BB962C8B-B14F-4D97-AF65-F5344CB8AC3E}">
        <p14:creationId xmlns:p14="http://schemas.microsoft.com/office/powerpoint/2010/main" val="2325563941"/>
      </p:ext>
    </p:extLst>
  </p:cSld>
  <p:clrMapOvr>
    <a:masterClrMapping/>
  </p:clrMapOvr>
  <p:extLst>
    <p:ext uri="{DCECCB84-F9BA-43D5-87BE-67443E8EF086}">
      <p15:sldGuideLst xmlns:p15="http://schemas.microsoft.com/office/powerpoint/2012/main">
        <p15:guide id="1" orient="horz" pos="1366">
          <p15:clr>
            <a:srgbClr val="FBAE40"/>
          </p15:clr>
        </p15:guide>
        <p15:guide id="2" pos="55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r>
              <a:rPr lang="en-GB" dirty="0"/>
              <a:t>Beth Carter-Crosby</a:t>
            </a:r>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dirty="0"/>
          </a:p>
        </p:txBody>
      </p:sp>
    </p:spTree>
    <p:extLst>
      <p:ext uri="{BB962C8B-B14F-4D97-AF65-F5344CB8AC3E}">
        <p14:creationId xmlns:p14="http://schemas.microsoft.com/office/powerpoint/2010/main" val="245164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EA0073-0363-4AD4-A330-309ABE09D00E}"/>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r>
              <a:rPr lang="en-GB" dirty="0"/>
              <a:t>Beth Carter-Crosby</a:t>
            </a:r>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dirty="0"/>
          </a:p>
        </p:txBody>
      </p:sp>
    </p:spTree>
    <p:extLst>
      <p:ext uri="{BB962C8B-B14F-4D97-AF65-F5344CB8AC3E}">
        <p14:creationId xmlns:p14="http://schemas.microsoft.com/office/powerpoint/2010/main" val="363252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B012E-2C82-4146-8A6C-1C0DBF697D23}"/>
              </a:ext>
            </a:extLst>
          </p:cNvPr>
          <p:cNvSpPr>
            <a:spLocks noGrp="1"/>
          </p:cNvSpPr>
          <p:nvPr>
            <p:ph type="title"/>
          </p:nvPr>
        </p:nvSpPr>
        <p:spPr>
          <a:xfrm>
            <a:off x="514962" y="368300"/>
            <a:ext cx="9540000" cy="1260475"/>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3FFBFF6-5CA0-4C43-88B8-D4E80A01D7D9}"/>
              </a:ext>
            </a:extLst>
          </p:cNvPr>
          <p:cNvSpPr>
            <a:spLocks noGrp="1"/>
          </p:cNvSpPr>
          <p:nvPr>
            <p:ph type="body"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8BD1660-35D0-4C89-A1D9-57021B891A47}"/>
              </a:ext>
            </a:extLst>
          </p:cNvPr>
          <p:cNvSpPr>
            <a:spLocks noGrp="1"/>
          </p:cNvSpPr>
          <p:nvPr>
            <p:ph type="ftr" sz="quarter" idx="3"/>
          </p:nvPr>
        </p:nvSpPr>
        <p:spPr>
          <a:xfrm>
            <a:off x="514962" y="6524624"/>
            <a:ext cx="9002076" cy="123111"/>
          </a:xfrm>
          <a:prstGeom prst="rect">
            <a:avLst/>
          </a:prstGeom>
        </p:spPr>
        <p:txBody>
          <a:bodyPr vert="horz" wrap="square" lIns="0" tIns="0" rIns="0" bIns="0" rtlCol="0" anchor="t">
            <a:spAutoFit/>
          </a:bodyPr>
          <a:lstStyle>
            <a:lvl1pPr algn="l">
              <a:defRPr sz="800">
                <a:solidFill>
                  <a:schemeClr val="bg2"/>
                </a:solidFill>
              </a:defRPr>
            </a:lvl1pPr>
          </a:lstStyle>
          <a:p>
            <a:r>
              <a:rPr lang="en-GB" dirty="0"/>
              <a:t>Beth Carter-Crosby</a:t>
            </a:r>
          </a:p>
        </p:txBody>
      </p:sp>
      <p:sp>
        <p:nvSpPr>
          <p:cNvPr id="6" name="Slide Number Placeholder 5">
            <a:extLst>
              <a:ext uri="{FF2B5EF4-FFF2-40B4-BE49-F238E27FC236}">
                <a16:creationId xmlns:a16="http://schemas.microsoft.com/office/drawing/2014/main" id="{5352A791-8E8D-43EC-9073-5BDF733E158B}"/>
              </a:ext>
            </a:extLst>
          </p:cNvPr>
          <p:cNvSpPr>
            <a:spLocks noGrp="1"/>
          </p:cNvSpPr>
          <p:nvPr>
            <p:ph type="sldNum" sz="quarter" idx="4"/>
          </p:nvPr>
        </p:nvSpPr>
        <p:spPr>
          <a:xfrm>
            <a:off x="11317038" y="6524624"/>
            <a:ext cx="360000" cy="123111"/>
          </a:xfrm>
          <a:prstGeom prst="rect">
            <a:avLst/>
          </a:prstGeom>
        </p:spPr>
        <p:txBody>
          <a:bodyPr vert="horz" lIns="0" tIns="0" rIns="0" bIns="0" rtlCol="0" anchor="t">
            <a:spAutoFit/>
          </a:bodyPr>
          <a:lstStyle>
            <a:lvl1pPr algn="r">
              <a:defRPr sz="800">
                <a:solidFill>
                  <a:schemeClr val="bg2"/>
                </a:solidFill>
                <a:latin typeface="Visby Round CF DemiBold" panose="020F0000000000000000" pitchFamily="34" charset="0"/>
              </a:defRPr>
            </a:lvl1pPr>
          </a:lstStyle>
          <a:p>
            <a:fld id="{E85A7407-A20E-4A0B-A3A5-2AD794AF9A1B}" type="slidenum">
              <a:rPr lang="en-GB" smtClean="0"/>
              <a:pPr/>
              <a:t>‹#›</a:t>
            </a:fld>
            <a:endParaRPr lang="en-GB" dirty="0"/>
          </a:p>
        </p:txBody>
      </p:sp>
      <p:pic>
        <p:nvPicPr>
          <p:cNvPr id="11" name="Picture 10" descr="Logo&#10;&#10;Description automatically generated">
            <a:extLst>
              <a:ext uri="{FF2B5EF4-FFF2-40B4-BE49-F238E27FC236}">
                <a16:creationId xmlns:a16="http://schemas.microsoft.com/office/drawing/2014/main" id="{CB9F7EA8-4A2A-42BD-BB3C-FB73AAAEBA6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84278" y="368300"/>
            <a:ext cx="1292760" cy="1260475"/>
          </a:xfrm>
          <a:prstGeom prst="rect">
            <a:avLst/>
          </a:prstGeom>
        </p:spPr>
      </p:pic>
    </p:spTree>
    <p:extLst>
      <p:ext uri="{BB962C8B-B14F-4D97-AF65-F5344CB8AC3E}">
        <p14:creationId xmlns:p14="http://schemas.microsoft.com/office/powerpoint/2010/main" val="8287116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55" r:id="rId5"/>
    <p:sldLayoutId id="2147483675" r:id="rId6"/>
  </p:sldLayoutIdLst>
  <p:hf hdr="0" dt="0"/>
  <p:txStyles>
    <p:title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buClr>
          <a:schemeClr val="accent2"/>
        </a:buClr>
        <a:buFont typeface="Arial" panose="020B0604020202020204" pitchFamily="34" charset="0"/>
        <a:buChar char="•"/>
        <a:defRPr sz="2000" kern="1200">
          <a:solidFill>
            <a:schemeClr val="tx2"/>
          </a:solidFill>
          <a:latin typeface="+mn-lt"/>
          <a:ea typeface="+mn-ea"/>
          <a:cs typeface="+mn-cs"/>
        </a:defRPr>
      </a:lvl1pPr>
      <a:lvl2pPr marL="540000" indent="-18000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mn-lt"/>
          <a:ea typeface="+mn-ea"/>
          <a:cs typeface="+mn-cs"/>
        </a:defRPr>
      </a:lvl2pPr>
      <a:lvl3pPr marL="900000" indent="-18000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mn-lt"/>
          <a:ea typeface="+mn-ea"/>
          <a:cs typeface="+mn-cs"/>
        </a:defRPr>
      </a:lvl3pPr>
      <a:lvl4pPr marL="1260000" indent="-180000" algn="l" defTabSz="914400" rtl="0" eaLnBrk="1" latinLnBrk="0" hangingPunct="1">
        <a:lnSpc>
          <a:spcPct val="100000"/>
        </a:lnSpc>
        <a:spcBef>
          <a:spcPts val="0"/>
        </a:spcBef>
        <a:buClr>
          <a:schemeClr val="accent2"/>
        </a:buClr>
        <a:buFont typeface="Arial" panose="020B0604020202020204" pitchFamily="34" charset="0"/>
        <a:buChar char="•"/>
        <a:defRPr sz="1400" kern="1200">
          <a:solidFill>
            <a:schemeClr val="tx2"/>
          </a:solidFill>
          <a:latin typeface="+mn-lt"/>
          <a:ea typeface="+mn-ea"/>
          <a:cs typeface="+mn-cs"/>
        </a:defRPr>
      </a:lvl4pPr>
      <a:lvl5pPr marL="1620000" indent="-180000" algn="l" defTabSz="914400" rtl="0" eaLnBrk="1" latinLnBrk="0" hangingPunct="1">
        <a:lnSpc>
          <a:spcPct val="100000"/>
        </a:lnSpc>
        <a:spcBef>
          <a:spcPts val="0"/>
        </a:spcBef>
        <a:buClr>
          <a:schemeClr val="accent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232" userDrawn="1">
          <p15:clr>
            <a:srgbClr val="F26B43"/>
          </p15:clr>
        </p15:guide>
        <p15:guide id="6" orient="horz" pos="1026" userDrawn="1">
          <p15:clr>
            <a:srgbClr val="F26B43"/>
          </p15:clr>
        </p15:guide>
        <p15:guide id="7" orient="horz" pos="1139" userDrawn="1">
          <p15:clr>
            <a:srgbClr val="F26B43"/>
          </p15:clr>
        </p15:guide>
        <p15:guide id="8" orient="horz" pos="4110" userDrawn="1">
          <p15:clr>
            <a:srgbClr val="F26B43"/>
          </p15:clr>
        </p15:guide>
        <p15:guide id="9" orient="horz" pos="2614" userDrawn="1">
          <p15:clr>
            <a:srgbClr val="F26B43"/>
          </p15:clr>
        </p15:guide>
        <p15:guide id="10" orient="horz" pos="2727" userDrawn="1">
          <p15:clr>
            <a:srgbClr val="F26B43"/>
          </p15:clr>
        </p15:guide>
        <p15:guide id="11" pos="3727" userDrawn="1">
          <p15:clr>
            <a:srgbClr val="F26B43"/>
          </p15:clr>
        </p15:guide>
        <p15:guide id="12" pos="3953" userDrawn="1">
          <p15:clr>
            <a:srgbClr val="F26B43"/>
          </p15:clr>
        </p15:guide>
        <p15:guide id="13" pos="5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B012E-2C82-4146-8A6C-1C0DBF697D23}"/>
              </a:ext>
            </a:extLst>
          </p:cNvPr>
          <p:cNvSpPr>
            <a:spLocks noGrp="1"/>
          </p:cNvSpPr>
          <p:nvPr>
            <p:ph type="title"/>
          </p:nvPr>
        </p:nvSpPr>
        <p:spPr>
          <a:xfrm>
            <a:off x="514962" y="368300"/>
            <a:ext cx="9540000" cy="1260475"/>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3FFBFF6-5CA0-4C43-88B8-D4E80A01D7D9}"/>
              </a:ext>
            </a:extLst>
          </p:cNvPr>
          <p:cNvSpPr>
            <a:spLocks noGrp="1"/>
          </p:cNvSpPr>
          <p:nvPr>
            <p:ph type="body"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8BD1660-35D0-4C89-A1D9-57021B891A47}"/>
              </a:ext>
            </a:extLst>
          </p:cNvPr>
          <p:cNvSpPr>
            <a:spLocks noGrp="1"/>
          </p:cNvSpPr>
          <p:nvPr>
            <p:ph type="ftr" sz="quarter" idx="3"/>
          </p:nvPr>
        </p:nvSpPr>
        <p:spPr>
          <a:xfrm>
            <a:off x="514962" y="6524624"/>
            <a:ext cx="9002076" cy="123111"/>
          </a:xfrm>
          <a:prstGeom prst="rect">
            <a:avLst/>
          </a:prstGeom>
        </p:spPr>
        <p:txBody>
          <a:bodyPr vert="horz" wrap="square" lIns="0" tIns="0" rIns="0" bIns="0" rtlCol="0" anchor="t">
            <a:spAutoFit/>
          </a:bodyPr>
          <a:lstStyle>
            <a:lvl1pPr algn="l">
              <a:defRPr sz="800">
                <a:solidFill>
                  <a:schemeClr val="bg2"/>
                </a:solidFill>
              </a:defRPr>
            </a:lvl1pPr>
          </a:lstStyle>
          <a:p>
            <a:r>
              <a:rPr lang="en-GB" dirty="0"/>
              <a:t>Beth Carter-Crosby</a:t>
            </a:r>
          </a:p>
        </p:txBody>
      </p:sp>
      <p:sp>
        <p:nvSpPr>
          <p:cNvPr id="6" name="Slide Number Placeholder 5">
            <a:extLst>
              <a:ext uri="{FF2B5EF4-FFF2-40B4-BE49-F238E27FC236}">
                <a16:creationId xmlns:a16="http://schemas.microsoft.com/office/drawing/2014/main" id="{5352A791-8E8D-43EC-9073-5BDF733E158B}"/>
              </a:ext>
            </a:extLst>
          </p:cNvPr>
          <p:cNvSpPr>
            <a:spLocks noGrp="1"/>
          </p:cNvSpPr>
          <p:nvPr>
            <p:ph type="sldNum" sz="quarter" idx="4"/>
          </p:nvPr>
        </p:nvSpPr>
        <p:spPr>
          <a:xfrm>
            <a:off x="11317038" y="6524624"/>
            <a:ext cx="360000" cy="123111"/>
          </a:xfrm>
          <a:prstGeom prst="rect">
            <a:avLst/>
          </a:prstGeom>
        </p:spPr>
        <p:txBody>
          <a:bodyPr vert="horz" lIns="0" tIns="0" rIns="0" bIns="0" rtlCol="0" anchor="t">
            <a:spAutoFit/>
          </a:bodyPr>
          <a:lstStyle>
            <a:lvl1pPr algn="r">
              <a:defRPr sz="800">
                <a:solidFill>
                  <a:schemeClr val="bg2"/>
                </a:solidFill>
                <a:latin typeface="Visby Round CF DemiBold" panose="020F0000000000000000" pitchFamily="34" charset="0"/>
              </a:defRPr>
            </a:lvl1pPr>
          </a:lstStyle>
          <a:p>
            <a:fld id="{E85A7407-A20E-4A0B-A3A5-2AD794AF9A1B}" type="slidenum">
              <a:rPr lang="en-GB" smtClean="0"/>
              <a:pPr/>
              <a:t>‹#›</a:t>
            </a:fld>
            <a:endParaRPr lang="en-GB" dirty="0"/>
          </a:p>
        </p:txBody>
      </p:sp>
      <p:pic>
        <p:nvPicPr>
          <p:cNvPr id="11" name="Picture 10" descr="Logo&#10;&#10;Description automatically generated">
            <a:extLst>
              <a:ext uri="{FF2B5EF4-FFF2-40B4-BE49-F238E27FC236}">
                <a16:creationId xmlns:a16="http://schemas.microsoft.com/office/drawing/2014/main" id="{CB9F7EA8-4A2A-42BD-BB3C-FB73AAAEBA6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84278" y="368300"/>
            <a:ext cx="1292760" cy="1260475"/>
          </a:xfrm>
          <a:prstGeom prst="rect">
            <a:avLst/>
          </a:prstGeom>
        </p:spPr>
      </p:pic>
    </p:spTree>
    <p:extLst>
      <p:ext uri="{BB962C8B-B14F-4D97-AF65-F5344CB8AC3E}">
        <p14:creationId xmlns:p14="http://schemas.microsoft.com/office/powerpoint/2010/main" val="15490081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dt="0"/>
  <p:txStyles>
    <p:titleStyle>
      <a:lvl1pPr algn="l" defTabSz="914400" rtl="0" eaLnBrk="1" latinLnBrk="0" hangingPunct="1">
        <a:lnSpc>
          <a:spcPct val="100000"/>
        </a:lnSpc>
        <a:spcBef>
          <a:spcPct val="0"/>
        </a:spcBef>
        <a:buNone/>
        <a:defRPr sz="3200" kern="1200">
          <a:solidFill>
            <a:schemeClr val="bg1"/>
          </a:solidFill>
          <a:latin typeface="+mj-lt"/>
          <a:ea typeface="+mj-ea"/>
          <a:cs typeface="+mj-cs"/>
        </a:defRPr>
      </a:lvl1pPr>
    </p:titleStyle>
    <p:bodyStyle>
      <a:lvl1pPr marL="180000" indent="-180000" algn="l" defTabSz="914400" rtl="0" eaLnBrk="1" latinLnBrk="0" hangingPunct="1">
        <a:lnSpc>
          <a:spcPct val="100000"/>
        </a:lnSpc>
        <a:spcBef>
          <a:spcPts val="0"/>
        </a:spcBef>
        <a:buClr>
          <a:schemeClr val="accent4"/>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540000" indent="-180000" algn="l" defTabSz="914400" rtl="0" eaLnBrk="1" latinLnBrk="0" hangingPunct="1">
        <a:lnSpc>
          <a:spcPct val="100000"/>
        </a:lnSpc>
        <a:spcBef>
          <a:spcPts val="0"/>
        </a:spcBef>
        <a:buClr>
          <a:schemeClr val="accent4"/>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900000" indent="-180000" algn="l" defTabSz="914400" rtl="0" eaLnBrk="1" latinLnBrk="0" hangingPunct="1">
        <a:lnSpc>
          <a:spcPct val="100000"/>
        </a:lnSpc>
        <a:spcBef>
          <a:spcPts val="0"/>
        </a:spcBef>
        <a:buClr>
          <a:schemeClr val="accent4"/>
        </a:buClr>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1260000" indent="-180000" algn="l" defTabSz="914400" rtl="0" eaLnBrk="1" latinLnBrk="0" hangingPunct="1">
        <a:lnSpc>
          <a:spcPct val="100000"/>
        </a:lnSpc>
        <a:spcBef>
          <a:spcPts val="0"/>
        </a:spcBef>
        <a:buClr>
          <a:schemeClr val="accent4"/>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1620000" indent="-180000" algn="l" defTabSz="914400" rtl="0" eaLnBrk="1" latinLnBrk="0" hangingPunct="1">
        <a:lnSpc>
          <a:spcPct val="100000"/>
        </a:lnSpc>
        <a:spcBef>
          <a:spcPts val="0"/>
        </a:spcBef>
        <a:buClr>
          <a:schemeClr val="accent4"/>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guide id="3" pos="325">
          <p15:clr>
            <a:srgbClr val="F26B43"/>
          </p15:clr>
        </p15:guide>
        <p15:guide id="4" pos="7355">
          <p15:clr>
            <a:srgbClr val="F26B43"/>
          </p15:clr>
        </p15:guide>
        <p15:guide id="5" orient="horz" pos="232">
          <p15:clr>
            <a:srgbClr val="F26B43"/>
          </p15:clr>
        </p15:guide>
        <p15:guide id="6" orient="horz" pos="1026">
          <p15:clr>
            <a:srgbClr val="F26B43"/>
          </p15:clr>
        </p15:guide>
        <p15:guide id="7" orient="horz" pos="1139">
          <p15:clr>
            <a:srgbClr val="F26B43"/>
          </p15:clr>
        </p15:guide>
        <p15:guide id="8" orient="horz" pos="4110">
          <p15:clr>
            <a:srgbClr val="F26B43"/>
          </p15:clr>
        </p15:guide>
        <p15:guide id="9" orient="horz" pos="2614">
          <p15:clr>
            <a:srgbClr val="F26B43"/>
          </p15:clr>
        </p15:guide>
        <p15:guide id="10" orient="horz" pos="2727">
          <p15:clr>
            <a:srgbClr val="F26B43"/>
          </p15:clr>
        </p15:guide>
        <p15:guide id="11" pos="3727">
          <p15:clr>
            <a:srgbClr val="F26B43"/>
          </p15:clr>
        </p15:guide>
        <p15:guide id="12" pos="3953">
          <p15:clr>
            <a:srgbClr val="F26B43"/>
          </p15:clr>
        </p15:guide>
        <p15:guide id="13" pos="55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tockpicturesforeveryone.com/2012/07/british-pound-or-gbp-images-and.html" TargetMode="External"/><Relationship Id="rId5" Type="http://schemas.openxmlformats.org/officeDocument/2006/relationships/image" Target="../media/image7.jpg"/><Relationship Id="rId4" Type="http://schemas.openxmlformats.org/officeDocument/2006/relationships/hyperlink" Target="https://www.publicdomainpictures.net/en/view-image.php?image=209577&amp;picture=british-ambulanc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ngland.nhs.uk/patientsafety/wp-content/uploads/sites/32/2014/06/psa-aki2.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england.nhs.uk/patientsafety/wp-content/uploads/sites/32/2014/06/psa-aki2.pdf"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kkidney.org/audit-research/publications-presentations/report/acute-kidney-injury-aki-england-report-nationwid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3986" y="3159125"/>
            <a:ext cx="11162076" cy="2155507"/>
          </a:xfrm>
        </p:spPr>
        <p:txBody>
          <a:bodyPr/>
          <a:lstStyle/>
          <a:p>
            <a:endParaRPr lang="en-GB" dirty="0"/>
          </a:p>
          <a:p>
            <a:endParaRPr lang="en-GB" dirty="0"/>
          </a:p>
          <a:p>
            <a:endParaRPr lang="en-GB" dirty="0"/>
          </a:p>
          <a:p>
            <a:r>
              <a:rPr lang="en-GB" dirty="0"/>
              <a:t>UKRR Collection of AKI Alert Data from Laboratories</a:t>
            </a:r>
          </a:p>
          <a:p>
            <a:endParaRPr lang="en-GB" dirty="0"/>
          </a:p>
        </p:txBody>
      </p:sp>
      <p:sp>
        <p:nvSpPr>
          <p:cNvPr id="6" name="Slide Number Placeholder 5"/>
          <p:cNvSpPr>
            <a:spLocks noGrp="1"/>
          </p:cNvSpPr>
          <p:nvPr>
            <p:ph type="sldNum" sz="quarter" idx="12"/>
          </p:nvPr>
        </p:nvSpPr>
        <p:spPr/>
        <p:txBody>
          <a:bodyPr/>
          <a:lstStyle/>
          <a:p>
            <a:fld id="{E85A7407-A20E-4A0B-A3A5-2AD794AF9A1B}" type="slidenum">
              <a:rPr lang="en-GB" smtClean="0"/>
              <a:t>1</a:t>
            </a:fld>
            <a:endParaRPr lang="en-GB" dirty="0"/>
          </a:p>
        </p:txBody>
      </p:sp>
      <p:sp>
        <p:nvSpPr>
          <p:cNvPr id="7" name="Footer Placeholder 4">
            <a:extLst>
              <a:ext uri="{FF2B5EF4-FFF2-40B4-BE49-F238E27FC236}">
                <a16:creationId xmlns:a16="http://schemas.microsoft.com/office/drawing/2014/main" id="{54FCE8C5-5173-4812-BCA3-27B7CE7A2182}"/>
              </a:ext>
            </a:extLst>
          </p:cNvPr>
          <p:cNvSpPr>
            <a:spLocks noGrp="1"/>
          </p:cNvSpPr>
          <p:nvPr>
            <p:ph type="ftr" sz="quarter" idx="11"/>
          </p:nvPr>
        </p:nvSpPr>
        <p:spPr>
          <a:xfrm>
            <a:off x="514962" y="6524624"/>
            <a:ext cx="9002076" cy="276999"/>
          </a:xfrm>
        </p:spPr>
        <p:txBody>
          <a:bodyPr/>
          <a:lstStyle/>
          <a:p>
            <a:r>
              <a:rPr lang="en-GB" sz="900" dirty="0"/>
              <a:t>Beth Carter-Crosby</a:t>
            </a:r>
          </a:p>
        </p:txBody>
      </p:sp>
      <p:sp>
        <p:nvSpPr>
          <p:cNvPr id="8" name="TextBox 7">
            <a:extLst>
              <a:ext uri="{FF2B5EF4-FFF2-40B4-BE49-F238E27FC236}">
                <a16:creationId xmlns:a16="http://schemas.microsoft.com/office/drawing/2014/main" id="{30F5D7C6-92EE-4664-A9B7-339AC2D0BA4A}"/>
              </a:ext>
            </a:extLst>
          </p:cNvPr>
          <p:cNvSpPr txBox="1"/>
          <p:nvPr/>
        </p:nvSpPr>
        <p:spPr>
          <a:xfrm>
            <a:off x="390144" y="6225956"/>
            <a:ext cx="6096000" cy="276999"/>
          </a:xfrm>
          <a:prstGeom prst="rect">
            <a:avLst/>
          </a:prstGeom>
          <a:noFill/>
        </p:spPr>
        <p:txBody>
          <a:bodyPr wrap="square">
            <a:spAutoFit/>
          </a:bodyPr>
          <a:lstStyle/>
          <a:p>
            <a:r>
              <a:rPr lang="en-GB" sz="1200" dirty="0">
                <a:effectLst/>
                <a:latin typeface="Calibri" panose="020F0502020204030204" pitchFamily="34" charset="0"/>
                <a:ea typeface="Calibri" panose="020F0502020204030204" pitchFamily="34" charset="0"/>
              </a:rPr>
              <a:t>“In relation to this presentation, I declare that there are no conflicts of interest.”</a:t>
            </a:r>
          </a:p>
        </p:txBody>
      </p:sp>
    </p:spTree>
    <p:extLst>
      <p:ext uri="{BB962C8B-B14F-4D97-AF65-F5344CB8AC3E}">
        <p14:creationId xmlns:p14="http://schemas.microsoft.com/office/powerpoint/2010/main" val="108922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 – The High Cost of AKI</a:t>
            </a:r>
          </a:p>
        </p:txBody>
      </p:sp>
      <p:sp>
        <p:nvSpPr>
          <p:cNvPr id="4" name="Footer Placeholder 3"/>
          <p:cNvSpPr>
            <a:spLocks noGrp="1"/>
          </p:cNvSpPr>
          <p:nvPr>
            <p:ph type="ftr" sz="quarter" idx="11"/>
          </p:nvPr>
        </p:nvSpPr>
        <p:spPr>
          <a:xfrm>
            <a:off x="514962" y="6524624"/>
            <a:ext cx="9002076" cy="169277"/>
          </a:xfrm>
        </p:spPr>
        <p:txBody>
          <a:bodyPr/>
          <a:lstStyle/>
          <a:p>
            <a:r>
              <a:rPr lang="en-GB" sz="1100" b="1" dirty="0"/>
              <a:t>Beth Carter-Crosby</a:t>
            </a:r>
          </a:p>
        </p:txBody>
      </p:sp>
      <p:sp>
        <p:nvSpPr>
          <p:cNvPr id="5" name="Slide Number Placeholder 4"/>
          <p:cNvSpPr>
            <a:spLocks noGrp="1"/>
          </p:cNvSpPr>
          <p:nvPr>
            <p:ph type="sldNum" sz="quarter" idx="12"/>
          </p:nvPr>
        </p:nvSpPr>
        <p:spPr/>
        <p:txBody>
          <a:bodyPr/>
          <a:lstStyle/>
          <a:p>
            <a:fld id="{E85A7407-A20E-4A0B-A3A5-2AD794AF9A1B}" type="slidenum">
              <a:rPr lang="en-GB" smtClean="0"/>
              <a:t>2</a:t>
            </a:fld>
            <a:endParaRPr lang="en-GB" dirty="0"/>
          </a:p>
        </p:txBody>
      </p:sp>
      <p:sp>
        <p:nvSpPr>
          <p:cNvPr id="6" name="TextBox 5">
            <a:extLst>
              <a:ext uri="{FF2B5EF4-FFF2-40B4-BE49-F238E27FC236}">
                <a16:creationId xmlns:a16="http://schemas.microsoft.com/office/drawing/2014/main" id="{0B4F2C9B-30CD-4461-8375-3F6BE3209E61}"/>
              </a:ext>
            </a:extLst>
          </p:cNvPr>
          <p:cNvSpPr txBox="1"/>
          <p:nvPr/>
        </p:nvSpPr>
        <p:spPr>
          <a:xfrm>
            <a:off x="382566" y="1093575"/>
            <a:ext cx="9406203" cy="5461495"/>
          </a:xfrm>
          <a:prstGeom prst="rect">
            <a:avLst/>
          </a:prstGeom>
          <a:noFill/>
        </p:spPr>
        <p:txBody>
          <a:bodyPr wrap="square">
            <a:spAutoFit/>
          </a:bodyPr>
          <a:lstStyle/>
          <a:p>
            <a:pPr lvl="0">
              <a:spcBef>
                <a:spcPct val="20000"/>
              </a:spcBef>
            </a:pPr>
            <a:endParaRPr lang="en-GB" sz="1050" b="1" dirty="0">
              <a:solidFill>
                <a:prstClr val="black">
                  <a:lumMod val="50000"/>
                  <a:lumOff val="50000"/>
                </a:prstClr>
              </a:solidFill>
            </a:endParaRPr>
          </a:p>
          <a:p>
            <a:pPr marL="342900" lvl="0" indent="-342900">
              <a:spcBef>
                <a:spcPct val="20000"/>
              </a:spcBef>
              <a:buFont typeface="Arial" panose="020B0604020202020204" pitchFamily="34" charset="0"/>
              <a:buChar char="•"/>
            </a:pPr>
            <a:r>
              <a:rPr lang="en-GB" sz="2000" dirty="0"/>
              <a:t>It is estimated that </a:t>
            </a:r>
            <a:r>
              <a:rPr lang="en-GB" sz="2000" b="1" dirty="0"/>
              <a:t>1 in 5 emergency admissions </a:t>
            </a:r>
            <a:r>
              <a:rPr lang="en-GB" sz="2000" dirty="0"/>
              <a:t>into hospital </a:t>
            </a:r>
            <a:r>
              <a:rPr lang="en-GB" sz="2000" b="1" dirty="0"/>
              <a:t>are associated with AKI </a:t>
            </a:r>
            <a:r>
              <a:rPr lang="en-GB" sz="1400" dirty="0"/>
              <a:t>(Wang HE et al, 2012)</a:t>
            </a:r>
          </a:p>
          <a:p>
            <a:pPr marL="342900" lvl="0" indent="-342900">
              <a:spcBef>
                <a:spcPct val="20000"/>
              </a:spcBef>
              <a:buFont typeface="Arial" panose="020B0604020202020204" pitchFamily="34" charset="0"/>
              <a:buChar char="•"/>
            </a:pPr>
            <a:r>
              <a:rPr lang="en-GB" sz="2000" dirty="0"/>
              <a:t>Approximately </a:t>
            </a:r>
            <a:r>
              <a:rPr lang="en-GB" sz="2000" b="1" dirty="0"/>
              <a:t>1 in 3 patients with AKI in hospital</a:t>
            </a:r>
            <a:r>
              <a:rPr lang="en-GB" sz="2000" dirty="0"/>
              <a:t>, </a:t>
            </a:r>
            <a:r>
              <a:rPr lang="en-GB" sz="2000" b="1" dirty="0"/>
              <a:t>developed AKI </a:t>
            </a:r>
            <a:r>
              <a:rPr lang="en-GB" sz="2000" dirty="0"/>
              <a:t>during their time </a:t>
            </a:r>
            <a:r>
              <a:rPr lang="en-GB" sz="2000" b="1" dirty="0"/>
              <a:t>in hospital - </a:t>
            </a:r>
            <a:r>
              <a:rPr lang="en-GB" sz="2000" dirty="0"/>
              <a:t>A fifth of these cases are considered avoidable </a:t>
            </a:r>
            <a:r>
              <a:rPr lang="en-GB" sz="1400" dirty="0"/>
              <a:t>(Anastasios A et al 2019)</a:t>
            </a:r>
          </a:p>
          <a:p>
            <a:pPr marL="342900" indent="-342900">
              <a:spcBef>
                <a:spcPct val="20000"/>
              </a:spcBef>
              <a:buFont typeface="Arial" panose="020B0604020202020204" pitchFamily="34" charset="0"/>
              <a:buChar char="•"/>
            </a:pPr>
            <a:r>
              <a:rPr lang="en-GB" sz="2000" b="1" dirty="0"/>
              <a:t>Up to 100,000 deaths in hospitals</a:t>
            </a:r>
            <a:r>
              <a:rPr lang="en-GB" sz="2000" dirty="0"/>
              <a:t>, a quarter to a third </a:t>
            </a:r>
            <a:r>
              <a:rPr lang="en-GB" sz="2000" b="1" dirty="0"/>
              <a:t>could potentially be prevented</a:t>
            </a:r>
            <a:r>
              <a:rPr lang="en-GB" sz="2000" dirty="0"/>
              <a:t> </a:t>
            </a:r>
            <a:r>
              <a:rPr lang="en-GB" sz="1400" dirty="0"/>
              <a:t>(National Confidential Enquiry into Patient Outcome and Death (NCEPOD) Adding Insult to Injury 2009)</a:t>
            </a:r>
          </a:p>
          <a:p>
            <a:pPr marL="342900" indent="-342900">
              <a:spcBef>
                <a:spcPct val="20000"/>
              </a:spcBef>
              <a:buFont typeface="Arial" panose="020B0604020202020204" pitchFamily="34" charset="0"/>
              <a:buChar char="•"/>
            </a:pPr>
            <a:r>
              <a:rPr lang="en-GB" sz="2000" b="1" dirty="0"/>
              <a:t>The estimated costs to NHS </a:t>
            </a:r>
            <a:r>
              <a:rPr lang="en-GB" sz="2000" dirty="0"/>
              <a:t>per annum:</a:t>
            </a:r>
          </a:p>
          <a:p>
            <a:pPr>
              <a:spcBef>
                <a:spcPct val="20000"/>
              </a:spcBef>
            </a:pPr>
            <a:r>
              <a:rPr lang="en-GB" sz="2000" dirty="0"/>
              <a:t>     </a:t>
            </a:r>
            <a:r>
              <a:rPr lang="en-GB" sz="2000" b="0" dirty="0"/>
              <a:t>£434-620 million in 2011 </a:t>
            </a:r>
            <a:r>
              <a:rPr lang="en-GB" sz="1200" b="0" dirty="0"/>
              <a:t>(Kerr et al, 2014)</a:t>
            </a:r>
          </a:p>
          <a:p>
            <a:pPr>
              <a:spcBef>
                <a:spcPct val="20000"/>
              </a:spcBef>
            </a:pPr>
            <a:r>
              <a:rPr lang="en-GB" sz="2000" b="0" dirty="0"/>
              <a:t>     £500 million in 2012 </a:t>
            </a:r>
            <a:r>
              <a:rPr lang="en-GB" sz="1400" b="0" dirty="0"/>
              <a:t>(NHS Kidneycare 2012, now NHS IQ)</a:t>
            </a:r>
          </a:p>
          <a:p>
            <a:pPr>
              <a:spcBef>
                <a:spcPct val="20000"/>
              </a:spcBef>
            </a:pPr>
            <a:r>
              <a:rPr lang="en-GB" sz="2000" b="0" dirty="0"/>
              <a:t>     </a:t>
            </a:r>
            <a:r>
              <a:rPr lang="en-GB" sz="2000" b="1" dirty="0"/>
              <a:t>are rising to £1.02 billion in 2014</a:t>
            </a:r>
            <a:r>
              <a:rPr lang="en-GB" sz="1400" b="1" dirty="0"/>
              <a:t> </a:t>
            </a:r>
            <a:r>
              <a:rPr lang="en-GB" sz="1400" b="0" dirty="0"/>
              <a:t>(Kerr et al, 2014) </a:t>
            </a:r>
          </a:p>
          <a:p>
            <a:pPr>
              <a:spcBef>
                <a:spcPct val="20000"/>
              </a:spcBef>
            </a:pPr>
            <a:endParaRPr lang="en-GB" sz="1400" b="0" dirty="0"/>
          </a:p>
          <a:p>
            <a:pPr>
              <a:spcBef>
                <a:spcPct val="20000"/>
              </a:spcBef>
            </a:pPr>
            <a:r>
              <a:rPr lang="en-GB" sz="2000" dirty="0"/>
              <a:t>    .... more than the costs associated with breast, lung and skin cancers combined</a:t>
            </a:r>
            <a:endParaRPr lang="en-GB" sz="1800" dirty="0">
              <a:solidFill>
                <a:prstClr val="black">
                  <a:lumMod val="50000"/>
                  <a:lumOff val="50000"/>
                </a:prstClr>
              </a:solidFill>
            </a:endParaRPr>
          </a:p>
          <a:p>
            <a:pPr marL="342900" lvl="0" indent="-342900">
              <a:spcBef>
                <a:spcPct val="20000"/>
              </a:spcBef>
              <a:buFont typeface="Arial" panose="020B0604020202020204" pitchFamily="34" charset="0"/>
              <a:buChar char="•"/>
            </a:pPr>
            <a:endParaRPr lang="en-GB" dirty="0">
              <a:solidFill>
                <a:prstClr val="black">
                  <a:lumMod val="50000"/>
                  <a:lumOff val="50000"/>
                </a:prstClr>
              </a:solidFill>
            </a:endParaRPr>
          </a:p>
        </p:txBody>
      </p:sp>
      <p:pic>
        <p:nvPicPr>
          <p:cNvPr id="8" name="Picture 7" descr="A picture containing text, truck, road, outdoor&#10;&#10;Description automatically generated">
            <a:extLst>
              <a:ext uri="{FF2B5EF4-FFF2-40B4-BE49-F238E27FC236}">
                <a16:creationId xmlns:a16="http://schemas.microsoft.com/office/drawing/2014/main" id="{1E018ADD-6C37-40B8-A777-B197FE5B95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22565" y="1669025"/>
            <a:ext cx="2027583" cy="1520687"/>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6CEA364-B796-418A-824A-9427F1E68FB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06000" y="3429000"/>
            <a:ext cx="2044148" cy="2981739"/>
          </a:xfrm>
          <a:prstGeom prst="rect">
            <a:avLst/>
          </a:prstGeom>
        </p:spPr>
      </p:pic>
    </p:spTree>
    <p:extLst>
      <p:ext uri="{BB962C8B-B14F-4D97-AF65-F5344CB8AC3E}">
        <p14:creationId xmlns:p14="http://schemas.microsoft.com/office/powerpoint/2010/main" val="127851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 </a:t>
            </a:r>
            <a:r>
              <a:rPr lang="en-GB" sz="1400" dirty="0"/>
              <a:t>continued</a:t>
            </a:r>
            <a:r>
              <a:rPr lang="en-GB" dirty="0"/>
              <a:t>…</a:t>
            </a:r>
          </a:p>
        </p:txBody>
      </p:sp>
      <p:sp>
        <p:nvSpPr>
          <p:cNvPr id="5" name="Slide Number Placeholder 4"/>
          <p:cNvSpPr>
            <a:spLocks noGrp="1"/>
          </p:cNvSpPr>
          <p:nvPr>
            <p:ph type="sldNum" sz="quarter" idx="12"/>
          </p:nvPr>
        </p:nvSpPr>
        <p:spPr/>
        <p:txBody>
          <a:bodyPr/>
          <a:lstStyle/>
          <a:p>
            <a:fld id="{E85A7407-A20E-4A0B-A3A5-2AD794AF9A1B}" type="slidenum">
              <a:rPr lang="en-GB" smtClean="0"/>
              <a:t>3</a:t>
            </a:fld>
            <a:endParaRPr lang="en-GB" dirty="0"/>
          </a:p>
        </p:txBody>
      </p:sp>
      <p:sp>
        <p:nvSpPr>
          <p:cNvPr id="6" name="TextBox 5">
            <a:extLst>
              <a:ext uri="{FF2B5EF4-FFF2-40B4-BE49-F238E27FC236}">
                <a16:creationId xmlns:a16="http://schemas.microsoft.com/office/drawing/2014/main" id="{41DBB88C-DAF2-4DF4-AB98-4C9CAD31A10D}"/>
              </a:ext>
            </a:extLst>
          </p:cNvPr>
          <p:cNvSpPr txBox="1"/>
          <p:nvPr/>
        </p:nvSpPr>
        <p:spPr>
          <a:xfrm>
            <a:off x="348738" y="1530949"/>
            <a:ext cx="4710182" cy="5078313"/>
          </a:xfrm>
          <a:prstGeom prst="rect">
            <a:avLst/>
          </a:prstGeom>
          <a:noFill/>
        </p:spPr>
        <p:txBody>
          <a:bodyPr wrap="square">
            <a:spAutoFit/>
          </a:bodyPr>
          <a:lstStyle/>
          <a:p>
            <a:pPr>
              <a:spcBef>
                <a:spcPct val="20000"/>
              </a:spcBef>
            </a:pPr>
            <a:r>
              <a:rPr lang="en-GB" b="1" dirty="0"/>
              <a:t>NHS Patient Safety Alert</a:t>
            </a:r>
          </a:p>
          <a:p>
            <a:pPr marL="342900" indent="-342900">
              <a:spcBef>
                <a:spcPct val="20000"/>
              </a:spcBef>
              <a:buFont typeface="Arial" panose="020B0604020202020204" pitchFamily="34" charset="0"/>
              <a:buChar char="•"/>
            </a:pPr>
            <a:r>
              <a:rPr lang="en-GB" b="1" dirty="0"/>
              <a:t>Alert issued </a:t>
            </a:r>
            <a:r>
              <a:rPr lang="en-GB" dirty="0"/>
              <a:t>to all NHS acute and foundation trusts providing pathology services on </a:t>
            </a:r>
            <a:r>
              <a:rPr lang="en-GB" b="1" dirty="0"/>
              <a:t>09/06/2014</a:t>
            </a:r>
          </a:p>
          <a:p>
            <a:pPr marL="342900" indent="-342900">
              <a:spcBef>
                <a:spcPct val="20000"/>
              </a:spcBef>
              <a:buFont typeface="Arial" panose="020B0604020202020204" pitchFamily="34" charset="0"/>
              <a:buChar char="•"/>
            </a:pPr>
            <a:r>
              <a:rPr lang="en-GB" b="1" dirty="0"/>
              <a:t>Agreed national algorithm, </a:t>
            </a:r>
            <a:r>
              <a:rPr lang="en-GB" dirty="0"/>
              <a:t>standardising the definition of AKI, that provided the ability </a:t>
            </a:r>
            <a:r>
              <a:rPr lang="en-GB" b="1" dirty="0"/>
              <a:t>to ensure a timely and consistent approach to the diagnosis of patient with AKI </a:t>
            </a:r>
            <a:r>
              <a:rPr lang="en-GB" dirty="0"/>
              <a:t>is now taken across the NHS</a:t>
            </a:r>
          </a:p>
          <a:p>
            <a:pPr marL="342900" indent="-342900">
              <a:spcBef>
                <a:spcPct val="20000"/>
              </a:spcBef>
              <a:buFont typeface="Arial" panose="020B0604020202020204" pitchFamily="34" charset="0"/>
              <a:buChar char="•"/>
            </a:pPr>
            <a:r>
              <a:rPr lang="en-GB" b="1" dirty="0"/>
              <a:t>When integrated into </a:t>
            </a:r>
            <a:r>
              <a:rPr lang="en-GB" dirty="0"/>
              <a:t>a </a:t>
            </a:r>
            <a:r>
              <a:rPr lang="en-GB" b="1" dirty="0"/>
              <a:t>LIMS, the algorithm will identify cases of AKI </a:t>
            </a:r>
            <a:r>
              <a:rPr lang="en-GB" dirty="0"/>
              <a:t>from the lab  in real time and produce a test result and this result then gets sent to patient management systems. </a:t>
            </a:r>
          </a:p>
          <a:p>
            <a:pPr>
              <a:spcBef>
                <a:spcPct val="20000"/>
              </a:spcBef>
            </a:pPr>
            <a:endParaRPr lang="en-GB" dirty="0"/>
          </a:p>
          <a:p>
            <a:pPr marL="342900" indent="-342900">
              <a:spcBef>
                <a:spcPct val="20000"/>
              </a:spcBef>
              <a:buFont typeface="Arial" panose="020B0604020202020204" pitchFamily="34" charset="0"/>
              <a:buChar char="•"/>
            </a:pPr>
            <a:endParaRPr lang="en-GB" sz="1800" dirty="0">
              <a:solidFill>
                <a:prstClr val="black">
                  <a:lumMod val="50000"/>
                  <a:lumOff val="50000"/>
                </a:prstClr>
              </a:solidFill>
            </a:endParaRPr>
          </a:p>
        </p:txBody>
      </p:sp>
      <p:pic>
        <p:nvPicPr>
          <p:cNvPr id="7" name="Picture 2" descr="C:\Fran\Presentations\Capture1.PNG">
            <a:hlinkClick r:id="rId3"/>
            <a:extLst>
              <a:ext uri="{FF2B5EF4-FFF2-40B4-BE49-F238E27FC236}">
                <a16:creationId xmlns:a16="http://schemas.microsoft.com/office/drawing/2014/main" id="{4CFB2E1C-B9E7-4683-B655-26306DFD5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000" y="546724"/>
            <a:ext cx="3790258" cy="997437"/>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90225413-15F8-4A25-9F37-8AC1E46A61EE}"/>
              </a:ext>
            </a:extLst>
          </p:cNvPr>
          <p:cNvSpPr>
            <a:spLocks noGrp="1"/>
          </p:cNvSpPr>
          <p:nvPr>
            <p:ph type="ftr" sz="quarter" idx="11"/>
          </p:nvPr>
        </p:nvSpPr>
        <p:spPr>
          <a:xfrm>
            <a:off x="514962" y="6524624"/>
            <a:ext cx="9002076" cy="169277"/>
          </a:xfrm>
        </p:spPr>
        <p:txBody>
          <a:bodyPr/>
          <a:lstStyle/>
          <a:p>
            <a:r>
              <a:rPr lang="en-GB" sz="1100" b="1" dirty="0"/>
              <a:t>Beth Carter-Crosby</a:t>
            </a:r>
          </a:p>
        </p:txBody>
      </p:sp>
      <p:sp>
        <p:nvSpPr>
          <p:cNvPr id="9" name="TextBox 8">
            <a:extLst>
              <a:ext uri="{FF2B5EF4-FFF2-40B4-BE49-F238E27FC236}">
                <a16:creationId xmlns:a16="http://schemas.microsoft.com/office/drawing/2014/main" id="{6077A4AD-B3A1-4E79-B72E-A8246E83F4FC}"/>
              </a:ext>
            </a:extLst>
          </p:cNvPr>
          <p:cNvSpPr txBox="1"/>
          <p:nvPr/>
        </p:nvSpPr>
        <p:spPr>
          <a:xfrm>
            <a:off x="5596354" y="1683526"/>
            <a:ext cx="6246908" cy="4247317"/>
          </a:xfrm>
          <a:prstGeom prst="rect">
            <a:avLst/>
          </a:prstGeom>
          <a:noFill/>
        </p:spPr>
        <p:txBody>
          <a:bodyPr wrap="square">
            <a:spAutoFit/>
          </a:bodyPr>
          <a:lstStyle/>
          <a:p>
            <a:pPr>
              <a:spcBef>
                <a:spcPct val="20000"/>
              </a:spcBef>
            </a:pPr>
            <a:r>
              <a:rPr lang="en-GB" b="1" dirty="0">
                <a:hlinkClick r:id="rId5"/>
              </a:rPr>
              <a:t>5 action points (2015)</a:t>
            </a:r>
            <a:endParaRPr lang="en-GB" b="1" dirty="0"/>
          </a:p>
          <a:p>
            <a:r>
              <a:rPr lang="en-GB" dirty="0"/>
              <a:t>1 – </a:t>
            </a:r>
            <a:r>
              <a:rPr lang="en-GB" b="1" dirty="0"/>
              <a:t>Alert Director of Pathology/IT</a:t>
            </a:r>
            <a:r>
              <a:rPr lang="en-GB" dirty="0"/>
              <a:t> with responsibility for the upgrading of LIMS systems</a:t>
            </a:r>
          </a:p>
          <a:p>
            <a:r>
              <a:rPr lang="en-GB" dirty="0"/>
              <a:t>2 - </a:t>
            </a:r>
            <a:r>
              <a:rPr lang="en-GB" b="1" dirty="0"/>
              <a:t>Work with local LIMS supplier to integrate AKI algorithm </a:t>
            </a:r>
            <a:r>
              <a:rPr lang="en-GB" dirty="0"/>
              <a:t>into LIMS system</a:t>
            </a:r>
          </a:p>
          <a:p>
            <a:r>
              <a:rPr lang="en-GB" dirty="0"/>
              <a:t>3 - </a:t>
            </a:r>
            <a:r>
              <a:rPr lang="en-GB" b="1" dirty="0"/>
              <a:t>Work with local LIMS supplier </a:t>
            </a:r>
            <a:r>
              <a:rPr lang="en-GB" dirty="0"/>
              <a:t>to ensure the </a:t>
            </a:r>
            <a:r>
              <a:rPr lang="en-GB" b="1" dirty="0"/>
              <a:t>test result goes </a:t>
            </a:r>
            <a:r>
              <a:rPr lang="en-GB" dirty="0"/>
              <a:t>to </a:t>
            </a:r>
            <a:r>
              <a:rPr lang="en-GB" b="1" dirty="0"/>
              <a:t>local Patient management systems and into a data message </a:t>
            </a:r>
            <a:r>
              <a:rPr lang="en-GB" dirty="0"/>
              <a:t>sent to a central point for national monitoring purposes </a:t>
            </a:r>
          </a:p>
          <a:p>
            <a:r>
              <a:rPr lang="en-GB" dirty="0"/>
              <a:t>4- </a:t>
            </a:r>
            <a:r>
              <a:rPr lang="en-GB" b="1" dirty="0"/>
              <a:t>Communicate with appropriate primary care providers </a:t>
            </a:r>
            <a:r>
              <a:rPr lang="en-GB" dirty="0"/>
              <a:t>to ensure they seek advice if test results are received </a:t>
            </a:r>
          </a:p>
          <a:p>
            <a:r>
              <a:rPr lang="en-GB" dirty="0"/>
              <a:t>5- </a:t>
            </a:r>
            <a:r>
              <a:rPr lang="en-GB" b="1" dirty="0"/>
              <a:t>Regularly access NHS England AKI website </a:t>
            </a:r>
            <a:r>
              <a:rPr lang="en-GB" dirty="0"/>
              <a:t>where additional resources and information will be provided as developed</a:t>
            </a:r>
          </a:p>
        </p:txBody>
      </p:sp>
    </p:spTree>
    <p:extLst>
      <p:ext uri="{BB962C8B-B14F-4D97-AF65-F5344CB8AC3E}">
        <p14:creationId xmlns:p14="http://schemas.microsoft.com/office/powerpoint/2010/main" val="378886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2E17-7398-474D-B407-E9C87C8606B9}"/>
              </a:ext>
            </a:extLst>
          </p:cNvPr>
          <p:cNvSpPr>
            <a:spLocks noGrp="1"/>
          </p:cNvSpPr>
          <p:nvPr>
            <p:ph type="title"/>
          </p:nvPr>
        </p:nvSpPr>
        <p:spPr/>
        <p:txBody>
          <a:bodyPr/>
          <a:lstStyle/>
          <a:p>
            <a:r>
              <a:rPr lang="en-GB" dirty="0"/>
              <a:t>UKRR and AKI</a:t>
            </a:r>
          </a:p>
        </p:txBody>
      </p:sp>
      <p:sp>
        <p:nvSpPr>
          <p:cNvPr id="4" name="Slide Number Placeholder 3">
            <a:extLst>
              <a:ext uri="{FF2B5EF4-FFF2-40B4-BE49-F238E27FC236}">
                <a16:creationId xmlns:a16="http://schemas.microsoft.com/office/drawing/2014/main" id="{7AEE4BA0-5833-4567-BD79-E8BA7AEE3A42}"/>
              </a:ext>
            </a:extLst>
          </p:cNvPr>
          <p:cNvSpPr>
            <a:spLocks noGrp="1"/>
          </p:cNvSpPr>
          <p:nvPr>
            <p:ph type="sldNum" sz="quarter" idx="12"/>
          </p:nvPr>
        </p:nvSpPr>
        <p:spPr/>
        <p:txBody>
          <a:bodyPr/>
          <a:lstStyle/>
          <a:p>
            <a:fld id="{E85A7407-A20E-4A0B-A3A5-2AD794AF9A1B}" type="slidenum">
              <a:rPr lang="en-GB" smtClean="0"/>
              <a:t>4</a:t>
            </a:fld>
            <a:endParaRPr lang="en-GB" dirty="0"/>
          </a:p>
        </p:txBody>
      </p:sp>
      <p:grpSp>
        <p:nvGrpSpPr>
          <p:cNvPr id="6" name="Group 5">
            <a:extLst>
              <a:ext uri="{FF2B5EF4-FFF2-40B4-BE49-F238E27FC236}">
                <a16:creationId xmlns:a16="http://schemas.microsoft.com/office/drawing/2014/main" id="{66B44C07-7110-4038-83B5-9D7791256B03}"/>
              </a:ext>
            </a:extLst>
          </p:cNvPr>
          <p:cNvGrpSpPr/>
          <p:nvPr/>
        </p:nvGrpSpPr>
        <p:grpSpPr>
          <a:xfrm>
            <a:off x="4282234" y="1763487"/>
            <a:ext cx="7394802" cy="3277752"/>
            <a:chOff x="4266321" y="-308422"/>
            <a:chExt cx="8861104" cy="4072298"/>
          </a:xfrm>
        </p:grpSpPr>
        <p:sp>
          <p:nvSpPr>
            <p:cNvPr id="7" name="Rounded Rectangle 6">
              <a:extLst>
                <a:ext uri="{FF2B5EF4-FFF2-40B4-BE49-F238E27FC236}">
                  <a16:creationId xmlns:a16="http://schemas.microsoft.com/office/drawing/2014/main" id="{F8D06F32-456F-4E74-93EA-B036354531C9}"/>
                </a:ext>
              </a:extLst>
            </p:cNvPr>
            <p:cNvSpPr/>
            <p:nvPr/>
          </p:nvSpPr>
          <p:spPr>
            <a:xfrm>
              <a:off x="6840035" y="1022543"/>
              <a:ext cx="5564165" cy="798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white"/>
                  </a:solidFill>
                </a:rPr>
                <a:t>AKI National Programme Board</a:t>
              </a:r>
            </a:p>
          </p:txBody>
        </p:sp>
        <p:sp>
          <p:nvSpPr>
            <p:cNvPr id="10" name="Rounded Rectangle 9">
              <a:extLst>
                <a:ext uri="{FF2B5EF4-FFF2-40B4-BE49-F238E27FC236}">
                  <a16:creationId xmlns:a16="http://schemas.microsoft.com/office/drawing/2014/main" id="{CE48DD0D-0D6F-4570-A6FC-4C6B9A40920D}"/>
                </a:ext>
              </a:extLst>
            </p:cNvPr>
            <p:cNvSpPr/>
            <p:nvPr/>
          </p:nvSpPr>
          <p:spPr>
            <a:xfrm>
              <a:off x="6859973" y="2939020"/>
              <a:ext cx="1339403" cy="824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Detection</a:t>
              </a:r>
            </a:p>
          </p:txBody>
        </p:sp>
        <p:sp>
          <p:nvSpPr>
            <p:cNvPr id="11" name="Rounded Rectangle 10">
              <a:extLst>
                <a:ext uri="{FF2B5EF4-FFF2-40B4-BE49-F238E27FC236}">
                  <a16:creationId xmlns:a16="http://schemas.microsoft.com/office/drawing/2014/main" id="{D87DCAE2-B050-4BCE-AB00-BDC5D94AEB5D}"/>
                </a:ext>
              </a:extLst>
            </p:cNvPr>
            <p:cNvSpPr/>
            <p:nvPr/>
          </p:nvSpPr>
          <p:spPr>
            <a:xfrm>
              <a:off x="9818182" y="2907173"/>
              <a:ext cx="1638837" cy="824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20" b="1" dirty="0">
                  <a:solidFill>
                    <a:prstClr val="white"/>
                  </a:solidFill>
                </a:rPr>
                <a:t>Implementation</a:t>
              </a:r>
            </a:p>
          </p:txBody>
        </p:sp>
        <p:sp>
          <p:nvSpPr>
            <p:cNvPr id="12" name="Rounded Rectangle 11">
              <a:extLst>
                <a:ext uri="{FF2B5EF4-FFF2-40B4-BE49-F238E27FC236}">
                  <a16:creationId xmlns:a16="http://schemas.microsoft.com/office/drawing/2014/main" id="{31C0167A-885E-4A1B-92A4-D8733017CE61}"/>
                </a:ext>
              </a:extLst>
            </p:cNvPr>
            <p:cNvSpPr/>
            <p:nvPr/>
          </p:nvSpPr>
          <p:spPr>
            <a:xfrm>
              <a:off x="8352225" y="2939628"/>
              <a:ext cx="1339403" cy="824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20" b="1" dirty="0">
                  <a:solidFill>
                    <a:prstClr val="white"/>
                  </a:solidFill>
                </a:rPr>
                <a:t>Intervention</a:t>
              </a:r>
            </a:p>
          </p:txBody>
        </p:sp>
        <p:sp>
          <p:nvSpPr>
            <p:cNvPr id="13" name="Rounded Rectangle 12">
              <a:extLst>
                <a:ext uri="{FF2B5EF4-FFF2-40B4-BE49-F238E27FC236}">
                  <a16:creationId xmlns:a16="http://schemas.microsoft.com/office/drawing/2014/main" id="{B4700119-C54E-48B1-91AB-97D01040E61F}"/>
                </a:ext>
              </a:extLst>
            </p:cNvPr>
            <p:cNvSpPr/>
            <p:nvPr/>
          </p:nvSpPr>
          <p:spPr>
            <a:xfrm>
              <a:off x="11592688" y="2873834"/>
              <a:ext cx="1534737" cy="824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20" b="1" dirty="0">
                  <a:solidFill>
                    <a:schemeClr val="bg1"/>
                  </a:solidFill>
                </a:rPr>
                <a:t>Measurement</a:t>
              </a:r>
            </a:p>
          </p:txBody>
        </p:sp>
        <p:cxnSp>
          <p:nvCxnSpPr>
            <p:cNvPr id="14" name="Straight Connector 13">
              <a:extLst>
                <a:ext uri="{FF2B5EF4-FFF2-40B4-BE49-F238E27FC236}">
                  <a16:creationId xmlns:a16="http://schemas.microsoft.com/office/drawing/2014/main" id="{5FCC6F1E-A2B1-465C-A99C-CF3D94ED4585}"/>
                </a:ext>
              </a:extLst>
            </p:cNvPr>
            <p:cNvCxnSpPr/>
            <p:nvPr/>
          </p:nvCxnSpPr>
          <p:spPr>
            <a:xfrm>
              <a:off x="9408310" y="1806070"/>
              <a:ext cx="0" cy="631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32B2B3-337A-486D-8DAD-1AE18B48C2F6}"/>
                </a:ext>
              </a:extLst>
            </p:cNvPr>
            <p:cNvCxnSpPr>
              <a:cxnSpLocks/>
            </p:cNvCxnSpPr>
            <p:nvPr/>
          </p:nvCxnSpPr>
          <p:spPr>
            <a:xfrm flipV="1">
              <a:off x="4266321" y="2437134"/>
              <a:ext cx="8861104" cy="23327"/>
            </a:xfrm>
            <a:prstGeom prst="line">
              <a:avLst/>
            </a:prstGeom>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52130A04-4033-4F3C-B53C-9B77BB378143}"/>
                </a:ext>
              </a:extLst>
            </p:cNvPr>
            <p:cNvSpPr/>
            <p:nvPr/>
          </p:nvSpPr>
          <p:spPr>
            <a:xfrm>
              <a:off x="5293550" y="-308422"/>
              <a:ext cx="7731040" cy="798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white"/>
                  </a:solidFill>
                </a:rPr>
                <a:t>NHS England Patient Safety Steering Group</a:t>
              </a:r>
            </a:p>
          </p:txBody>
        </p:sp>
        <p:cxnSp>
          <p:nvCxnSpPr>
            <p:cNvPr id="23" name="Straight Connector 22">
              <a:extLst>
                <a:ext uri="{FF2B5EF4-FFF2-40B4-BE49-F238E27FC236}">
                  <a16:creationId xmlns:a16="http://schemas.microsoft.com/office/drawing/2014/main" id="{4FFBEBF3-169D-4252-BB83-5273F42BE0C3}"/>
                </a:ext>
              </a:extLst>
            </p:cNvPr>
            <p:cNvCxnSpPr/>
            <p:nvPr/>
          </p:nvCxnSpPr>
          <p:spPr>
            <a:xfrm>
              <a:off x="9406390" y="391479"/>
              <a:ext cx="0" cy="631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845E12-1B1B-49F9-867D-CA2A8155B48E}"/>
                </a:ext>
              </a:extLst>
            </p:cNvPr>
            <p:cNvCxnSpPr>
              <a:cxnSpLocks/>
            </p:cNvCxnSpPr>
            <p:nvPr/>
          </p:nvCxnSpPr>
          <p:spPr>
            <a:xfrm>
              <a:off x="5803606" y="1470238"/>
              <a:ext cx="1036429" cy="40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Footer Placeholder 3">
            <a:extLst>
              <a:ext uri="{FF2B5EF4-FFF2-40B4-BE49-F238E27FC236}">
                <a16:creationId xmlns:a16="http://schemas.microsoft.com/office/drawing/2014/main" id="{3928B944-5EAF-486C-854F-51BA68EE8552}"/>
              </a:ext>
            </a:extLst>
          </p:cNvPr>
          <p:cNvSpPr>
            <a:spLocks noGrp="1"/>
          </p:cNvSpPr>
          <p:nvPr>
            <p:ph type="ftr" sz="quarter" idx="11"/>
          </p:nvPr>
        </p:nvSpPr>
        <p:spPr>
          <a:xfrm>
            <a:off x="514962" y="6524624"/>
            <a:ext cx="9002076" cy="169277"/>
          </a:xfrm>
        </p:spPr>
        <p:txBody>
          <a:bodyPr/>
          <a:lstStyle/>
          <a:p>
            <a:r>
              <a:rPr lang="en-GB" sz="1100" b="1" dirty="0"/>
              <a:t>Beth Carter-Crosby</a:t>
            </a:r>
          </a:p>
        </p:txBody>
      </p:sp>
      <p:pic>
        <p:nvPicPr>
          <p:cNvPr id="5" name="Picture 4" descr="Logo&#10;&#10;Description automatically generated">
            <a:extLst>
              <a:ext uri="{FF2B5EF4-FFF2-40B4-BE49-F238E27FC236}">
                <a16:creationId xmlns:a16="http://schemas.microsoft.com/office/drawing/2014/main" id="{753CBBC7-C798-4D4D-826C-D4225CE87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321" y="2954936"/>
            <a:ext cx="1311006" cy="613173"/>
          </a:xfrm>
          <a:prstGeom prst="rect">
            <a:avLst/>
          </a:prstGeom>
        </p:spPr>
      </p:pic>
      <p:sp>
        <p:nvSpPr>
          <p:cNvPr id="29" name="TextBox 28">
            <a:extLst>
              <a:ext uri="{FF2B5EF4-FFF2-40B4-BE49-F238E27FC236}">
                <a16:creationId xmlns:a16="http://schemas.microsoft.com/office/drawing/2014/main" id="{FCCC60A4-CE21-4B72-BB72-8E59CF7B1258}"/>
              </a:ext>
            </a:extLst>
          </p:cNvPr>
          <p:cNvSpPr txBox="1"/>
          <p:nvPr/>
        </p:nvSpPr>
        <p:spPr>
          <a:xfrm>
            <a:off x="358195" y="1244972"/>
            <a:ext cx="3608369" cy="5355312"/>
          </a:xfrm>
          <a:prstGeom prst="rect">
            <a:avLst/>
          </a:prstGeom>
          <a:noFill/>
        </p:spPr>
        <p:txBody>
          <a:bodyPr wrap="square" rtlCol="0">
            <a:spAutoFit/>
          </a:bodyPr>
          <a:lstStyle/>
          <a:p>
            <a:pPr marL="285750" indent="-285750">
              <a:buFont typeface="Arial" panose="020B0604020202020204" pitchFamily="34" charset="0"/>
              <a:buChar char="•"/>
            </a:pPr>
            <a:r>
              <a:rPr lang="en-GB" dirty="0">
                <a:sym typeface="Calibri"/>
              </a:rPr>
              <a:t>The </a:t>
            </a:r>
            <a:r>
              <a:rPr lang="en-GB" b="1" dirty="0">
                <a:sym typeface="Calibri"/>
              </a:rPr>
              <a:t>AKI National Programme Board </a:t>
            </a:r>
            <a:r>
              <a:rPr lang="en-GB" dirty="0">
                <a:sym typeface="Calibri"/>
              </a:rPr>
              <a:t>was </a:t>
            </a:r>
            <a:r>
              <a:rPr lang="en-GB" b="1" dirty="0">
                <a:sym typeface="Calibri"/>
              </a:rPr>
              <a:t>established </a:t>
            </a:r>
            <a:r>
              <a:rPr lang="en-GB" dirty="0">
                <a:sym typeface="Calibri"/>
              </a:rPr>
              <a:t>and first met </a:t>
            </a:r>
            <a:r>
              <a:rPr lang="en-GB" b="1" dirty="0">
                <a:sym typeface="Calibri"/>
              </a:rPr>
              <a:t>in 2013 </a:t>
            </a:r>
            <a:r>
              <a:rPr lang="en-GB" dirty="0">
                <a:sym typeface="Calibri"/>
              </a:rPr>
              <a:t>– it consisted of biochemists, nephrologists and software providers and an initial </a:t>
            </a:r>
            <a:r>
              <a:rPr lang="en-GB" b="1" dirty="0">
                <a:sym typeface="Calibri"/>
              </a:rPr>
              <a:t>algorithm was produced</a:t>
            </a:r>
          </a:p>
          <a:p>
            <a:pPr marL="285750" indent="-285750">
              <a:buFont typeface="Arial" panose="020B0604020202020204" pitchFamily="34" charset="0"/>
              <a:buChar char="•"/>
            </a:pPr>
            <a:r>
              <a:rPr lang="en-GB" dirty="0">
                <a:sym typeface="Calibri"/>
              </a:rPr>
              <a:t>In </a:t>
            </a:r>
            <a:r>
              <a:rPr lang="en-GB" b="1" dirty="0">
                <a:sym typeface="Calibri"/>
              </a:rPr>
              <a:t>2014 Think Kidneys became the national programme of NHSE </a:t>
            </a:r>
            <a:r>
              <a:rPr lang="en-GB" dirty="0">
                <a:sym typeface="Calibri"/>
              </a:rPr>
              <a:t>in partnership of UK Renal Registry </a:t>
            </a:r>
          </a:p>
          <a:p>
            <a:pPr marL="285750" indent="-285750">
              <a:buFont typeface="Arial" panose="020B0604020202020204" pitchFamily="34" charset="0"/>
              <a:buChar char="•"/>
            </a:pPr>
            <a:r>
              <a:rPr lang="en-GB" b="1" dirty="0">
                <a:sym typeface="Calibri"/>
              </a:rPr>
              <a:t>The board established 6 workstreams </a:t>
            </a:r>
          </a:p>
          <a:p>
            <a:pPr marL="285750" indent="-285750">
              <a:buFont typeface="Arial" panose="020B0604020202020204" pitchFamily="34" charset="0"/>
              <a:buChar char="•"/>
            </a:pPr>
            <a:r>
              <a:rPr lang="en-GB" dirty="0">
                <a:sym typeface="Calibri"/>
              </a:rPr>
              <a:t>After some time and effort, the algorithm was agreed and implemented….</a:t>
            </a:r>
          </a:p>
          <a:p>
            <a:endParaRPr lang="en-GB" dirty="0">
              <a:sym typeface="Calibri"/>
            </a:endParaRPr>
          </a:p>
        </p:txBody>
      </p:sp>
      <p:sp>
        <p:nvSpPr>
          <p:cNvPr id="31" name="Rounded Rectangle 9">
            <a:extLst>
              <a:ext uri="{FF2B5EF4-FFF2-40B4-BE49-F238E27FC236}">
                <a16:creationId xmlns:a16="http://schemas.microsoft.com/office/drawing/2014/main" id="{31686EDF-66A4-449D-BA7B-0BFDC97EC317}"/>
              </a:ext>
            </a:extLst>
          </p:cNvPr>
          <p:cNvSpPr/>
          <p:nvPr/>
        </p:nvSpPr>
        <p:spPr>
          <a:xfrm>
            <a:off x="5219957" y="4346338"/>
            <a:ext cx="1117764" cy="6634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Education</a:t>
            </a:r>
          </a:p>
        </p:txBody>
      </p:sp>
      <p:sp>
        <p:nvSpPr>
          <p:cNvPr id="32" name="Rounded Rectangle 9">
            <a:extLst>
              <a:ext uri="{FF2B5EF4-FFF2-40B4-BE49-F238E27FC236}">
                <a16:creationId xmlns:a16="http://schemas.microsoft.com/office/drawing/2014/main" id="{E69E80D7-06B2-4541-8C7D-3F779B183B81}"/>
              </a:ext>
            </a:extLst>
          </p:cNvPr>
          <p:cNvSpPr/>
          <p:nvPr/>
        </p:nvSpPr>
        <p:spPr>
          <a:xfrm>
            <a:off x="3873824" y="4377809"/>
            <a:ext cx="1117764" cy="6634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Risk</a:t>
            </a:r>
          </a:p>
        </p:txBody>
      </p:sp>
      <p:sp>
        <p:nvSpPr>
          <p:cNvPr id="33" name="Arrow: Right 32">
            <a:extLst>
              <a:ext uri="{FF2B5EF4-FFF2-40B4-BE49-F238E27FC236}">
                <a16:creationId xmlns:a16="http://schemas.microsoft.com/office/drawing/2014/main" id="{7780FFBB-08A0-4BB0-ACA7-145CE2A1F3A9}"/>
              </a:ext>
            </a:extLst>
          </p:cNvPr>
          <p:cNvSpPr/>
          <p:nvPr/>
        </p:nvSpPr>
        <p:spPr>
          <a:xfrm rot="5400000">
            <a:off x="7013026" y="4030894"/>
            <a:ext cx="328681" cy="220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Arrow: Right 34">
            <a:extLst>
              <a:ext uri="{FF2B5EF4-FFF2-40B4-BE49-F238E27FC236}">
                <a16:creationId xmlns:a16="http://schemas.microsoft.com/office/drawing/2014/main" id="{B703AEBC-C23C-43B2-857F-7622C8A45CE7}"/>
              </a:ext>
            </a:extLst>
          </p:cNvPr>
          <p:cNvSpPr/>
          <p:nvPr/>
        </p:nvSpPr>
        <p:spPr>
          <a:xfrm rot="5400000">
            <a:off x="5745878" y="4046369"/>
            <a:ext cx="328681" cy="220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ECD151F3-D7FD-4803-A318-075023F2CA11}"/>
              </a:ext>
            </a:extLst>
          </p:cNvPr>
          <p:cNvSpPr/>
          <p:nvPr/>
        </p:nvSpPr>
        <p:spPr>
          <a:xfrm rot="5400000">
            <a:off x="9352922" y="4039080"/>
            <a:ext cx="328681" cy="220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38">
            <a:extLst>
              <a:ext uri="{FF2B5EF4-FFF2-40B4-BE49-F238E27FC236}">
                <a16:creationId xmlns:a16="http://schemas.microsoft.com/office/drawing/2014/main" id="{D25E836B-2967-4634-B494-13BEAA1D8818}"/>
              </a:ext>
            </a:extLst>
          </p:cNvPr>
          <p:cNvSpPr/>
          <p:nvPr/>
        </p:nvSpPr>
        <p:spPr>
          <a:xfrm rot="5400000">
            <a:off x="4559356" y="4036981"/>
            <a:ext cx="328681" cy="220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39">
            <a:extLst>
              <a:ext uri="{FF2B5EF4-FFF2-40B4-BE49-F238E27FC236}">
                <a16:creationId xmlns:a16="http://schemas.microsoft.com/office/drawing/2014/main" id="{3F664E29-E101-4522-9799-29FD26DAAC91}"/>
              </a:ext>
            </a:extLst>
          </p:cNvPr>
          <p:cNvSpPr/>
          <p:nvPr/>
        </p:nvSpPr>
        <p:spPr>
          <a:xfrm rot="5400000">
            <a:off x="8166400" y="4039081"/>
            <a:ext cx="328681" cy="220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Arrow: Right 40">
            <a:extLst>
              <a:ext uri="{FF2B5EF4-FFF2-40B4-BE49-F238E27FC236}">
                <a16:creationId xmlns:a16="http://schemas.microsoft.com/office/drawing/2014/main" id="{DB2A6BE6-F49E-44AD-8F47-792B97AA1C9E}"/>
              </a:ext>
            </a:extLst>
          </p:cNvPr>
          <p:cNvSpPr/>
          <p:nvPr/>
        </p:nvSpPr>
        <p:spPr>
          <a:xfrm rot="5400000">
            <a:off x="10718121" y="4030894"/>
            <a:ext cx="328681" cy="220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a:extLst>
              <a:ext uri="{FF2B5EF4-FFF2-40B4-BE49-F238E27FC236}">
                <a16:creationId xmlns:a16="http://schemas.microsoft.com/office/drawing/2014/main" id="{CA1D27B1-F8E9-4CF1-990D-14E11E303A16}"/>
              </a:ext>
            </a:extLst>
          </p:cNvPr>
          <p:cNvSpPr txBox="1"/>
          <p:nvPr/>
        </p:nvSpPr>
        <p:spPr>
          <a:xfrm>
            <a:off x="4123331" y="5382747"/>
            <a:ext cx="7553705" cy="1354217"/>
          </a:xfrm>
          <a:prstGeom prst="rect">
            <a:avLst/>
          </a:prstGeom>
          <a:noFill/>
        </p:spPr>
        <p:txBody>
          <a:bodyPr wrap="square" rtlCol="0">
            <a:spAutoFit/>
          </a:bodyPr>
          <a:lstStyle/>
          <a:p>
            <a:pPr marL="285750" indent="-285750">
              <a:buFont typeface="Arial" panose="020B0604020202020204" pitchFamily="34" charset="0"/>
              <a:buChar char="•"/>
            </a:pPr>
            <a:r>
              <a:rPr lang="en-GB" sz="1600" kern="0" dirty="0">
                <a:uFill>
                  <a:solidFill>
                    <a:srgbClr val="FFFFFF"/>
                  </a:solidFill>
                </a:uFill>
                <a:ea typeface="Calibri"/>
                <a:cs typeface="Calibri"/>
                <a:sym typeface="Calibri"/>
              </a:rPr>
              <a:t>The algorithm </a:t>
            </a:r>
            <a:r>
              <a:rPr lang="en-GB" sz="1600" b="1" kern="0" dirty="0">
                <a:uFill>
                  <a:solidFill>
                    <a:srgbClr val="FFFFFF"/>
                  </a:solidFill>
                </a:uFill>
                <a:ea typeface="Calibri"/>
                <a:cs typeface="Calibri"/>
                <a:sym typeface="Calibri"/>
              </a:rPr>
              <a:t>compares </a:t>
            </a:r>
            <a:r>
              <a:rPr lang="en-GB" sz="1600" b="1" kern="0" baseline="0" dirty="0">
                <a:uFill>
                  <a:solidFill>
                    <a:srgbClr val="FFFFFF"/>
                  </a:solidFill>
                </a:uFill>
                <a:latin typeface="+mn-lt"/>
                <a:ea typeface="Calibri"/>
                <a:cs typeface="Calibri"/>
                <a:sym typeface="Calibri"/>
              </a:rPr>
              <a:t>serial creatinine measures </a:t>
            </a:r>
            <a:r>
              <a:rPr lang="en-GB" sz="1600" b="1" i="0" u="none" strike="noStrike" kern="1200" baseline="0" dirty="0">
                <a:latin typeface="+mn-lt"/>
                <a:ea typeface="+mn-ea"/>
                <a:cs typeface="+mn-cs"/>
              </a:rPr>
              <a:t>detecting changes of creatinine, consistent with acute kidney injury. </a:t>
            </a:r>
            <a:r>
              <a:rPr lang="en-GB" sz="1600" b="1" dirty="0"/>
              <a:t>C</a:t>
            </a:r>
            <a:r>
              <a:rPr lang="en-GB" sz="1600" b="1" i="0" u="none" strike="noStrike" kern="1200" baseline="0" dirty="0">
                <a:latin typeface="+mn-lt"/>
                <a:ea typeface="+mn-ea"/>
                <a:cs typeface="+mn-cs"/>
              </a:rPr>
              <a:t>linicians are </a:t>
            </a:r>
            <a:r>
              <a:rPr lang="en-GB" sz="1600" b="1" i="0" u="none" strike="noStrike" kern="0" dirty="0">
                <a:uFill>
                  <a:solidFill>
                    <a:srgbClr val="FFFFFF"/>
                  </a:solidFill>
                </a:uFill>
                <a:cs typeface="Calibri"/>
                <a:sym typeface="Calibri"/>
              </a:rPr>
              <a:t>now</a:t>
            </a:r>
            <a:r>
              <a:rPr lang="en-GB" sz="1600" b="1" kern="0" baseline="0" dirty="0">
                <a:uFill>
                  <a:solidFill>
                    <a:srgbClr val="FFFFFF"/>
                  </a:solidFill>
                </a:uFill>
                <a:latin typeface="+mn-lt"/>
                <a:ea typeface="Calibri"/>
                <a:cs typeface="Calibri"/>
                <a:sym typeface="Calibri"/>
              </a:rPr>
              <a:t> receiving AKI results</a:t>
            </a:r>
            <a:r>
              <a:rPr lang="en-GB" sz="1600" kern="0" baseline="0" dirty="0">
                <a:uFill>
                  <a:solidFill>
                    <a:srgbClr val="FFFFFF"/>
                  </a:solidFill>
                </a:uFill>
                <a:latin typeface="+mn-lt"/>
                <a:ea typeface="Calibri"/>
                <a:cs typeface="Calibri"/>
                <a:sym typeface="Calibri"/>
              </a:rPr>
              <a:t> and </a:t>
            </a:r>
            <a:r>
              <a:rPr lang="en-GB" sz="1600" b="1" kern="0" baseline="0" dirty="0">
                <a:uFill>
                  <a:solidFill>
                    <a:srgbClr val="FFFFFF"/>
                  </a:solidFill>
                </a:uFill>
                <a:latin typeface="+mn-lt"/>
                <a:ea typeface="Calibri"/>
                <a:cs typeface="Calibri"/>
                <a:sym typeface="Calibri"/>
              </a:rPr>
              <a:t>labs are able to start sending </a:t>
            </a:r>
            <a:r>
              <a:rPr lang="en-GB" sz="1600" kern="0" baseline="0" dirty="0">
                <a:uFill>
                  <a:solidFill>
                    <a:srgbClr val="FFFFFF"/>
                  </a:solidFill>
                </a:uFill>
                <a:latin typeface="+mn-lt"/>
                <a:ea typeface="Calibri"/>
                <a:cs typeface="Calibri"/>
                <a:sym typeface="Calibri"/>
              </a:rPr>
              <a:t>their </a:t>
            </a:r>
            <a:r>
              <a:rPr lang="en-GB" sz="1600" b="1" kern="0" baseline="0" dirty="0">
                <a:uFill>
                  <a:solidFill>
                    <a:srgbClr val="FFFFFF"/>
                  </a:solidFill>
                </a:uFill>
                <a:latin typeface="+mn-lt"/>
                <a:ea typeface="Calibri"/>
                <a:cs typeface="Calibri"/>
                <a:sym typeface="Calibri"/>
              </a:rPr>
              <a:t>data to</a:t>
            </a:r>
            <a:r>
              <a:rPr lang="en-GB" sz="1600" kern="0" baseline="0" dirty="0">
                <a:uFill>
                  <a:solidFill>
                    <a:srgbClr val="FFFFFF"/>
                  </a:solidFill>
                </a:uFill>
                <a:latin typeface="+mn-lt"/>
                <a:ea typeface="Calibri"/>
                <a:cs typeface="Calibri"/>
                <a:sym typeface="Calibri"/>
              </a:rPr>
              <a:t> the </a:t>
            </a:r>
            <a:r>
              <a:rPr lang="en-GB" sz="1600" b="1" kern="0" baseline="0" dirty="0">
                <a:uFill>
                  <a:solidFill>
                    <a:srgbClr val="FFFFFF"/>
                  </a:solidFill>
                </a:uFill>
                <a:latin typeface="+mn-lt"/>
                <a:ea typeface="Calibri"/>
                <a:cs typeface="Calibri"/>
                <a:sym typeface="Calibri"/>
              </a:rPr>
              <a:t>UKRR</a:t>
            </a:r>
            <a:endParaRPr lang="en-GB" sz="1800" b="1" kern="0" baseline="0" dirty="0">
              <a:solidFill>
                <a:srgbClr val="FF0000"/>
              </a:solidFill>
              <a:uFill>
                <a:solidFill>
                  <a:srgbClr val="FFFFFF"/>
                </a:solidFill>
              </a:uFill>
              <a:latin typeface="+mn-lt"/>
              <a:ea typeface="Calibri"/>
              <a:cs typeface="Calibri"/>
              <a:sym typeface="Calibri"/>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7059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1167-D20C-4188-84B6-8609CAFCE1EA}"/>
              </a:ext>
            </a:extLst>
          </p:cNvPr>
          <p:cNvSpPr>
            <a:spLocks noGrp="1"/>
          </p:cNvSpPr>
          <p:nvPr>
            <p:ph type="title"/>
          </p:nvPr>
        </p:nvSpPr>
        <p:spPr/>
        <p:txBody>
          <a:bodyPr/>
          <a:lstStyle/>
          <a:p>
            <a:r>
              <a:rPr lang="en-GB" dirty="0"/>
              <a:t>What Data do we collect?</a:t>
            </a:r>
          </a:p>
        </p:txBody>
      </p:sp>
      <p:sp>
        <p:nvSpPr>
          <p:cNvPr id="4" name="Slide Number Placeholder 3">
            <a:extLst>
              <a:ext uri="{FF2B5EF4-FFF2-40B4-BE49-F238E27FC236}">
                <a16:creationId xmlns:a16="http://schemas.microsoft.com/office/drawing/2014/main" id="{E83EEB73-9998-4B68-BFC5-6268AEECDF31}"/>
              </a:ext>
            </a:extLst>
          </p:cNvPr>
          <p:cNvSpPr>
            <a:spLocks noGrp="1"/>
          </p:cNvSpPr>
          <p:nvPr>
            <p:ph type="sldNum" sz="quarter" idx="12"/>
          </p:nvPr>
        </p:nvSpPr>
        <p:spPr/>
        <p:txBody>
          <a:bodyPr/>
          <a:lstStyle/>
          <a:p>
            <a:fld id="{E85A7407-A20E-4A0B-A3A5-2AD794AF9A1B}" type="slidenum">
              <a:rPr lang="en-GB" smtClean="0"/>
              <a:t>5</a:t>
            </a:fld>
            <a:endParaRPr lang="en-GB" dirty="0"/>
          </a:p>
        </p:txBody>
      </p:sp>
      <p:sp>
        <p:nvSpPr>
          <p:cNvPr id="5" name="Content Placeholder 4">
            <a:extLst>
              <a:ext uri="{FF2B5EF4-FFF2-40B4-BE49-F238E27FC236}">
                <a16:creationId xmlns:a16="http://schemas.microsoft.com/office/drawing/2014/main" id="{617EFF6A-AD81-4A29-9B38-A2629004D5E2}"/>
              </a:ext>
            </a:extLst>
          </p:cNvPr>
          <p:cNvSpPr>
            <a:spLocks noGrp="1"/>
          </p:cNvSpPr>
          <p:nvPr>
            <p:ph idx="1"/>
          </p:nvPr>
        </p:nvSpPr>
        <p:spPr>
          <a:xfrm>
            <a:off x="3653600" y="1549266"/>
            <a:ext cx="6785800" cy="4681537"/>
          </a:xfrm>
        </p:spPr>
        <p:txBody>
          <a:bodyPr>
            <a:normAutofit fontScale="85000" lnSpcReduction="20000"/>
          </a:bodyPr>
          <a:lstStyle/>
          <a:p>
            <a:r>
              <a:rPr lang="en-GB" sz="2100" dirty="0">
                <a:solidFill>
                  <a:schemeClr val="tx1"/>
                </a:solidFill>
              </a:rPr>
              <a:t>The dataset is smaller than the quarterly dataset, containing </a:t>
            </a:r>
            <a:r>
              <a:rPr lang="en-GB" sz="2100" b="1" dirty="0">
                <a:solidFill>
                  <a:schemeClr val="tx1"/>
                </a:solidFill>
              </a:rPr>
              <a:t>20 data item fields for the ALERT file and 14 data fields for the CREATININE file</a:t>
            </a:r>
          </a:p>
          <a:p>
            <a:r>
              <a:rPr lang="en-GB" sz="2100" dirty="0">
                <a:solidFill>
                  <a:schemeClr val="tx1"/>
                </a:solidFill>
              </a:rPr>
              <a:t>Includes patient identifiable information such as </a:t>
            </a:r>
            <a:r>
              <a:rPr lang="en-GB" sz="2100" b="1" dirty="0">
                <a:solidFill>
                  <a:schemeClr val="tx1"/>
                </a:solidFill>
              </a:rPr>
              <a:t>NHS number, DoB, sex, address and local hosp number</a:t>
            </a:r>
          </a:p>
          <a:p>
            <a:r>
              <a:rPr lang="en-GB" sz="2100" b="1" dirty="0">
                <a:solidFill>
                  <a:schemeClr val="tx1"/>
                </a:solidFill>
              </a:rPr>
              <a:t>One row of data, per alert generated </a:t>
            </a:r>
            <a:r>
              <a:rPr lang="en-GB" sz="2100" dirty="0">
                <a:solidFill>
                  <a:schemeClr val="tx1"/>
                </a:solidFill>
              </a:rPr>
              <a:t>is </a:t>
            </a:r>
            <a:r>
              <a:rPr lang="en-GB" sz="2100" b="1" dirty="0">
                <a:solidFill>
                  <a:schemeClr val="tx1"/>
                </a:solidFill>
              </a:rPr>
              <a:t>included in each file</a:t>
            </a:r>
            <a:r>
              <a:rPr lang="en-GB" sz="2100" dirty="0">
                <a:solidFill>
                  <a:schemeClr val="tx1"/>
                </a:solidFill>
              </a:rPr>
              <a:t> for the month</a:t>
            </a:r>
          </a:p>
          <a:p>
            <a:r>
              <a:rPr lang="en-GB" sz="2100" b="1" dirty="0">
                <a:solidFill>
                  <a:schemeClr val="tx1"/>
                </a:solidFill>
              </a:rPr>
              <a:t>The ALERT file contains</a:t>
            </a:r>
            <a:r>
              <a:rPr lang="en-GB" sz="2100" dirty="0">
                <a:solidFill>
                  <a:schemeClr val="tx1"/>
                </a:solidFill>
              </a:rPr>
              <a:t> </a:t>
            </a:r>
            <a:r>
              <a:rPr lang="en-GB" sz="2100" b="1" dirty="0">
                <a:solidFill>
                  <a:schemeClr val="tx1"/>
                </a:solidFill>
              </a:rPr>
              <a:t>a date </a:t>
            </a:r>
            <a:r>
              <a:rPr lang="en-GB" sz="2100" dirty="0">
                <a:solidFill>
                  <a:schemeClr val="tx1"/>
                </a:solidFill>
              </a:rPr>
              <a:t>of sample </a:t>
            </a:r>
            <a:r>
              <a:rPr lang="en-GB" sz="2100" b="1" dirty="0">
                <a:solidFill>
                  <a:schemeClr val="tx1"/>
                </a:solidFill>
              </a:rPr>
              <a:t>triggering the alert and a creatinine result which is associated with the warning</a:t>
            </a:r>
          </a:p>
          <a:p>
            <a:pPr marL="0" indent="0">
              <a:buNone/>
            </a:pPr>
            <a:r>
              <a:rPr lang="en-GB" sz="2100" b="1" dirty="0">
                <a:solidFill>
                  <a:schemeClr val="tx1"/>
                </a:solidFill>
              </a:rPr>
              <a:t> </a:t>
            </a:r>
            <a:endParaRPr lang="en-GB" sz="2100" dirty="0">
              <a:solidFill>
                <a:schemeClr val="tx1"/>
              </a:solidFill>
            </a:endParaRPr>
          </a:p>
          <a:p>
            <a:r>
              <a:rPr lang="en-GB" sz="2100" b="1" dirty="0">
                <a:solidFill>
                  <a:schemeClr val="tx1"/>
                </a:solidFill>
              </a:rPr>
              <a:t>If possible an associated creatinine file should also be submitted </a:t>
            </a:r>
            <a:r>
              <a:rPr lang="en-GB" sz="2100" dirty="0">
                <a:solidFill>
                  <a:schemeClr val="tx1"/>
                </a:solidFill>
              </a:rPr>
              <a:t>– these results should include where an AKI alert was recorded </a:t>
            </a:r>
            <a:r>
              <a:rPr lang="en-GB" sz="2100" b="0" i="0" u="none" strike="noStrike" kern="1200" baseline="0" dirty="0">
                <a:solidFill>
                  <a:schemeClr val="tx1"/>
                </a:solidFill>
                <a:latin typeface="+mn-lt"/>
                <a:ea typeface="+mn-ea"/>
                <a:cs typeface="+mn-cs"/>
              </a:rPr>
              <a:t>for the patient within the month and the test result occurred less than 15 months prior to the date the alert was generated</a:t>
            </a:r>
          </a:p>
          <a:p>
            <a:r>
              <a:rPr lang="en-GB" sz="2100" b="0" i="0" u="none" strike="noStrike" kern="1200" baseline="0" dirty="0">
                <a:solidFill>
                  <a:schemeClr val="tx1"/>
                </a:solidFill>
                <a:latin typeface="+mn-lt"/>
                <a:ea typeface="+mn-ea"/>
                <a:cs typeface="+mn-cs"/>
              </a:rPr>
              <a:t>Although the dataset is smaller, there are still many errors than can occur and the files often need cleaning before validating – sometimes queries are sent back to the lab</a:t>
            </a:r>
          </a:p>
          <a:p>
            <a:endParaRPr lang="en-GB" sz="2100" dirty="0">
              <a:solidFill>
                <a:schemeClr val="tx1"/>
              </a:solidFill>
            </a:endParaRPr>
          </a:p>
          <a:p>
            <a:endParaRPr lang="en-GB" sz="1800" dirty="0">
              <a:solidFill>
                <a:schemeClr val="tx1"/>
              </a:solidFill>
            </a:endParaRPr>
          </a:p>
          <a:p>
            <a:endParaRPr lang="en-GB" sz="1800" dirty="0">
              <a:solidFill>
                <a:schemeClr val="tx1"/>
              </a:solidFill>
            </a:endParaRPr>
          </a:p>
          <a:p>
            <a:endParaRPr lang="en-GB" sz="2400" dirty="0">
              <a:solidFill>
                <a:schemeClr val="tx1"/>
              </a:solidFill>
            </a:endParaRPr>
          </a:p>
          <a:p>
            <a:endParaRPr lang="en-GB" dirty="0"/>
          </a:p>
        </p:txBody>
      </p:sp>
      <p:sp>
        <p:nvSpPr>
          <p:cNvPr id="6" name="Footer Placeholder 3">
            <a:extLst>
              <a:ext uri="{FF2B5EF4-FFF2-40B4-BE49-F238E27FC236}">
                <a16:creationId xmlns:a16="http://schemas.microsoft.com/office/drawing/2014/main" id="{382B5E8E-4982-49BC-8BB7-73BF107624A1}"/>
              </a:ext>
            </a:extLst>
          </p:cNvPr>
          <p:cNvSpPr>
            <a:spLocks noGrp="1"/>
          </p:cNvSpPr>
          <p:nvPr>
            <p:ph type="ftr" sz="quarter" idx="11"/>
          </p:nvPr>
        </p:nvSpPr>
        <p:spPr>
          <a:xfrm>
            <a:off x="514962" y="6524624"/>
            <a:ext cx="9002076" cy="169277"/>
          </a:xfrm>
        </p:spPr>
        <p:txBody>
          <a:bodyPr/>
          <a:lstStyle/>
          <a:p>
            <a:r>
              <a:rPr lang="en-GB" sz="1100" b="1" dirty="0"/>
              <a:t>Beth Carter-Crosby</a:t>
            </a:r>
          </a:p>
        </p:txBody>
      </p:sp>
      <p:pic>
        <p:nvPicPr>
          <p:cNvPr id="3" name="Picture 2">
            <a:extLst>
              <a:ext uri="{FF2B5EF4-FFF2-40B4-BE49-F238E27FC236}">
                <a16:creationId xmlns:a16="http://schemas.microsoft.com/office/drawing/2014/main" id="{8D6E1637-C961-4D53-A8F4-0342C3B5861C}"/>
              </a:ext>
            </a:extLst>
          </p:cNvPr>
          <p:cNvPicPr>
            <a:picLocks noChangeAspect="1"/>
          </p:cNvPicPr>
          <p:nvPr/>
        </p:nvPicPr>
        <p:blipFill>
          <a:blip r:embed="rId3"/>
          <a:stretch>
            <a:fillRect/>
          </a:stretch>
        </p:blipFill>
        <p:spPr>
          <a:xfrm>
            <a:off x="514962" y="1196841"/>
            <a:ext cx="2850538" cy="4761906"/>
          </a:xfrm>
          <a:prstGeom prst="rect">
            <a:avLst/>
          </a:prstGeom>
        </p:spPr>
      </p:pic>
    </p:spTree>
    <p:extLst>
      <p:ext uri="{BB962C8B-B14F-4D97-AF65-F5344CB8AC3E}">
        <p14:creationId xmlns:p14="http://schemas.microsoft.com/office/powerpoint/2010/main" val="229956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773D1D1-305D-4B57-9288-22555EC0C424}"/>
              </a:ext>
            </a:extLst>
          </p:cNvPr>
          <p:cNvSpPr>
            <a:spLocks noGrp="1"/>
          </p:cNvSpPr>
          <p:nvPr>
            <p:ph type="ftr" sz="quarter" idx="11"/>
          </p:nvPr>
        </p:nvSpPr>
        <p:spPr>
          <a:xfrm>
            <a:off x="514962" y="6524624"/>
            <a:ext cx="9002076" cy="161583"/>
          </a:xfrm>
        </p:spPr>
        <p:txBody>
          <a:bodyPr/>
          <a:lstStyle/>
          <a:p>
            <a:r>
              <a:rPr lang="en-GB" sz="1050" b="1" dirty="0"/>
              <a:t>Beth Carter-Crosby</a:t>
            </a:r>
          </a:p>
        </p:txBody>
      </p:sp>
      <p:sp>
        <p:nvSpPr>
          <p:cNvPr id="4" name="Slide Number Placeholder 3">
            <a:extLst>
              <a:ext uri="{FF2B5EF4-FFF2-40B4-BE49-F238E27FC236}">
                <a16:creationId xmlns:a16="http://schemas.microsoft.com/office/drawing/2014/main" id="{E8A327A8-1BD4-48F2-9FB6-ABB734845840}"/>
              </a:ext>
            </a:extLst>
          </p:cNvPr>
          <p:cNvSpPr>
            <a:spLocks noGrp="1"/>
          </p:cNvSpPr>
          <p:nvPr>
            <p:ph type="sldNum" sz="quarter" idx="12"/>
          </p:nvPr>
        </p:nvSpPr>
        <p:spPr/>
        <p:txBody>
          <a:bodyPr/>
          <a:lstStyle/>
          <a:p>
            <a:fld id="{E85A7407-A20E-4A0B-A3A5-2AD794AF9A1B}" type="slidenum">
              <a:rPr lang="en-GB" smtClean="0"/>
              <a:t>6</a:t>
            </a:fld>
            <a:endParaRPr lang="en-GB" dirty="0"/>
          </a:p>
        </p:txBody>
      </p:sp>
      <p:cxnSp>
        <p:nvCxnSpPr>
          <p:cNvPr id="52" name="Straight Connector 51">
            <a:extLst>
              <a:ext uri="{FF2B5EF4-FFF2-40B4-BE49-F238E27FC236}">
                <a16:creationId xmlns:a16="http://schemas.microsoft.com/office/drawing/2014/main" id="{FE429676-BA92-4274-9AAA-9EE173705D78}"/>
              </a:ext>
            </a:extLst>
          </p:cNvPr>
          <p:cNvCxnSpPr>
            <a:cxnSpLocks/>
          </p:cNvCxnSpPr>
          <p:nvPr/>
        </p:nvCxnSpPr>
        <p:spPr>
          <a:xfrm>
            <a:off x="5294857" y="5614850"/>
            <a:ext cx="43423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6F7659C-686D-467E-9236-AC0C3D719152}"/>
              </a:ext>
            </a:extLst>
          </p:cNvPr>
          <p:cNvCxnSpPr>
            <a:cxnSpLocks/>
          </p:cNvCxnSpPr>
          <p:nvPr/>
        </p:nvCxnSpPr>
        <p:spPr>
          <a:xfrm flipV="1">
            <a:off x="9637252" y="4120461"/>
            <a:ext cx="0" cy="14943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3D7D467-0D78-483F-B8CD-A74A1B4AA0A2}"/>
              </a:ext>
            </a:extLst>
          </p:cNvPr>
          <p:cNvCxnSpPr>
            <a:cxnSpLocks/>
          </p:cNvCxnSpPr>
          <p:nvPr/>
        </p:nvCxnSpPr>
        <p:spPr>
          <a:xfrm>
            <a:off x="3050588" y="5992963"/>
            <a:ext cx="6586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C8FE73C-5B69-4FB1-A3E8-29142EA5420B}"/>
              </a:ext>
            </a:extLst>
          </p:cNvPr>
          <p:cNvCxnSpPr>
            <a:cxnSpLocks/>
          </p:cNvCxnSpPr>
          <p:nvPr/>
        </p:nvCxnSpPr>
        <p:spPr>
          <a:xfrm flipV="1">
            <a:off x="5294857" y="5099386"/>
            <a:ext cx="0" cy="517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9A41E66-F293-4DB1-9A0E-64DD8638F770}"/>
              </a:ext>
            </a:extLst>
          </p:cNvPr>
          <p:cNvCxnSpPr/>
          <p:nvPr/>
        </p:nvCxnSpPr>
        <p:spPr>
          <a:xfrm flipH="1">
            <a:off x="7383274" y="463950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99A74D7-A2B7-406F-901C-9B83849906A8}"/>
              </a:ext>
            </a:extLst>
          </p:cNvPr>
          <p:cNvCxnSpPr>
            <a:cxnSpLocks/>
          </p:cNvCxnSpPr>
          <p:nvPr/>
        </p:nvCxnSpPr>
        <p:spPr>
          <a:xfrm flipH="1">
            <a:off x="4337782" y="4713525"/>
            <a:ext cx="5123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13A5C9C4-CB91-43C1-AB9D-FE163A449977}"/>
              </a:ext>
            </a:extLst>
          </p:cNvPr>
          <p:cNvCxnSpPr/>
          <p:nvPr/>
        </p:nvCxnSpPr>
        <p:spPr>
          <a:xfrm flipV="1">
            <a:off x="1074950" y="4015711"/>
            <a:ext cx="0" cy="379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378AFF9-6279-4F7D-BC9F-0D08D9956AFE}"/>
              </a:ext>
            </a:extLst>
          </p:cNvPr>
          <p:cNvCxnSpPr>
            <a:cxnSpLocks/>
          </p:cNvCxnSpPr>
          <p:nvPr/>
        </p:nvCxnSpPr>
        <p:spPr>
          <a:xfrm>
            <a:off x="6107396" y="1991150"/>
            <a:ext cx="703122" cy="39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6ABACD8-07D0-4314-B8D2-5304B4F2BD50}"/>
              </a:ext>
            </a:extLst>
          </p:cNvPr>
          <p:cNvCxnSpPr>
            <a:cxnSpLocks/>
          </p:cNvCxnSpPr>
          <p:nvPr/>
        </p:nvCxnSpPr>
        <p:spPr>
          <a:xfrm>
            <a:off x="6014008" y="2442358"/>
            <a:ext cx="1314985" cy="477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6129EEC-70BB-461B-A2A8-6F3F45161261}"/>
              </a:ext>
            </a:extLst>
          </p:cNvPr>
          <p:cNvCxnSpPr>
            <a:cxnSpLocks/>
            <a:stCxn id="78" idx="3"/>
          </p:cNvCxnSpPr>
          <p:nvPr/>
        </p:nvCxnSpPr>
        <p:spPr>
          <a:xfrm>
            <a:off x="1908294" y="2018425"/>
            <a:ext cx="403309" cy="12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Rounded Rectangle 21">
            <a:extLst>
              <a:ext uri="{FF2B5EF4-FFF2-40B4-BE49-F238E27FC236}">
                <a16:creationId xmlns:a16="http://schemas.microsoft.com/office/drawing/2014/main" id="{A7C6DD8F-5F30-4FD4-85A2-4925C38C0B7C}"/>
              </a:ext>
            </a:extLst>
          </p:cNvPr>
          <p:cNvSpPr/>
          <p:nvPr/>
        </p:nvSpPr>
        <p:spPr>
          <a:xfrm>
            <a:off x="923026" y="1543731"/>
            <a:ext cx="985268" cy="94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r>
              <a:rPr lang="en-GB" sz="1200" dirty="0"/>
              <a:t>Warning alert and creatinine files created</a:t>
            </a:r>
          </a:p>
          <a:p>
            <a:pPr algn="ctr"/>
            <a:endParaRPr lang="en-GB" sz="1200" b="1" dirty="0">
              <a:solidFill>
                <a:prstClr val="white"/>
              </a:solidFill>
            </a:endParaRPr>
          </a:p>
        </p:txBody>
      </p:sp>
      <p:sp>
        <p:nvSpPr>
          <p:cNvPr id="79" name="Title 1">
            <a:extLst>
              <a:ext uri="{FF2B5EF4-FFF2-40B4-BE49-F238E27FC236}">
                <a16:creationId xmlns:a16="http://schemas.microsoft.com/office/drawing/2014/main" id="{A9C460A2-A9FE-4BBC-9C80-DCC2A6D8D958}"/>
              </a:ext>
            </a:extLst>
          </p:cNvPr>
          <p:cNvSpPr>
            <a:spLocks noGrp="1"/>
          </p:cNvSpPr>
          <p:nvPr>
            <p:ph type="title"/>
          </p:nvPr>
        </p:nvSpPr>
        <p:spPr>
          <a:xfrm>
            <a:off x="514962" y="368300"/>
            <a:ext cx="9540000" cy="1260475"/>
          </a:xfrm>
        </p:spPr>
        <p:txBody>
          <a:bodyPr/>
          <a:lstStyle/>
          <a:p>
            <a:r>
              <a:rPr lang="en-GB" dirty="0"/>
              <a:t>Lab AKI Alert Data Collection and Processing</a:t>
            </a:r>
          </a:p>
        </p:txBody>
      </p:sp>
      <p:sp>
        <p:nvSpPr>
          <p:cNvPr id="80" name="Rounded Rectangle 21">
            <a:extLst>
              <a:ext uri="{FF2B5EF4-FFF2-40B4-BE49-F238E27FC236}">
                <a16:creationId xmlns:a16="http://schemas.microsoft.com/office/drawing/2014/main" id="{3BD16BE9-E40B-480A-A75F-2374EEC4E047}"/>
              </a:ext>
            </a:extLst>
          </p:cNvPr>
          <p:cNvSpPr/>
          <p:nvPr/>
        </p:nvSpPr>
        <p:spPr>
          <a:xfrm>
            <a:off x="2357794" y="1537786"/>
            <a:ext cx="985268" cy="94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Files sent to UKRR</a:t>
            </a:r>
          </a:p>
        </p:txBody>
      </p:sp>
      <p:sp>
        <p:nvSpPr>
          <p:cNvPr id="81" name="Rounded Rectangle 21">
            <a:extLst>
              <a:ext uri="{FF2B5EF4-FFF2-40B4-BE49-F238E27FC236}">
                <a16:creationId xmlns:a16="http://schemas.microsoft.com/office/drawing/2014/main" id="{6803E787-8640-410C-80A4-CEFD5A155E8E}"/>
              </a:ext>
            </a:extLst>
          </p:cNvPr>
          <p:cNvSpPr/>
          <p:nvPr/>
        </p:nvSpPr>
        <p:spPr>
          <a:xfrm>
            <a:off x="3758293" y="1548265"/>
            <a:ext cx="985268" cy="94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File validated</a:t>
            </a:r>
          </a:p>
        </p:txBody>
      </p:sp>
      <p:sp>
        <p:nvSpPr>
          <p:cNvPr id="83" name="Rounded Rectangle 21">
            <a:extLst>
              <a:ext uri="{FF2B5EF4-FFF2-40B4-BE49-F238E27FC236}">
                <a16:creationId xmlns:a16="http://schemas.microsoft.com/office/drawing/2014/main" id="{C1A14DD9-87BE-4104-8D91-99729CC40BC4}"/>
              </a:ext>
            </a:extLst>
          </p:cNvPr>
          <p:cNvSpPr/>
          <p:nvPr/>
        </p:nvSpPr>
        <p:spPr>
          <a:xfrm>
            <a:off x="5146870" y="1548265"/>
            <a:ext cx="985268" cy="94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Errors</a:t>
            </a:r>
          </a:p>
        </p:txBody>
      </p:sp>
      <p:sp>
        <p:nvSpPr>
          <p:cNvPr id="84" name="Rounded Rectangle 21">
            <a:extLst>
              <a:ext uri="{FF2B5EF4-FFF2-40B4-BE49-F238E27FC236}">
                <a16:creationId xmlns:a16="http://schemas.microsoft.com/office/drawing/2014/main" id="{971061F4-710D-4872-9AAC-759A5D985F9B}"/>
              </a:ext>
            </a:extLst>
          </p:cNvPr>
          <p:cNvSpPr/>
          <p:nvPr/>
        </p:nvSpPr>
        <p:spPr>
          <a:xfrm>
            <a:off x="6890640" y="1548207"/>
            <a:ext cx="985268" cy="94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No</a:t>
            </a:r>
          </a:p>
        </p:txBody>
      </p:sp>
      <p:sp>
        <p:nvSpPr>
          <p:cNvPr id="87" name="Rounded Rectangle 21">
            <a:extLst>
              <a:ext uri="{FF2B5EF4-FFF2-40B4-BE49-F238E27FC236}">
                <a16:creationId xmlns:a16="http://schemas.microsoft.com/office/drawing/2014/main" id="{574A4741-069E-42B6-942B-244277E0D9D7}"/>
              </a:ext>
            </a:extLst>
          </p:cNvPr>
          <p:cNvSpPr/>
          <p:nvPr/>
        </p:nvSpPr>
        <p:spPr>
          <a:xfrm>
            <a:off x="7495371" y="2660316"/>
            <a:ext cx="985268" cy="94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Yes</a:t>
            </a:r>
          </a:p>
        </p:txBody>
      </p:sp>
      <p:cxnSp>
        <p:nvCxnSpPr>
          <p:cNvPr id="90" name="Straight Connector 89">
            <a:extLst>
              <a:ext uri="{FF2B5EF4-FFF2-40B4-BE49-F238E27FC236}">
                <a16:creationId xmlns:a16="http://schemas.microsoft.com/office/drawing/2014/main" id="{1A098520-D9F3-457E-AA23-306ACED2FBDF}"/>
              </a:ext>
            </a:extLst>
          </p:cNvPr>
          <p:cNvCxnSpPr>
            <a:cxnSpLocks/>
            <a:stCxn id="84" idx="3"/>
          </p:cNvCxnSpPr>
          <p:nvPr/>
        </p:nvCxnSpPr>
        <p:spPr>
          <a:xfrm flipV="1">
            <a:off x="7875908" y="1959400"/>
            <a:ext cx="1686420" cy="63501"/>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59AF618-D958-4886-9F9A-BC4C92EE0AC8}"/>
              </a:ext>
            </a:extLst>
          </p:cNvPr>
          <p:cNvCxnSpPr>
            <a:cxnSpLocks/>
          </p:cNvCxnSpPr>
          <p:nvPr/>
        </p:nvCxnSpPr>
        <p:spPr>
          <a:xfrm>
            <a:off x="9562328" y="1959400"/>
            <a:ext cx="0" cy="4829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Rounded Rectangle 21">
            <a:extLst>
              <a:ext uri="{FF2B5EF4-FFF2-40B4-BE49-F238E27FC236}">
                <a16:creationId xmlns:a16="http://schemas.microsoft.com/office/drawing/2014/main" id="{6191AB2C-CDF6-4246-B2FE-CF3FD0CEBD9B}"/>
              </a:ext>
            </a:extLst>
          </p:cNvPr>
          <p:cNvSpPr/>
          <p:nvPr/>
        </p:nvSpPr>
        <p:spPr>
          <a:xfrm>
            <a:off x="9069694" y="2712849"/>
            <a:ext cx="985268" cy="94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File loaded</a:t>
            </a:r>
          </a:p>
        </p:txBody>
      </p:sp>
      <p:cxnSp>
        <p:nvCxnSpPr>
          <p:cNvPr id="94" name="Straight Arrow Connector 93">
            <a:extLst>
              <a:ext uri="{FF2B5EF4-FFF2-40B4-BE49-F238E27FC236}">
                <a16:creationId xmlns:a16="http://schemas.microsoft.com/office/drawing/2014/main" id="{58471148-FCC0-46B9-93BF-86A6B7A848EF}"/>
              </a:ext>
            </a:extLst>
          </p:cNvPr>
          <p:cNvCxnSpPr>
            <a:cxnSpLocks/>
          </p:cNvCxnSpPr>
          <p:nvPr/>
        </p:nvCxnSpPr>
        <p:spPr>
          <a:xfrm>
            <a:off x="8090352" y="3609704"/>
            <a:ext cx="0" cy="3165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Rounded Rectangle 21">
            <a:extLst>
              <a:ext uri="{FF2B5EF4-FFF2-40B4-BE49-F238E27FC236}">
                <a16:creationId xmlns:a16="http://schemas.microsoft.com/office/drawing/2014/main" id="{91370903-241D-454A-AC8F-DBB9F058CCC1}"/>
              </a:ext>
            </a:extLst>
          </p:cNvPr>
          <p:cNvSpPr/>
          <p:nvPr/>
        </p:nvSpPr>
        <p:spPr>
          <a:xfrm>
            <a:off x="7673230" y="4039413"/>
            <a:ext cx="985268" cy="94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Errors reviewed by DM</a:t>
            </a:r>
          </a:p>
        </p:txBody>
      </p:sp>
      <p:sp>
        <p:nvSpPr>
          <p:cNvPr id="98" name="Rounded Rectangle 21">
            <a:extLst>
              <a:ext uri="{FF2B5EF4-FFF2-40B4-BE49-F238E27FC236}">
                <a16:creationId xmlns:a16="http://schemas.microsoft.com/office/drawing/2014/main" id="{357411AB-8FAA-496D-B400-F56CA07ABA65}"/>
              </a:ext>
            </a:extLst>
          </p:cNvPr>
          <p:cNvSpPr/>
          <p:nvPr/>
        </p:nvSpPr>
        <p:spPr>
          <a:xfrm>
            <a:off x="6099154" y="4120461"/>
            <a:ext cx="1293827" cy="94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Sufficient quality and completeness to load?</a:t>
            </a:r>
          </a:p>
          <a:p>
            <a:pPr algn="ctr"/>
            <a:endParaRPr lang="en-GB" sz="1200" dirty="0"/>
          </a:p>
        </p:txBody>
      </p:sp>
      <p:sp>
        <p:nvSpPr>
          <p:cNvPr id="100" name="Rounded Rectangle 21">
            <a:extLst>
              <a:ext uri="{FF2B5EF4-FFF2-40B4-BE49-F238E27FC236}">
                <a16:creationId xmlns:a16="http://schemas.microsoft.com/office/drawing/2014/main" id="{090952B8-B0D3-4D63-A873-9D47749CD736}"/>
              </a:ext>
            </a:extLst>
          </p:cNvPr>
          <p:cNvSpPr/>
          <p:nvPr/>
        </p:nvSpPr>
        <p:spPr>
          <a:xfrm>
            <a:off x="4742626" y="4164812"/>
            <a:ext cx="985268" cy="94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No</a:t>
            </a:r>
          </a:p>
        </p:txBody>
      </p:sp>
      <p:sp>
        <p:nvSpPr>
          <p:cNvPr id="106" name="Rounded Rectangle 21">
            <a:extLst>
              <a:ext uri="{FF2B5EF4-FFF2-40B4-BE49-F238E27FC236}">
                <a16:creationId xmlns:a16="http://schemas.microsoft.com/office/drawing/2014/main" id="{54F3ACDA-6430-48DE-B237-F4886B3521A1}"/>
              </a:ext>
            </a:extLst>
          </p:cNvPr>
          <p:cNvSpPr/>
          <p:nvPr/>
        </p:nvSpPr>
        <p:spPr>
          <a:xfrm>
            <a:off x="2974196" y="4056135"/>
            <a:ext cx="1325369" cy="1144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Site contacted for further info or confirmation of data</a:t>
            </a:r>
          </a:p>
          <a:p>
            <a:pPr algn="ctr"/>
            <a:endParaRPr lang="en-GB" sz="1200" dirty="0"/>
          </a:p>
        </p:txBody>
      </p:sp>
      <p:cxnSp>
        <p:nvCxnSpPr>
          <p:cNvPr id="108" name="Straight Arrow Connector 107">
            <a:extLst>
              <a:ext uri="{FF2B5EF4-FFF2-40B4-BE49-F238E27FC236}">
                <a16:creationId xmlns:a16="http://schemas.microsoft.com/office/drawing/2014/main" id="{43132F0E-29EA-4DA3-82A0-BE82F8CD125A}"/>
              </a:ext>
            </a:extLst>
          </p:cNvPr>
          <p:cNvCxnSpPr>
            <a:cxnSpLocks/>
          </p:cNvCxnSpPr>
          <p:nvPr/>
        </p:nvCxnSpPr>
        <p:spPr>
          <a:xfrm flipH="1">
            <a:off x="5768776" y="4712996"/>
            <a:ext cx="4300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 name="Rounded Rectangle 21">
            <a:extLst>
              <a:ext uri="{FF2B5EF4-FFF2-40B4-BE49-F238E27FC236}">
                <a16:creationId xmlns:a16="http://schemas.microsoft.com/office/drawing/2014/main" id="{7465A645-63B6-49EF-AD2E-FBC141F55715}"/>
              </a:ext>
            </a:extLst>
          </p:cNvPr>
          <p:cNvSpPr/>
          <p:nvPr/>
        </p:nvSpPr>
        <p:spPr>
          <a:xfrm>
            <a:off x="665937" y="4395212"/>
            <a:ext cx="1798255" cy="718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Sufficient quality and completeness to load?</a:t>
            </a:r>
          </a:p>
          <a:p>
            <a:pPr algn="ctr"/>
            <a:endParaRPr lang="en-GB" sz="1200" dirty="0"/>
          </a:p>
        </p:txBody>
      </p:sp>
      <p:cxnSp>
        <p:nvCxnSpPr>
          <p:cNvPr id="112" name="Straight Arrow Connector 111">
            <a:extLst>
              <a:ext uri="{FF2B5EF4-FFF2-40B4-BE49-F238E27FC236}">
                <a16:creationId xmlns:a16="http://schemas.microsoft.com/office/drawing/2014/main" id="{8A1D1889-05B1-4F92-B352-0533C71E3AB6}"/>
              </a:ext>
            </a:extLst>
          </p:cNvPr>
          <p:cNvCxnSpPr>
            <a:cxnSpLocks/>
          </p:cNvCxnSpPr>
          <p:nvPr/>
        </p:nvCxnSpPr>
        <p:spPr>
          <a:xfrm flipH="1">
            <a:off x="2541719" y="4706533"/>
            <a:ext cx="508869" cy="10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Rounded Rectangle 21">
            <a:extLst>
              <a:ext uri="{FF2B5EF4-FFF2-40B4-BE49-F238E27FC236}">
                <a16:creationId xmlns:a16="http://schemas.microsoft.com/office/drawing/2014/main" id="{7DE9C779-6D53-41E5-B4A2-3810356F6F37}"/>
              </a:ext>
            </a:extLst>
          </p:cNvPr>
          <p:cNvSpPr/>
          <p:nvPr/>
        </p:nvSpPr>
        <p:spPr>
          <a:xfrm>
            <a:off x="616878" y="3017519"/>
            <a:ext cx="985268" cy="94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No</a:t>
            </a:r>
          </a:p>
        </p:txBody>
      </p:sp>
      <p:sp>
        <p:nvSpPr>
          <p:cNvPr id="117" name="Rounded Rectangle 21">
            <a:extLst>
              <a:ext uri="{FF2B5EF4-FFF2-40B4-BE49-F238E27FC236}">
                <a16:creationId xmlns:a16="http://schemas.microsoft.com/office/drawing/2014/main" id="{E6D74F65-74BB-4BAA-AA11-08ED21E3D83C}"/>
              </a:ext>
            </a:extLst>
          </p:cNvPr>
          <p:cNvSpPr/>
          <p:nvPr/>
        </p:nvSpPr>
        <p:spPr>
          <a:xfrm>
            <a:off x="2065320" y="5228573"/>
            <a:ext cx="985268" cy="949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Yes</a:t>
            </a:r>
          </a:p>
        </p:txBody>
      </p:sp>
      <p:cxnSp>
        <p:nvCxnSpPr>
          <p:cNvPr id="120" name="Straight Arrow Connector 119">
            <a:extLst>
              <a:ext uri="{FF2B5EF4-FFF2-40B4-BE49-F238E27FC236}">
                <a16:creationId xmlns:a16="http://schemas.microsoft.com/office/drawing/2014/main" id="{568E9973-1285-4706-9B48-7CAD8B242474}"/>
              </a:ext>
            </a:extLst>
          </p:cNvPr>
          <p:cNvCxnSpPr>
            <a:cxnSpLocks/>
          </p:cNvCxnSpPr>
          <p:nvPr/>
        </p:nvCxnSpPr>
        <p:spPr>
          <a:xfrm>
            <a:off x="1731610" y="5515111"/>
            <a:ext cx="2913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2F84D13-1DF9-41CC-BD05-EB88F5310998}"/>
              </a:ext>
            </a:extLst>
          </p:cNvPr>
          <p:cNvCxnSpPr>
            <a:cxnSpLocks/>
          </p:cNvCxnSpPr>
          <p:nvPr/>
        </p:nvCxnSpPr>
        <p:spPr>
          <a:xfrm>
            <a:off x="1747440" y="5099386"/>
            <a:ext cx="0" cy="415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8A6C58B-10EF-452E-B555-B6815DE036B1}"/>
              </a:ext>
            </a:extLst>
          </p:cNvPr>
          <p:cNvCxnSpPr>
            <a:cxnSpLocks/>
          </p:cNvCxnSpPr>
          <p:nvPr/>
        </p:nvCxnSpPr>
        <p:spPr>
          <a:xfrm flipV="1">
            <a:off x="9637252" y="5461875"/>
            <a:ext cx="0" cy="531088"/>
          </a:xfrm>
          <a:prstGeom prst="line">
            <a:avLst/>
          </a:prstGeom>
        </p:spPr>
        <p:style>
          <a:lnRef idx="1">
            <a:schemeClr val="accent1"/>
          </a:lnRef>
          <a:fillRef idx="0">
            <a:schemeClr val="accent1"/>
          </a:fillRef>
          <a:effectRef idx="0">
            <a:schemeClr val="accent1"/>
          </a:effectRef>
          <a:fontRef idx="minor">
            <a:schemeClr val="tx1"/>
          </a:fontRef>
        </p:style>
      </p:cxnSp>
      <p:sp>
        <p:nvSpPr>
          <p:cNvPr id="129" name="Rounded Rectangle 21">
            <a:extLst>
              <a:ext uri="{FF2B5EF4-FFF2-40B4-BE49-F238E27FC236}">
                <a16:creationId xmlns:a16="http://schemas.microsoft.com/office/drawing/2014/main" id="{1DBBFA05-3333-499E-920C-3D26F56CAD94}"/>
              </a:ext>
            </a:extLst>
          </p:cNvPr>
          <p:cNvSpPr/>
          <p:nvPr/>
        </p:nvSpPr>
        <p:spPr>
          <a:xfrm>
            <a:off x="2123974" y="3003753"/>
            <a:ext cx="1228787" cy="859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UKRR request  a revised file</a:t>
            </a:r>
          </a:p>
          <a:p>
            <a:pPr algn="ctr"/>
            <a:endParaRPr lang="en-GB" sz="1200" dirty="0"/>
          </a:p>
        </p:txBody>
      </p:sp>
      <p:cxnSp>
        <p:nvCxnSpPr>
          <p:cNvPr id="130" name="Straight Arrow Connector 129">
            <a:extLst>
              <a:ext uri="{FF2B5EF4-FFF2-40B4-BE49-F238E27FC236}">
                <a16:creationId xmlns:a16="http://schemas.microsoft.com/office/drawing/2014/main" id="{6B95D1F0-7DCC-4C9D-BF1C-874540D10296}"/>
              </a:ext>
            </a:extLst>
          </p:cNvPr>
          <p:cNvCxnSpPr>
            <a:cxnSpLocks/>
          </p:cNvCxnSpPr>
          <p:nvPr/>
        </p:nvCxnSpPr>
        <p:spPr>
          <a:xfrm>
            <a:off x="1602146" y="3433331"/>
            <a:ext cx="4345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13822919-5AA0-4CC0-B099-C4236480A718}"/>
              </a:ext>
            </a:extLst>
          </p:cNvPr>
          <p:cNvCxnSpPr>
            <a:cxnSpLocks/>
          </p:cNvCxnSpPr>
          <p:nvPr/>
        </p:nvCxnSpPr>
        <p:spPr>
          <a:xfrm flipH="1" flipV="1">
            <a:off x="1819438" y="2588119"/>
            <a:ext cx="407066" cy="447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1183018-011E-4D08-A06A-DBA331506B77}"/>
              </a:ext>
            </a:extLst>
          </p:cNvPr>
          <p:cNvCxnSpPr>
            <a:cxnSpLocks/>
          </p:cNvCxnSpPr>
          <p:nvPr/>
        </p:nvCxnSpPr>
        <p:spPr>
          <a:xfrm>
            <a:off x="3308793" y="2040538"/>
            <a:ext cx="3280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ECF8E9CF-7038-43AA-AEAB-92C9D9272137}"/>
              </a:ext>
            </a:extLst>
          </p:cNvPr>
          <p:cNvCxnSpPr>
            <a:cxnSpLocks/>
          </p:cNvCxnSpPr>
          <p:nvPr/>
        </p:nvCxnSpPr>
        <p:spPr>
          <a:xfrm flipV="1">
            <a:off x="4696743" y="2037565"/>
            <a:ext cx="370005" cy="2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742DF7D-FB4D-40E2-B443-7D85A49AAFEF}"/>
              </a:ext>
            </a:extLst>
          </p:cNvPr>
          <p:cNvSpPr/>
          <p:nvPr/>
        </p:nvSpPr>
        <p:spPr>
          <a:xfrm>
            <a:off x="8942743" y="2604118"/>
            <a:ext cx="2734294" cy="1138231"/>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E9F9665F-F3D3-40F7-B63A-1B5A8946D46F}"/>
              </a:ext>
            </a:extLst>
          </p:cNvPr>
          <p:cNvSpPr txBox="1"/>
          <p:nvPr/>
        </p:nvSpPr>
        <p:spPr>
          <a:xfrm>
            <a:off x="10194337" y="3002877"/>
            <a:ext cx="1426029" cy="369332"/>
          </a:xfrm>
          <a:prstGeom prst="rect">
            <a:avLst/>
          </a:prstGeom>
          <a:noFill/>
        </p:spPr>
        <p:txBody>
          <a:bodyPr wrap="square">
            <a:spAutoFit/>
          </a:bodyPr>
          <a:lstStyle/>
          <a:p>
            <a:r>
              <a:rPr lang="en-GB" sz="1800" dirty="0"/>
              <a:t>End result</a:t>
            </a:r>
          </a:p>
        </p:txBody>
      </p:sp>
    </p:spTree>
    <p:extLst>
      <p:ext uri="{BB962C8B-B14F-4D97-AF65-F5344CB8AC3E}">
        <p14:creationId xmlns:p14="http://schemas.microsoft.com/office/powerpoint/2010/main" val="154198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9EE19-6F97-48CC-87C3-5A7709FBB72D}"/>
              </a:ext>
            </a:extLst>
          </p:cNvPr>
          <p:cNvSpPr>
            <a:spLocks noGrp="1"/>
          </p:cNvSpPr>
          <p:nvPr>
            <p:ph type="title"/>
          </p:nvPr>
        </p:nvSpPr>
        <p:spPr/>
        <p:txBody>
          <a:bodyPr/>
          <a:lstStyle/>
          <a:p>
            <a:r>
              <a:rPr lang="en-GB" dirty="0"/>
              <a:t>Update – </a:t>
            </a:r>
            <a:r>
              <a:rPr lang="en-GB" dirty="0">
                <a:solidFill>
                  <a:schemeClr val="tx1"/>
                </a:solidFill>
              </a:rPr>
              <a:t>where we are now</a:t>
            </a:r>
            <a:r>
              <a:rPr lang="en-GB" dirty="0"/>
              <a:t>…</a:t>
            </a:r>
          </a:p>
        </p:txBody>
      </p:sp>
      <p:sp>
        <p:nvSpPr>
          <p:cNvPr id="3" name="Footer Placeholder 2">
            <a:extLst>
              <a:ext uri="{FF2B5EF4-FFF2-40B4-BE49-F238E27FC236}">
                <a16:creationId xmlns:a16="http://schemas.microsoft.com/office/drawing/2014/main" id="{FA36E5D7-616E-492A-A8F0-B63DD7036DDA}"/>
              </a:ext>
            </a:extLst>
          </p:cNvPr>
          <p:cNvSpPr>
            <a:spLocks noGrp="1"/>
          </p:cNvSpPr>
          <p:nvPr>
            <p:ph type="ftr" sz="quarter" idx="11"/>
          </p:nvPr>
        </p:nvSpPr>
        <p:spPr>
          <a:xfrm>
            <a:off x="514962" y="6524624"/>
            <a:ext cx="9002076" cy="246221"/>
          </a:xfrm>
        </p:spPr>
        <p:txBody>
          <a:bodyPr/>
          <a:lstStyle/>
          <a:p>
            <a:r>
              <a:rPr lang="en-GB" sz="800" b="1" dirty="0"/>
              <a:t>Beth Carter-Crosby</a:t>
            </a:r>
            <a:endParaRPr lang="en-GB" dirty="0"/>
          </a:p>
        </p:txBody>
      </p:sp>
      <p:sp>
        <p:nvSpPr>
          <p:cNvPr id="4" name="Slide Number Placeholder 3">
            <a:extLst>
              <a:ext uri="{FF2B5EF4-FFF2-40B4-BE49-F238E27FC236}">
                <a16:creationId xmlns:a16="http://schemas.microsoft.com/office/drawing/2014/main" id="{D093A377-34C1-49FB-818B-D89935933B8A}"/>
              </a:ext>
            </a:extLst>
          </p:cNvPr>
          <p:cNvSpPr>
            <a:spLocks noGrp="1"/>
          </p:cNvSpPr>
          <p:nvPr>
            <p:ph type="sldNum" sz="quarter" idx="12"/>
          </p:nvPr>
        </p:nvSpPr>
        <p:spPr/>
        <p:txBody>
          <a:bodyPr/>
          <a:lstStyle/>
          <a:p>
            <a:fld id="{E85A7407-A20E-4A0B-A3A5-2AD794AF9A1B}" type="slidenum">
              <a:rPr lang="en-GB" smtClean="0"/>
              <a:t>7</a:t>
            </a:fld>
            <a:endParaRPr lang="en-GB" dirty="0"/>
          </a:p>
        </p:txBody>
      </p:sp>
      <p:sp>
        <p:nvSpPr>
          <p:cNvPr id="5" name="Content Placeholder 4">
            <a:extLst>
              <a:ext uri="{FF2B5EF4-FFF2-40B4-BE49-F238E27FC236}">
                <a16:creationId xmlns:a16="http://schemas.microsoft.com/office/drawing/2014/main" id="{BA7AF8CE-7BAC-4D91-A796-850AEC973B04}"/>
              </a:ext>
            </a:extLst>
          </p:cNvPr>
          <p:cNvSpPr>
            <a:spLocks noGrp="1"/>
          </p:cNvSpPr>
          <p:nvPr>
            <p:ph idx="1"/>
          </p:nvPr>
        </p:nvSpPr>
        <p:spPr>
          <a:xfrm>
            <a:off x="515938" y="1808164"/>
            <a:ext cx="11161100" cy="4087812"/>
          </a:xfrm>
        </p:spPr>
        <p:txBody>
          <a:bodyPr>
            <a:normAutofit/>
          </a:bodyPr>
          <a:lstStyle/>
          <a:p>
            <a:r>
              <a:rPr lang="en-GB" dirty="0">
                <a:solidFill>
                  <a:schemeClr val="tx1"/>
                </a:solidFill>
              </a:rPr>
              <a:t>Now have </a:t>
            </a:r>
            <a:r>
              <a:rPr lang="en-GB" b="1" dirty="0">
                <a:solidFill>
                  <a:schemeClr val="tx1"/>
                </a:solidFill>
              </a:rPr>
              <a:t>98% of labs submitting data to the UK Renal Registry, and </a:t>
            </a:r>
            <a:r>
              <a:rPr lang="en-GB" dirty="0">
                <a:solidFill>
                  <a:schemeClr val="tx1"/>
                </a:solidFill>
              </a:rPr>
              <a:t>of that about </a:t>
            </a:r>
            <a:r>
              <a:rPr lang="en-GB" b="1" dirty="0">
                <a:solidFill>
                  <a:schemeClr val="tx1"/>
                </a:solidFill>
              </a:rPr>
              <a:t>78% submit monthly on a regular basis.</a:t>
            </a:r>
          </a:p>
          <a:p>
            <a:endParaRPr lang="en-GB" dirty="0">
              <a:solidFill>
                <a:schemeClr val="tx1"/>
              </a:solidFill>
            </a:endParaRPr>
          </a:p>
          <a:p>
            <a:r>
              <a:rPr lang="en-GB" dirty="0">
                <a:solidFill>
                  <a:schemeClr val="tx1"/>
                </a:solidFill>
              </a:rPr>
              <a:t>We </a:t>
            </a:r>
            <a:r>
              <a:rPr lang="en-GB" b="1" dirty="0">
                <a:solidFill>
                  <a:schemeClr val="tx1"/>
                </a:solidFill>
              </a:rPr>
              <a:t>continue to liaise with sites not yet sending data</a:t>
            </a:r>
            <a:r>
              <a:rPr lang="en-GB" dirty="0">
                <a:solidFill>
                  <a:schemeClr val="tx1"/>
                </a:solidFill>
              </a:rPr>
              <a:t>, </a:t>
            </a:r>
            <a:r>
              <a:rPr lang="en-GB" b="1" dirty="0">
                <a:solidFill>
                  <a:schemeClr val="tx1"/>
                </a:solidFill>
              </a:rPr>
              <a:t>or where submissions have stopped </a:t>
            </a:r>
            <a:r>
              <a:rPr lang="en-GB" dirty="0">
                <a:solidFill>
                  <a:schemeClr val="tx1"/>
                </a:solidFill>
              </a:rPr>
              <a:t>/ </a:t>
            </a:r>
            <a:r>
              <a:rPr lang="en-GB" b="1" dirty="0">
                <a:solidFill>
                  <a:schemeClr val="tx1"/>
                </a:solidFill>
              </a:rPr>
              <a:t>slowed down. </a:t>
            </a:r>
            <a:r>
              <a:rPr lang="en-GB" dirty="0">
                <a:solidFill>
                  <a:schemeClr val="tx1"/>
                </a:solidFill>
              </a:rPr>
              <a:t>We also continue to review the data quality.</a:t>
            </a:r>
          </a:p>
          <a:p>
            <a:endParaRPr lang="en-GB" dirty="0">
              <a:solidFill>
                <a:schemeClr val="tx1"/>
              </a:solidFill>
            </a:endParaRPr>
          </a:p>
          <a:p>
            <a:r>
              <a:rPr lang="en-GB" b="1" dirty="0">
                <a:solidFill>
                  <a:schemeClr val="tx1"/>
                </a:solidFill>
              </a:rPr>
              <a:t>The AKI national report was published in 2020, where it can be found on the UK Kidney Association website. </a:t>
            </a:r>
          </a:p>
          <a:p>
            <a:pPr marL="0" indent="0">
              <a:buNone/>
            </a:pPr>
            <a:endParaRPr lang="en-GB" b="1" dirty="0">
              <a:solidFill>
                <a:schemeClr val="tx1"/>
              </a:solidFill>
            </a:endParaRPr>
          </a:p>
          <a:p>
            <a:r>
              <a:rPr lang="en-GB" dirty="0">
                <a:solidFill>
                  <a:schemeClr val="tx1"/>
                </a:solidFill>
              </a:rPr>
              <a:t>Here you will </a:t>
            </a:r>
            <a:r>
              <a:rPr lang="en-GB" b="1" dirty="0">
                <a:solidFill>
                  <a:schemeClr val="tx1"/>
                </a:solidFill>
              </a:rPr>
              <a:t>also find the AKI data</a:t>
            </a:r>
            <a:r>
              <a:rPr lang="en-GB" dirty="0">
                <a:solidFill>
                  <a:schemeClr val="tx1"/>
                </a:solidFill>
              </a:rPr>
              <a:t>, which are </a:t>
            </a:r>
            <a:r>
              <a:rPr lang="en-GB" b="1" dirty="0">
                <a:solidFill>
                  <a:schemeClr val="tx1"/>
                </a:solidFill>
              </a:rPr>
              <a:t>uploaded on the AKI laboratory portal</a:t>
            </a:r>
          </a:p>
        </p:txBody>
      </p:sp>
    </p:spTree>
    <p:extLst>
      <p:ext uri="{BB962C8B-B14F-4D97-AF65-F5344CB8AC3E}">
        <p14:creationId xmlns:p14="http://schemas.microsoft.com/office/powerpoint/2010/main" val="29413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1880-CAC1-4C0A-A871-D8793F3A2197}"/>
              </a:ext>
            </a:extLst>
          </p:cNvPr>
          <p:cNvSpPr>
            <a:spLocks noGrp="1"/>
          </p:cNvSpPr>
          <p:nvPr>
            <p:ph type="title"/>
          </p:nvPr>
        </p:nvSpPr>
        <p:spPr/>
        <p:txBody>
          <a:bodyPr/>
          <a:lstStyle/>
          <a:p>
            <a:r>
              <a:rPr lang="en-GB" dirty="0"/>
              <a:t>Snapshot of UKKA data portal – AKI Laboratory portal</a:t>
            </a:r>
          </a:p>
        </p:txBody>
      </p:sp>
      <p:sp>
        <p:nvSpPr>
          <p:cNvPr id="3" name="Footer Placeholder 2">
            <a:extLst>
              <a:ext uri="{FF2B5EF4-FFF2-40B4-BE49-F238E27FC236}">
                <a16:creationId xmlns:a16="http://schemas.microsoft.com/office/drawing/2014/main" id="{A446F19E-CA42-4295-BF00-23A72CDF1E2E}"/>
              </a:ext>
            </a:extLst>
          </p:cNvPr>
          <p:cNvSpPr>
            <a:spLocks noGrp="1"/>
          </p:cNvSpPr>
          <p:nvPr>
            <p:ph type="ftr" sz="quarter" idx="11"/>
          </p:nvPr>
        </p:nvSpPr>
        <p:spPr/>
        <p:txBody>
          <a:bodyPr/>
          <a:lstStyle/>
          <a:p>
            <a:r>
              <a:rPr lang="en-GB" dirty="0"/>
              <a:t>Beth Carter-Crosby</a:t>
            </a:r>
          </a:p>
        </p:txBody>
      </p:sp>
      <p:sp>
        <p:nvSpPr>
          <p:cNvPr id="4" name="Slide Number Placeholder 3">
            <a:extLst>
              <a:ext uri="{FF2B5EF4-FFF2-40B4-BE49-F238E27FC236}">
                <a16:creationId xmlns:a16="http://schemas.microsoft.com/office/drawing/2014/main" id="{DB13D46D-989E-475E-88F3-7F5E41F3B714}"/>
              </a:ext>
            </a:extLst>
          </p:cNvPr>
          <p:cNvSpPr>
            <a:spLocks noGrp="1"/>
          </p:cNvSpPr>
          <p:nvPr>
            <p:ph type="sldNum" sz="quarter" idx="12"/>
          </p:nvPr>
        </p:nvSpPr>
        <p:spPr/>
        <p:txBody>
          <a:bodyPr/>
          <a:lstStyle/>
          <a:p>
            <a:fld id="{E85A7407-A20E-4A0B-A3A5-2AD794AF9A1B}" type="slidenum">
              <a:rPr lang="en-GB" smtClean="0"/>
              <a:t>8</a:t>
            </a:fld>
            <a:endParaRPr lang="en-GB" dirty="0"/>
          </a:p>
        </p:txBody>
      </p:sp>
      <p:pic>
        <p:nvPicPr>
          <p:cNvPr id="7" name="Content Placeholder 6">
            <a:hlinkClick r:id="rId3"/>
            <a:extLst>
              <a:ext uri="{FF2B5EF4-FFF2-40B4-BE49-F238E27FC236}">
                <a16:creationId xmlns:a16="http://schemas.microsoft.com/office/drawing/2014/main" id="{9A40EE38-1187-4036-BD04-200F311D1DB0}"/>
              </a:ext>
            </a:extLst>
          </p:cNvPr>
          <p:cNvPicPr>
            <a:picLocks noGrp="1" noChangeAspect="1"/>
          </p:cNvPicPr>
          <p:nvPr>
            <p:ph idx="1"/>
          </p:nvPr>
        </p:nvPicPr>
        <p:blipFill>
          <a:blip r:embed="rId4"/>
          <a:stretch>
            <a:fillRect/>
          </a:stretch>
        </p:blipFill>
        <p:spPr>
          <a:xfrm>
            <a:off x="514963" y="1735931"/>
            <a:ext cx="8677805" cy="4681537"/>
          </a:xfrm>
        </p:spPr>
      </p:pic>
      <p:sp>
        <p:nvSpPr>
          <p:cNvPr id="8" name="TextBox 7">
            <a:extLst>
              <a:ext uri="{FF2B5EF4-FFF2-40B4-BE49-F238E27FC236}">
                <a16:creationId xmlns:a16="http://schemas.microsoft.com/office/drawing/2014/main" id="{AE4D3292-2A06-4FB7-B175-2FBB9B61F89C}"/>
              </a:ext>
            </a:extLst>
          </p:cNvPr>
          <p:cNvSpPr txBox="1"/>
          <p:nvPr/>
        </p:nvSpPr>
        <p:spPr>
          <a:xfrm>
            <a:off x="9192768" y="1423392"/>
            <a:ext cx="2767584" cy="5724644"/>
          </a:xfrm>
          <a:prstGeom prst="rect">
            <a:avLst/>
          </a:prstGeom>
          <a:noFill/>
        </p:spPr>
        <p:txBody>
          <a:bodyPr wrap="square" rtlCol="0">
            <a:spAutoFit/>
          </a:bodyPr>
          <a:lstStyle/>
          <a:p>
            <a:r>
              <a:rPr lang="en-GB" sz="1600" dirty="0"/>
              <a:t>Includes: </a:t>
            </a:r>
          </a:p>
          <a:p>
            <a:pPr algn="l" fontAlgn="base">
              <a:buFont typeface="Arial" panose="020B0604020202020204" pitchFamily="34" charset="0"/>
              <a:buChar char="•"/>
            </a:pPr>
            <a:r>
              <a:rPr lang="en-GB" sz="1600" dirty="0"/>
              <a:t>The number of AKI episodes reported by each lab by quarter, by AKI stage at the start of the episode</a:t>
            </a:r>
          </a:p>
          <a:p>
            <a:pPr algn="l" fontAlgn="base"/>
            <a:endParaRPr lang="en-GB" sz="1600" dirty="0"/>
          </a:p>
          <a:p>
            <a:pPr algn="l" fontAlgn="base">
              <a:buFont typeface="Arial" panose="020B0604020202020204" pitchFamily="34" charset="0"/>
              <a:buChar char="•"/>
            </a:pPr>
            <a:r>
              <a:rPr lang="en-GB" sz="1600" dirty="0"/>
              <a:t>Summary of AKI data by Sustainability and Transformation Partnerships (STP’s)  in England</a:t>
            </a:r>
          </a:p>
          <a:p>
            <a:pPr algn="l" fontAlgn="base"/>
            <a:endParaRPr lang="en-GB" sz="1600" dirty="0"/>
          </a:p>
          <a:p>
            <a:pPr algn="l" fontAlgn="base">
              <a:buFont typeface="Arial" panose="020B0604020202020204" pitchFamily="34" charset="0"/>
              <a:buChar char="•"/>
            </a:pPr>
            <a:r>
              <a:rPr lang="en-GB" sz="1600" dirty="0"/>
              <a:t>STP dashboard and AKI rate maps (England)</a:t>
            </a:r>
          </a:p>
          <a:p>
            <a:pPr algn="l" fontAlgn="base">
              <a:buFont typeface="Arial" panose="020B0604020202020204" pitchFamily="34" charset="0"/>
              <a:buChar char="•"/>
            </a:pPr>
            <a:endParaRPr lang="en-GB" sz="1600" dirty="0"/>
          </a:p>
          <a:p>
            <a:pPr algn="l" fontAlgn="base">
              <a:buFont typeface="Arial" panose="020B0604020202020204" pitchFamily="34" charset="0"/>
              <a:buChar char="•"/>
            </a:pPr>
            <a:r>
              <a:rPr lang="en-GB" sz="1600" dirty="0"/>
              <a:t>Link to portal </a:t>
            </a:r>
            <a:r>
              <a:rPr lang="en-GB" sz="1600" b="1" dirty="0">
                <a:hlinkClick r:id="rId3"/>
              </a:rPr>
              <a:t>https://ukkidney.org/audit-research/publications-presentations/report/acute-kidney-injury-aki-england-report-nationwide</a:t>
            </a:r>
            <a:endParaRPr lang="en-GB" sz="1600" b="1" dirty="0"/>
          </a:p>
          <a:p>
            <a:pPr algn="l" fontAlgn="base"/>
            <a:r>
              <a:rPr lang="en-GB" sz="1400" dirty="0"/>
              <a:t> </a:t>
            </a:r>
          </a:p>
        </p:txBody>
      </p:sp>
    </p:spTree>
    <p:extLst>
      <p:ext uri="{BB962C8B-B14F-4D97-AF65-F5344CB8AC3E}">
        <p14:creationId xmlns:p14="http://schemas.microsoft.com/office/powerpoint/2010/main" val="136467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Beth Carter-Crosby</a:t>
            </a:r>
          </a:p>
        </p:txBody>
      </p:sp>
      <p:sp>
        <p:nvSpPr>
          <p:cNvPr id="5" name="Slide Number Placeholder 4"/>
          <p:cNvSpPr>
            <a:spLocks noGrp="1"/>
          </p:cNvSpPr>
          <p:nvPr>
            <p:ph type="sldNum" sz="quarter" idx="12"/>
          </p:nvPr>
        </p:nvSpPr>
        <p:spPr/>
        <p:txBody>
          <a:bodyPr/>
          <a:lstStyle/>
          <a:p>
            <a:fld id="{E85A7407-A20E-4A0B-A3A5-2AD794AF9A1B}" type="slidenum">
              <a:rPr lang="en-GB" smtClean="0"/>
              <a:t>9</a:t>
            </a:fld>
            <a:endParaRPr lang="en-GB" dirty="0"/>
          </a:p>
        </p:txBody>
      </p:sp>
      <p:sp>
        <p:nvSpPr>
          <p:cNvPr id="6" name="TextBox 5">
            <a:extLst>
              <a:ext uri="{FF2B5EF4-FFF2-40B4-BE49-F238E27FC236}">
                <a16:creationId xmlns:a16="http://schemas.microsoft.com/office/drawing/2014/main" id="{2D872D48-00BF-4B52-86EA-D96F08BF6BF0}"/>
              </a:ext>
            </a:extLst>
          </p:cNvPr>
          <p:cNvSpPr txBox="1"/>
          <p:nvPr/>
        </p:nvSpPr>
        <p:spPr>
          <a:xfrm>
            <a:off x="2352676" y="2266950"/>
            <a:ext cx="7800974" cy="1077218"/>
          </a:xfrm>
          <a:prstGeom prst="rect">
            <a:avLst/>
          </a:prstGeom>
          <a:noFill/>
        </p:spPr>
        <p:txBody>
          <a:bodyPr wrap="square" rtlCol="0">
            <a:spAutoFit/>
          </a:bodyPr>
          <a:lstStyle/>
          <a:p>
            <a:endParaRPr lang="en-GB" sz="3200" dirty="0">
              <a:solidFill>
                <a:schemeClr val="bg1"/>
              </a:solidFill>
            </a:endParaRPr>
          </a:p>
          <a:p>
            <a:r>
              <a:rPr lang="en-GB" sz="3200" dirty="0">
                <a:solidFill>
                  <a:schemeClr val="bg1"/>
                </a:solidFill>
              </a:rPr>
              <a:t>Any questions?......</a:t>
            </a:r>
            <a:endParaRPr lang="en-GB" sz="1400" dirty="0">
              <a:solidFill>
                <a:schemeClr val="bg1"/>
              </a:solidFill>
            </a:endParaRPr>
          </a:p>
        </p:txBody>
      </p:sp>
    </p:spTree>
    <p:extLst>
      <p:ext uri="{BB962C8B-B14F-4D97-AF65-F5344CB8AC3E}">
        <p14:creationId xmlns:p14="http://schemas.microsoft.com/office/powerpoint/2010/main" val="1556704273"/>
      </p:ext>
    </p:extLst>
  </p:cSld>
  <p:clrMapOvr>
    <a:masterClrMapping/>
  </p:clrMapOvr>
</p:sld>
</file>

<file path=ppt/theme/theme1.xml><?xml version="1.0" encoding="utf-8"?>
<a:theme xmlns:a="http://schemas.openxmlformats.org/drawingml/2006/main" name="UKKA Theme (white)">
  <a:themeElements>
    <a:clrScheme name="UKKA">
      <a:dk1>
        <a:srgbClr val="233C73"/>
      </a:dk1>
      <a:lt1>
        <a:sysClr val="window" lastClr="FFFFFF"/>
      </a:lt1>
      <a:dk2>
        <a:srgbClr val="484B4C"/>
      </a:dk2>
      <a:lt2>
        <a:srgbClr val="B7B4B3"/>
      </a:lt2>
      <a:accent1>
        <a:srgbClr val="233C73"/>
      </a:accent1>
      <a:accent2>
        <a:srgbClr val="9C1F4C"/>
      </a:accent2>
      <a:accent3>
        <a:srgbClr val="3984C2"/>
      </a:accent3>
      <a:accent4>
        <a:srgbClr val="FCBF27"/>
      </a:accent4>
      <a:accent5>
        <a:srgbClr val="7E164A"/>
      </a:accent5>
      <a:accent6>
        <a:srgbClr val="196AA3"/>
      </a:accent6>
      <a:hlink>
        <a:srgbClr val="F79133"/>
      </a:hlink>
      <a:folHlink>
        <a:srgbClr val="FCBF27"/>
      </a:folHlink>
    </a:clrScheme>
    <a:fontScheme name="UKKA">
      <a:majorFont>
        <a:latin typeface="Visby CF Bold"/>
        <a:ea typeface=""/>
        <a:cs typeface=""/>
      </a:majorFont>
      <a:minorFont>
        <a:latin typeface="Visby Round C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KKA Theme (midnight)">
  <a:themeElements>
    <a:clrScheme name="UKKA">
      <a:dk1>
        <a:srgbClr val="233C73"/>
      </a:dk1>
      <a:lt1>
        <a:sysClr val="window" lastClr="FFFFFF"/>
      </a:lt1>
      <a:dk2>
        <a:srgbClr val="484B4C"/>
      </a:dk2>
      <a:lt2>
        <a:srgbClr val="B7B4B3"/>
      </a:lt2>
      <a:accent1>
        <a:srgbClr val="233C73"/>
      </a:accent1>
      <a:accent2>
        <a:srgbClr val="9C1F4C"/>
      </a:accent2>
      <a:accent3>
        <a:srgbClr val="3984C2"/>
      </a:accent3>
      <a:accent4>
        <a:srgbClr val="FCBF27"/>
      </a:accent4>
      <a:accent5>
        <a:srgbClr val="7E164A"/>
      </a:accent5>
      <a:accent6>
        <a:srgbClr val="196AA3"/>
      </a:accent6>
      <a:hlink>
        <a:srgbClr val="F79133"/>
      </a:hlink>
      <a:folHlink>
        <a:srgbClr val="FCBF27"/>
      </a:folHlink>
    </a:clrScheme>
    <a:fontScheme name="UKKA">
      <a:majorFont>
        <a:latin typeface="Visby CF Bold"/>
        <a:ea typeface=""/>
        <a:cs typeface=""/>
      </a:majorFont>
      <a:minorFont>
        <a:latin typeface="Visby Round C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AEE3E976ABE14A9CA62C03BC434EB5" ma:contentTypeVersion="9" ma:contentTypeDescription="Create a new document." ma:contentTypeScope="" ma:versionID="374da28ecb102454ba19bd9daaf4be98">
  <xsd:schema xmlns:xsd="http://www.w3.org/2001/XMLSchema" xmlns:xs="http://www.w3.org/2001/XMLSchema" xmlns:p="http://schemas.microsoft.com/office/2006/metadata/properties" xmlns:ns3="03954323-6f89-43e8-9318-9cbc40f159a8" xmlns:ns4="3fa58116-a2f1-4eb7-aeb7-e305b440ae84" targetNamespace="http://schemas.microsoft.com/office/2006/metadata/properties" ma:root="true" ma:fieldsID="82e0bd878c90cbdc6e56fa77355ca91b" ns3:_="" ns4:_="">
    <xsd:import namespace="03954323-6f89-43e8-9318-9cbc40f159a8"/>
    <xsd:import namespace="3fa58116-a2f1-4eb7-aeb7-e305b440ae8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954323-6f89-43e8-9318-9cbc40f159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a58116-a2f1-4eb7-aeb7-e305b440ae8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5F6048-4440-4C6A-9313-609D5BE4F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954323-6f89-43e8-9318-9cbc40f159a8"/>
    <ds:schemaRef ds:uri="3fa58116-a2f1-4eb7-aeb7-e305b440ae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8BA4A8-9208-4A79-B822-37CBA7276B6A}">
  <ds:schemaRefs>
    <ds:schemaRef ds:uri="http://schemas.microsoft.com/sharepoint/v3/contenttype/forms"/>
  </ds:schemaRefs>
</ds:datastoreItem>
</file>

<file path=customXml/itemProps3.xml><?xml version="1.0" encoding="utf-8"?>
<ds:datastoreItem xmlns:ds="http://schemas.openxmlformats.org/officeDocument/2006/customXml" ds:itemID="{AD23CF20-F895-4E42-9D69-93D2A9FA35DC}">
  <ds:schemaRefs>
    <ds:schemaRef ds:uri="http://schemas.openxmlformats.org/package/2006/metadata/core-properties"/>
    <ds:schemaRef ds:uri="03954323-6f89-43e8-9318-9cbc40f159a8"/>
    <ds:schemaRef ds:uri="http://purl.org/dc/terms/"/>
    <ds:schemaRef ds:uri="http://purl.org/dc/dcmitype/"/>
    <ds:schemaRef ds:uri="3fa58116-a2f1-4eb7-aeb7-e305b440ae84"/>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6364</TotalTime>
  <Words>1985</Words>
  <Application>Microsoft Office PowerPoint</Application>
  <PresentationFormat>Widescreen</PresentationFormat>
  <Paragraphs>191</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Visby Round CF</vt:lpstr>
      <vt:lpstr>Visby Round CF DemiBold</vt:lpstr>
      <vt:lpstr>Calibri</vt:lpstr>
      <vt:lpstr>Arial</vt:lpstr>
      <vt:lpstr>Visby CF Bold</vt:lpstr>
      <vt:lpstr>UKKA Theme (white)</vt:lpstr>
      <vt:lpstr>UKKA Theme (midnight)</vt:lpstr>
      <vt:lpstr>PowerPoint Presentation</vt:lpstr>
      <vt:lpstr>Background – The High Cost of AKI</vt:lpstr>
      <vt:lpstr>Background continued…</vt:lpstr>
      <vt:lpstr>UKRR and AKI</vt:lpstr>
      <vt:lpstr>What Data do we collect?</vt:lpstr>
      <vt:lpstr>Lab AKI Alert Data Collection and Processing</vt:lpstr>
      <vt:lpstr>Update – where we are now…</vt:lpstr>
      <vt:lpstr>Snapshot of UKKA data portal – AKI Laboratory portal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Ford</dc:creator>
  <cp:lastModifiedBy>Beth Crosby</cp:lastModifiedBy>
  <cp:revision>88</cp:revision>
  <cp:lastPrinted>2023-02-03T13:07:50Z</cp:lastPrinted>
  <dcterms:created xsi:type="dcterms:W3CDTF">2021-07-07T08:58:23Z</dcterms:created>
  <dcterms:modified xsi:type="dcterms:W3CDTF">2023-02-05T20:38:06Z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0x01010014AEE3E976ABE14A9CA62C03BC434EB5</vt:lpwstr>
  </property>
</Properties>
</file>