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8" r:id="rId2"/>
  </p:sldMasterIdLst>
  <p:notesMasterIdLst>
    <p:notesMasterId r:id="rId36"/>
  </p:notesMasterIdLst>
  <p:sldIdLst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9" r:id="rId18"/>
    <p:sldId id="290" r:id="rId19"/>
    <p:sldId id="291" r:id="rId20"/>
    <p:sldId id="292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8" r:id="rId29"/>
    <p:sldId id="284" r:id="rId30"/>
    <p:sldId id="286" r:id="rId31"/>
    <p:sldId id="285" r:id="rId32"/>
    <p:sldId id="287" r:id="rId33"/>
    <p:sldId id="293" r:id="rId34"/>
    <p:sldId id="259" r:id="rId35"/>
  </p:sldIdLst>
  <p:sldSz cx="12192000" cy="6858000"/>
  <p:notesSz cx="6858000" cy="9144000"/>
  <p:embeddedFontLs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Visby CF Bold" charset="0"/>
      <p:bold r:id="rId41"/>
      <p:italic r:id="rId42"/>
      <p:boldItalic r:id="rId43"/>
    </p:embeddedFont>
    <p:embeddedFont>
      <p:font typeface="Visby Round CF DemiBold" charset="0"/>
      <p:bold r:id="rId44"/>
      <p:boldItalic r:id="rId45"/>
    </p:embeddedFont>
    <p:embeddedFont>
      <p:font typeface="Visby Round CF" charset="0"/>
      <p:regular r:id="rId46"/>
      <p:bold r:id="rId47"/>
      <p:italic r:id="rId48"/>
      <p:boldItalic r:id="rId49"/>
    </p:embeddedFont>
    <p:embeddedFont>
      <p:font typeface="Consolas" pitchFamily="49" charset="0"/>
      <p:regular r:id="rId50"/>
      <p:bold r:id="rId51"/>
      <p:italic r:id="rId52"/>
      <p:boldItalic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99D6"/>
    <a:srgbClr val="F4A144"/>
    <a:srgbClr val="FDD21C"/>
    <a:srgbClr val="297CBF"/>
    <a:srgbClr val="3497D2"/>
    <a:srgbClr val="217FC2"/>
    <a:srgbClr val="2191C2"/>
    <a:srgbClr val="F79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16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474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1956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5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5.fntdata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594270465050316E-2"/>
          <c:y val="5.1400554097404488E-2"/>
          <c:w val="0.91312823340004878"/>
          <c:h val="0.80373560974521441"/>
        </c:manualLayout>
      </c:layout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UKRDC</c:v>
                </c:pt>
              </c:strCache>
            </c:strRef>
          </c:tx>
          <c:spPr>
            <a:ln w="635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Sheet1!$B$5:$B$28</c:f>
              <c:numCache>
                <c:formatCode>m/d/yyyy</c:formatCode>
                <c:ptCount val="24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  <c:pt idx="19">
                  <c:v>45505</c:v>
                </c:pt>
                <c:pt idx="20">
                  <c:v>45536</c:v>
                </c:pt>
                <c:pt idx="21">
                  <c:v>45566</c:v>
                </c:pt>
                <c:pt idx="22">
                  <c:v>45597</c:v>
                </c:pt>
                <c:pt idx="23">
                  <c:v>45627</c:v>
                </c:pt>
              </c:numCache>
            </c:numRef>
          </c:cat>
          <c:val>
            <c:numRef>
              <c:f>Sheet1!$C$5:$C$28</c:f>
              <c:numCache>
                <c:formatCode>General</c:formatCode>
                <c:ptCount val="24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12</c:v>
                </c:pt>
                <c:pt idx="8">
                  <c:v>14</c:v>
                </c:pt>
                <c:pt idx="9">
                  <c:v>17</c:v>
                </c:pt>
                <c:pt idx="10">
                  <c:v>20</c:v>
                </c:pt>
                <c:pt idx="11">
                  <c:v>23</c:v>
                </c:pt>
                <c:pt idx="12">
                  <c:v>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Quarterly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Sheet1!$B$5:$B$28</c:f>
              <c:numCache>
                <c:formatCode>m/d/yyyy</c:formatCode>
                <c:ptCount val="24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  <c:pt idx="19">
                  <c:v>45505</c:v>
                </c:pt>
                <c:pt idx="20">
                  <c:v>45536</c:v>
                </c:pt>
                <c:pt idx="21">
                  <c:v>45566</c:v>
                </c:pt>
                <c:pt idx="22">
                  <c:v>45597</c:v>
                </c:pt>
                <c:pt idx="23">
                  <c:v>45627</c:v>
                </c:pt>
              </c:numCache>
            </c:numRef>
          </c:cat>
          <c:val>
            <c:numRef>
              <c:f>Sheet1!$D$5:$D$28</c:f>
              <c:numCache>
                <c:formatCode>General</c:formatCode>
                <c:ptCount val="24"/>
                <c:pt idx="0">
                  <c:v>49</c:v>
                </c:pt>
                <c:pt idx="1">
                  <c:v>49</c:v>
                </c:pt>
                <c:pt idx="2">
                  <c:v>47</c:v>
                </c:pt>
                <c:pt idx="3">
                  <c:v>46</c:v>
                </c:pt>
                <c:pt idx="4">
                  <c:v>45</c:v>
                </c:pt>
                <c:pt idx="5">
                  <c:v>44</c:v>
                </c:pt>
                <c:pt idx="6">
                  <c:v>42</c:v>
                </c:pt>
                <c:pt idx="7">
                  <c:v>40</c:v>
                </c:pt>
                <c:pt idx="8">
                  <c:v>38</c:v>
                </c:pt>
                <c:pt idx="9">
                  <c:v>35</c:v>
                </c:pt>
                <c:pt idx="10">
                  <c:v>32</c:v>
                </c:pt>
                <c:pt idx="11">
                  <c:v>29</c:v>
                </c:pt>
                <c:pt idx="12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000640"/>
        <c:axId val="156002176"/>
      </c:lineChart>
      <c:dateAx>
        <c:axId val="15600064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56002176"/>
        <c:crosses val="autoZero"/>
        <c:auto val="1"/>
        <c:lblOffset val="100"/>
        <c:baseTimeUnit val="months"/>
        <c:majorUnit val="3"/>
        <c:majorTimeUnit val="months"/>
      </c:dateAx>
      <c:valAx>
        <c:axId val="156002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6000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839627352517011"/>
          <c:y val="0.51350503062117236"/>
          <c:w val="0.13980768385686948"/>
          <c:h val="0.12858960629921259"/>
        </c:manualLayout>
      </c:layout>
      <c:overlay val="0"/>
    </c:legend>
    <c:plotVisOnly val="1"/>
    <c:dispBlanksAs val="gap"/>
    <c:showDLblsOverMax val="0"/>
  </c:chart>
  <c:spPr>
    <a:solidFill>
      <a:schemeClr val="accent1"/>
    </a:solidFill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5"/>
          <c:order val="0"/>
          <c:tx>
            <c:strRef>
              <c:f>Sheet1!$G$30</c:f>
              <c:strCache>
                <c:ptCount val="1"/>
                <c:pt idx="0">
                  <c:v>Transplanted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Sheet1!$H$24:$J$24</c:f>
              <c:strCache>
                <c:ptCount val="3"/>
                <c:pt idx="0">
                  <c:v>KRT</c:v>
                </c:pt>
                <c:pt idx="1">
                  <c:v>KRT+1yr</c:v>
                </c:pt>
                <c:pt idx="2">
                  <c:v>KRT+2yr</c:v>
                </c:pt>
              </c:strCache>
            </c:strRef>
          </c:cat>
          <c:val>
            <c:numRef>
              <c:f>Sheet1!$H$30:$J$30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</c:ser>
        <c:ser>
          <c:idx val="4"/>
          <c:order val="1"/>
          <c:tx>
            <c:strRef>
              <c:f>Sheet1!$G$29</c:f>
              <c:strCache>
                <c:ptCount val="1"/>
                <c:pt idx="0">
                  <c:v>Suitable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Sheet1!$H$24:$J$24</c:f>
              <c:strCache>
                <c:ptCount val="3"/>
                <c:pt idx="0">
                  <c:v>KRT</c:v>
                </c:pt>
                <c:pt idx="1">
                  <c:v>KRT+1yr</c:v>
                </c:pt>
                <c:pt idx="2">
                  <c:v>KRT+2yr</c:v>
                </c:pt>
              </c:strCache>
            </c:strRef>
          </c:cat>
          <c:val>
            <c:numRef>
              <c:f>Sheet1!$H$29:$J$29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ser>
          <c:idx val="3"/>
          <c:order val="2"/>
          <c:tx>
            <c:strRef>
              <c:f>Sheet1!$G$28</c:f>
              <c:strCache>
                <c:ptCount val="1"/>
                <c:pt idx="0">
                  <c:v>Under_assesment</c:v>
                </c:pt>
              </c:strCache>
            </c:strRef>
          </c:tx>
          <c:invertIfNegative val="0"/>
          <c:cat>
            <c:strRef>
              <c:f>Sheet1!$H$24:$J$24</c:f>
              <c:strCache>
                <c:ptCount val="3"/>
                <c:pt idx="0">
                  <c:v>KRT</c:v>
                </c:pt>
                <c:pt idx="1">
                  <c:v>KRT+1yr</c:v>
                </c:pt>
                <c:pt idx="2">
                  <c:v>KRT+2yr</c:v>
                </c:pt>
              </c:strCache>
            </c:strRef>
          </c:cat>
          <c:val>
            <c:numRef>
              <c:f>Sheet1!$H$28:$J$28</c:f>
              <c:numCache>
                <c:formatCode>General</c:formatCode>
                <c:ptCount val="3"/>
                <c:pt idx="0">
                  <c:v>30</c:v>
                </c:pt>
                <c:pt idx="1">
                  <c:v>25</c:v>
                </c:pt>
                <c:pt idx="2">
                  <c:v>10</c:v>
                </c:pt>
              </c:numCache>
            </c:numRef>
          </c:val>
        </c:ser>
        <c:ser>
          <c:idx val="2"/>
          <c:order val="3"/>
          <c:tx>
            <c:strRef>
              <c:f>Sheet1!$G$27</c:f>
              <c:strCache>
                <c:ptCount val="1"/>
                <c:pt idx="0">
                  <c:v>Blank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Sheet1!$H$24:$J$24</c:f>
              <c:strCache>
                <c:ptCount val="3"/>
                <c:pt idx="0">
                  <c:v>KRT</c:v>
                </c:pt>
                <c:pt idx="1">
                  <c:v>KRT+1yr</c:v>
                </c:pt>
                <c:pt idx="2">
                  <c:v>KRT+2yr</c:v>
                </c:pt>
              </c:strCache>
            </c:strRef>
          </c:cat>
          <c:val>
            <c:numRef>
              <c:f>Sheet1!$H$27:$J$27</c:f>
              <c:numCache>
                <c:formatCode>General</c:formatCode>
                <c:ptCount val="3"/>
                <c:pt idx="0">
                  <c:v>40</c:v>
                </c:pt>
                <c:pt idx="1">
                  <c:v>10</c:v>
                </c:pt>
                <c:pt idx="2">
                  <c:v>0</c:v>
                </c:pt>
              </c:numCache>
            </c:numRef>
          </c:val>
        </c:ser>
        <c:ser>
          <c:idx val="1"/>
          <c:order val="4"/>
          <c:tx>
            <c:strRef>
              <c:f>Sheet1!$G$26</c:f>
              <c:strCache>
                <c:ptCount val="1"/>
                <c:pt idx="0">
                  <c:v>Unsuitable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Sheet1!$H$24:$J$24</c:f>
              <c:strCache>
                <c:ptCount val="3"/>
                <c:pt idx="0">
                  <c:v>KRT</c:v>
                </c:pt>
                <c:pt idx="1">
                  <c:v>KRT+1yr</c:v>
                </c:pt>
                <c:pt idx="2">
                  <c:v>KRT+2yr</c:v>
                </c:pt>
              </c:strCache>
            </c:strRef>
          </c:cat>
          <c:val>
            <c:numRef>
              <c:f>Sheet1!$H$26:$J$26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</c:ser>
        <c:ser>
          <c:idx val="0"/>
          <c:order val="5"/>
          <c:tx>
            <c:strRef>
              <c:f>Sheet1!$G$25</c:f>
              <c:strCache>
                <c:ptCount val="1"/>
                <c:pt idx="0">
                  <c:v>Died</c:v>
                </c:pt>
              </c:strCache>
            </c:strRef>
          </c:tx>
          <c:invertIfNegative val="0"/>
          <c:cat>
            <c:strRef>
              <c:f>Sheet1!$H$24:$J$24</c:f>
              <c:strCache>
                <c:ptCount val="3"/>
                <c:pt idx="0">
                  <c:v>KRT</c:v>
                </c:pt>
                <c:pt idx="1">
                  <c:v>KRT+1yr</c:v>
                </c:pt>
                <c:pt idx="2">
                  <c:v>KRT+2yr</c:v>
                </c:pt>
              </c:strCache>
            </c:strRef>
          </c:cat>
          <c:val>
            <c:numRef>
              <c:f>Sheet1!$H$25:$J$25</c:f>
              <c:numCache>
                <c:formatCode>General</c:formatCode>
                <c:ptCount val="3"/>
                <c:pt idx="0">
                  <c:v>0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2071168"/>
        <c:axId val="232072704"/>
      </c:barChart>
      <c:catAx>
        <c:axId val="232071168"/>
        <c:scaling>
          <c:orientation val="minMax"/>
        </c:scaling>
        <c:delete val="0"/>
        <c:axPos val="b"/>
        <c:majorTickMark val="out"/>
        <c:minorTickMark val="none"/>
        <c:tickLblPos val="nextTo"/>
        <c:crossAx val="232072704"/>
        <c:crosses val="autoZero"/>
        <c:auto val="1"/>
        <c:lblAlgn val="ctr"/>
        <c:lblOffset val="100"/>
        <c:noMultiLvlLbl val="0"/>
      </c:catAx>
      <c:valAx>
        <c:axId val="2320727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32071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77466-75CD-4508-934F-82A4CC34B070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E4B5E-0FDD-4365-A58B-83FC26C722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0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Many of you will remember</a:t>
            </a:r>
            <a:r>
              <a:rPr lang="en-GB" baseline="0" dirty="0" smtClean="0"/>
              <a:t> that the original goals of the UKRDC were about </a:t>
            </a:r>
            <a:r>
              <a:rPr lang="en-GB" baseline="0" dirty="0" err="1" smtClean="0"/>
              <a:t>simplying</a:t>
            </a:r>
            <a:r>
              <a:rPr lang="en-GB" baseline="0" dirty="0" smtClean="0"/>
              <a:t> the exchange of information by reducing the number of individual data-flows, and adopting the developing information standards (SNOMED).</a:t>
            </a:r>
          </a:p>
          <a:p>
            <a:r>
              <a:rPr lang="en-GB" baseline="0" dirty="0" smtClean="0"/>
              <a:t>This remains a key vision for the UKRDC combining the flows for a) Audit b) Patient viewer c) </a:t>
            </a:r>
            <a:r>
              <a:rPr lang="en-GB" baseline="0" dirty="0" err="1" smtClean="0"/>
              <a:t>RaDaR</a:t>
            </a:r>
            <a:endParaRPr lang="en-GB" baseline="0" dirty="0" smtClean="0"/>
          </a:p>
          <a:p>
            <a:r>
              <a:rPr lang="en-GB" baseline="0" dirty="0" smtClean="0"/>
              <a:t>It could still represent a ‘data-exchange’ format between kidney centres although to our knowledge this has never been attempted.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5DE04-B1E2-454F-B633-3CA5A071E78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4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5DE04-B1E2-454F-B633-3CA5A071E78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145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 – the</a:t>
            </a:r>
            <a:r>
              <a:rPr lang="en-GB" baseline="0" dirty="0" smtClean="0"/>
              <a:t> time to make a change is now – when we have a series of good reasons to change both what we are collecting, and how we are collecting it.</a:t>
            </a:r>
          </a:p>
          <a:p>
            <a:r>
              <a:rPr lang="en-GB" baseline="0" dirty="0" smtClean="0"/>
              <a:t>The UKRR (and RSTP / CRG) can then use that rich, and real-time information to produce dashboards (conformance) and improvement measures.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5DE04-B1E2-454F-B633-3CA5A071E78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75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7CD416-2F19-4310-B2E2-330DC284C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168525"/>
            <a:ext cx="11161100" cy="19812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62" y="4329113"/>
            <a:ext cx="11162076" cy="2155507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24DED0-F499-468D-9F50-57462665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49B581-3D4B-425F-96AB-D04CF3E8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AEE61BE-749B-424A-853D-E278A325C4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612" y="1025621"/>
            <a:ext cx="2699495" cy="10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7000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366" userDrawn="1">
          <p15:clr>
            <a:srgbClr val="FBAE40"/>
          </p15:clr>
        </p15:guide>
        <p15:guide id="2" pos="55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38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7CD416-2F19-4310-B2E2-330DC284C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168525"/>
            <a:ext cx="11161100" cy="19812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62" y="4329113"/>
            <a:ext cx="11162076" cy="2155507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24DED0-F499-468D-9F50-57462665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49B581-3D4B-425F-96AB-D04CF3E8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AEE61BE-749B-424A-853D-E278A325C4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613" y="1025621"/>
            <a:ext cx="2699492" cy="10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6394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366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647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EA0073-0363-4AD4-A330-309ABE09D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526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43FA01-07D8-4897-9D19-6A6DCC641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443BA9-EF53-432F-8A85-A13797BB0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962" y="1808162"/>
            <a:ext cx="5580000" cy="46815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B74C2BA-14F3-48C0-9E7A-C5214BB3A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38" y="1808162"/>
            <a:ext cx="5580000" cy="4681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AFE1E8-D514-401C-80D9-DFB11210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7038" y="6524624"/>
            <a:ext cx="1800000" cy="123111"/>
          </a:xfrm>
          <a:prstGeom prst="rect">
            <a:avLst/>
          </a:prstGeom>
        </p:spPr>
        <p:txBody>
          <a:bodyPr/>
          <a:lstStyle/>
          <a:p>
            <a:fld id="{88A207C2-CFE9-4A55-8DDA-82BE4DA92AE2}" type="datetime2">
              <a:rPr lang="en-GB" smtClean="0"/>
              <a:t>Sunday, 05 February 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1624B5E-6206-4DC9-9179-4F9FCA08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5FD403C-1FC0-4C90-B9A3-83FE406E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57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8A24B-E1F9-4191-85DF-2D6F731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4332"/>
            <a:ext cx="9540000" cy="12636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8F9F24-137F-4998-BAA3-9D2BF7FC0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961" y="1808163"/>
            <a:ext cx="5580000" cy="361950"/>
          </a:xfrm>
        </p:spPr>
        <p:txBody>
          <a:bodyPr anchor="t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00665F2-26D6-4242-856A-E3DD6B73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961" y="2349500"/>
            <a:ext cx="5580000" cy="4140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A28A39-771C-47D4-9994-111D03C7E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7038" y="1808163"/>
            <a:ext cx="5580000" cy="361950"/>
          </a:xfrm>
        </p:spPr>
        <p:txBody>
          <a:bodyPr anchor="b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71B3FED-ABDB-421C-B154-4DB63F27E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7038" y="2349500"/>
            <a:ext cx="5580000" cy="414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4AB67CF-1DD5-4E34-9A0D-F2D796BC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719DE20-EEF6-4159-9F57-233A6865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90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CC661E-0C99-47CC-A745-43CD097B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19E23C4-C563-445D-88FE-79E46631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57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41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18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8A24B-E1F9-4191-85DF-2D6F731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4332"/>
            <a:ext cx="9540000" cy="12636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8F9F24-137F-4998-BAA3-9D2BF7FC0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961" y="1808163"/>
            <a:ext cx="5580000" cy="361950"/>
          </a:xfrm>
        </p:spPr>
        <p:txBody>
          <a:bodyPr anchor="t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00665F2-26D6-4242-856A-E3DD6B73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961" y="2349500"/>
            <a:ext cx="5580000" cy="4140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A28A39-771C-47D4-9994-111D03C7E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7038" y="1808163"/>
            <a:ext cx="5580000" cy="361950"/>
          </a:xfrm>
        </p:spPr>
        <p:txBody>
          <a:bodyPr anchor="b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71B3FED-ABDB-421C-B154-4DB63F27E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7038" y="2349500"/>
            <a:ext cx="5580000" cy="4140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4AB67CF-1DD5-4E34-9A0D-F2D796BC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719DE20-EEF6-4159-9F57-233A6865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72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CC661E-0C99-47CC-A745-43CD097B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19E23C4-C563-445D-88FE-79E46631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05" y="1160463"/>
            <a:ext cx="96837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33" y="2797968"/>
            <a:ext cx="3555593" cy="12604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659" y="2529809"/>
            <a:ext cx="4558483" cy="2155507"/>
          </a:xfrm>
        </p:spPr>
        <p:txBody>
          <a:bodyPr>
            <a:normAutofit/>
          </a:bodyPr>
          <a:lstStyle>
            <a:lvl1pPr marL="0" indent="0" algn="l">
              <a:buNone/>
              <a:defRPr sz="2200" b="1" i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02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26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38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38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38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E2B012E-2C82-4146-8A6C-1C0DBF69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8300"/>
            <a:ext cx="9540000" cy="12604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BD1660-35D0-4C89-A1D9-57021B891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962" y="6524624"/>
            <a:ext cx="9002076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52A791-8E8D-43EC-9073-5BDF733E1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038" y="6524624"/>
            <a:ext cx="360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chemeClr val="bg2"/>
                </a:solidFill>
                <a:latin typeface="Visby Round CF DemiBold" panose="020F0000000000000000" pitchFamily="34" charset="0"/>
              </a:defRPr>
            </a:lvl1pPr>
          </a:lstStyle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="" xmlns:a16="http://schemas.microsoft.com/office/drawing/2014/main" id="{CB9F7EA8-4A2A-42BD-BB3C-FB73AAAEBA6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278" y="368300"/>
            <a:ext cx="1292760" cy="12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1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3" r:id="rId4"/>
    <p:sldLayoutId id="2147483655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4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1026" userDrawn="1">
          <p15:clr>
            <a:srgbClr val="F26B43"/>
          </p15:clr>
        </p15:guide>
        <p15:guide id="7" orient="horz" pos="1139" userDrawn="1">
          <p15:clr>
            <a:srgbClr val="F26B43"/>
          </p15:clr>
        </p15:guide>
        <p15:guide id="8" orient="horz" pos="4110" userDrawn="1">
          <p15:clr>
            <a:srgbClr val="F26B43"/>
          </p15:clr>
        </p15:guide>
        <p15:guide id="9" orient="horz" pos="2614" userDrawn="1">
          <p15:clr>
            <a:srgbClr val="F26B43"/>
          </p15:clr>
        </p15:guide>
        <p15:guide id="10" orient="horz" pos="2727" userDrawn="1">
          <p15:clr>
            <a:srgbClr val="F26B43"/>
          </p15:clr>
        </p15:guide>
        <p15:guide id="11" pos="3727" userDrawn="1">
          <p15:clr>
            <a:srgbClr val="F26B43"/>
          </p15:clr>
        </p15:guide>
        <p15:guide id="12" pos="3953" userDrawn="1">
          <p15:clr>
            <a:srgbClr val="F26B43"/>
          </p15:clr>
        </p15:guide>
        <p15:guide id="13" pos="5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E2B012E-2C82-4146-8A6C-1C0DBF69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8300"/>
            <a:ext cx="9540000" cy="12604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BD1660-35D0-4C89-A1D9-57021B891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962" y="6524624"/>
            <a:ext cx="9002076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52A791-8E8D-43EC-9073-5BDF733E1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038" y="6524624"/>
            <a:ext cx="360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chemeClr val="bg2"/>
                </a:solidFill>
                <a:latin typeface="Visby Round CF DemiBold" panose="020F0000000000000000" pitchFamily="34" charset="0"/>
              </a:defRPr>
            </a:lvl1pPr>
          </a:lstStyle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="" xmlns:a16="http://schemas.microsoft.com/office/drawing/2014/main" id="{CB9F7EA8-4A2A-42BD-BB3C-FB73AAAEBA6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278" y="368300"/>
            <a:ext cx="1292760" cy="12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0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4088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1026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orient="horz" pos="4110">
          <p15:clr>
            <a:srgbClr val="F26B43"/>
          </p15:clr>
        </p15:guide>
        <p15:guide id="9" orient="horz" pos="2614">
          <p15:clr>
            <a:srgbClr val="F26B43"/>
          </p15:clr>
        </p15:guide>
        <p15:guide id="10" orient="horz" pos="2727">
          <p15:clr>
            <a:srgbClr val="F26B43"/>
          </p15:clr>
        </p15:guide>
        <p15:guide id="11" pos="3727">
          <p15:clr>
            <a:srgbClr val="F26B43"/>
          </p15:clr>
        </p15:guide>
        <p15:guide id="12" pos="3953">
          <p15:clr>
            <a:srgbClr val="F26B43"/>
          </p15:clr>
        </p15:guide>
        <p15:guide id="13" pos="5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dictionary.nhs.uk/attributes/person_gender_code.html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nhs.uk/services/organisation-data-service/file-downloads/gp-and-gp-practice-related-data" TargetMode="External"/><Relationship Id="rId2" Type="http://schemas.openxmlformats.org/officeDocument/2006/relationships/hyperlink" Target="https://datadictionary.nhs.uk/data_elements/ethnic_category.html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ra-edta-reg.org/prd.jsp?disclaim=1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Vision for the UKRDC</a:t>
            </a:r>
            <a:br>
              <a:rPr lang="en-GB" dirty="0" smtClean="0"/>
            </a:br>
            <a:r>
              <a:rPr lang="en-GB" dirty="0" smtClean="0"/>
              <a:t>Data-set version 5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James </a:t>
            </a:r>
            <a:r>
              <a:rPr lang="en-GB" dirty="0" err="1" smtClean="0"/>
              <a:t>Medcalf</a:t>
            </a:r>
            <a:endParaRPr lang="en-GB" dirty="0" smtClean="0"/>
          </a:p>
          <a:p>
            <a:r>
              <a:rPr lang="en-GB" dirty="0" smtClean="0"/>
              <a:t>Medical Director UKRR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79549" y="6194737"/>
            <a:ext cx="8223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relation to this presentation, I declare that there are no conflicts of interest.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6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GB" dirty="0"/>
              <a:t>What support is there available?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UKRR </a:t>
            </a:r>
            <a:r>
              <a:rPr lang="en-GB" sz="3600" dirty="0"/>
              <a:t>is supporting developers </a:t>
            </a:r>
            <a:r>
              <a:rPr lang="en-GB" sz="3600" dirty="0" smtClean="0"/>
              <a:t>with systems in more that one renal unit (please discuss with us)</a:t>
            </a:r>
            <a:endParaRPr lang="en-GB" sz="3600" dirty="0"/>
          </a:p>
          <a:p>
            <a:r>
              <a:rPr lang="en-GB" sz="3600" dirty="0"/>
              <a:t>Some regions (</a:t>
            </a:r>
            <a:r>
              <a:rPr lang="en-GB" sz="3600" dirty="0" smtClean="0"/>
              <a:t>e.g. </a:t>
            </a:r>
            <a:r>
              <a:rPr lang="en-GB" sz="3600" dirty="0"/>
              <a:t>Midlands) </a:t>
            </a:r>
            <a:r>
              <a:rPr lang="en-GB" sz="3600" dirty="0" smtClean="0"/>
              <a:t>accepting applications from renal units for a one </a:t>
            </a:r>
            <a:r>
              <a:rPr lang="en-GB" sz="3600" dirty="0"/>
              <a:t>off sum </a:t>
            </a:r>
            <a:r>
              <a:rPr lang="en-GB" sz="3600" dirty="0" smtClean="0"/>
              <a:t>to make the change</a:t>
            </a:r>
            <a:endParaRPr lang="en-GB" sz="3600" dirty="0"/>
          </a:p>
          <a:p>
            <a:r>
              <a:rPr lang="en-GB" sz="3600" dirty="0"/>
              <a:t>Encouragement from NHSE / RSTP / Regional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81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UKRR Dataset - The key changes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Information on all patients with an </a:t>
            </a:r>
            <a:r>
              <a:rPr lang="en-GB" sz="4000" dirty="0" err="1" smtClean="0"/>
              <a:t>eGFR</a:t>
            </a:r>
            <a:r>
              <a:rPr lang="en-GB" sz="4000" dirty="0" smtClean="0"/>
              <a:t> &lt; 30 under the care of the kidney centre (similar to existing data on patients receiving KRT)</a:t>
            </a:r>
          </a:p>
          <a:p>
            <a:endParaRPr lang="en-GB" sz="4000" dirty="0" smtClean="0"/>
          </a:p>
          <a:p>
            <a:r>
              <a:rPr lang="en-GB" sz="4000" dirty="0" smtClean="0"/>
              <a:t>Version 5 dataset – but ONLY in a UKRDC feed</a:t>
            </a:r>
            <a:endParaRPr lang="en-GB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2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016909"/>
              </p:ext>
            </p:extLst>
          </p:nvPr>
        </p:nvGraphicFramePr>
        <p:xfrm>
          <a:off x="205746" y="1219744"/>
          <a:ext cx="11425269" cy="557249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11797"/>
                <a:gridCol w="1040320"/>
                <a:gridCol w="5110344"/>
                <a:gridCol w="4562808"/>
              </a:tblGrid>
              <a:tr h="3905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Field ID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Format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Item Description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CODES / CODELISTS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IDN01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C20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Patient Surname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IDN02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C20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Patient Forename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IDN03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Date of Birth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IDN04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C15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Local Hospital Number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IDN05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Flag for Opted out of sending identifiable data to UKRR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IDN06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N4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Year of birth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Submit as BirthTime in form YYYY-01-01 which will be interpreted as year only if IDN05 = Y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1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IDN07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C20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Unique identifier not attributable to patient.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Site code plus internal record number or similar eg. REE01-12345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IDN08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C20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Patient birth name = name on birth certificate - also 'Maiden name'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IDN09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C20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Alias - other surname by which patient also known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3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PAT00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Sex, Gender on birth certificate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sng" strike="noStrike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https://datadictionary.nhs.uk/attributes/person_gender_code.html</a:t>
                      </a:r>
                      <a:endParaRPr lang="en-GB" sz="1400" b="0" i="0" u="sng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PAT01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Hospital centre code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Codelist RR1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86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PAT11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C10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CHI number - Patients registered in Scotland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1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PAT13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C10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NHS number format-  without spaces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32" marR="10532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Demographics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3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Demographics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505858"/>
              </p:ext>
            </p:extLst>
          </p:nvPr>
        </p:nvGraphicFramePr>
        <p:xfrm>
          <a:off x="225631" y="1747462"/>
          <a:ext cx="11447813" cy="463235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13201"/>
                <a:gridCol w="1042373"/>
                <a:gridCol w="5120428"/>
                <a:gridCol w="4571811"/>
              </a:tblGrid>
              <a:tr h="7118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PAT18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C10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 &amp; C Number - Patients registered in Northern Ireland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8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PAT20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C40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Address line 1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8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PAT21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C40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Address line 2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8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PAT22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C40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Address line 3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8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PAT19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C40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Address line 4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8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PAT23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Postcode 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46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PAT25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Ethnicity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sng" strike="noStrike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https://datadictionary.nhs.uk/data_elements/ethnic_category.html</a:t>
                      </a:r>
                      <a:endParaRPr lang="en-GB" sz="1400" b="0" i="0" u="sng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5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PAT38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GP Practice code (current)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sng" strike="noStrike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https://digital.nhs.uk/services/organisation-data-service/file-downloads/gp-and-gp-practice-related-data</a:t>
                      </a:r>
                      <a:endParaRPr lang="en-GB" sz="1400" b="0" i="0" u="sng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8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PAT40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Date of death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8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PAT42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Main Cause of death 1 EDTA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Codelist RR5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8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PAT43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Cause of death 2 EDTA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Codelist RR5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46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PAT44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Cause of death - free text if no appropriate code available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97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Diagnosis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788111"/>
              </p:ext>
            </p:extLst>
          </p:nvPr>
        </p:nvGraphicFramePr>
        <p:xfrm>
          <a:off x="427402" y="2017754"/>
          <a:ext cx="10244667" cy="420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2839"/>
                <a:gridCol w="964403"/>
                <a:gridCol w="4200229"/>
                <a:gridCol w="3997196"/>
              </a:tblGrid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Field ID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Format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Item Description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CODES / CODELISTS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DXS01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N4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EDTA primary renal disease code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sng" strike="noStrike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https://era-edta-reg.org/prd.jsp?disclaim=1</a:t>
                      </a:r>
                      <a:endParaRPr lang="en-GB" sz="1400" b="0" i="0" u="sng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DXS02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SNOMED primary renal disease code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Please contact UKRR for constrained list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DXS03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Was primary renal disease diagnosis confirmed by kidney biopsy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Y, N, UNKNOWN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DXS04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Secondary renal disease code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sng" strike="noStrike">
                          <a:solidFill>
                            <a:schemeClr val="tx1"/>
                          </a:solidFill>
                          <a:effectLst/>
                        </a:rPr>
                        <a:t>https://era-edta-reg.org/prd.jsp?disclaim=1</a:t>
                      </a:r>
                      <a:endParaRPr lang="en-GB" sz="1400" b="0" i="0" u="sng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DXS05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Primary disease free text if no suitable code available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DXS06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Date of diagnosis of primary renal disease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DXS07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Diabetes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N, TYPE1, TYPE2, TYPE UNKNOWN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DXS08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Date diabetes diagnosed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DXS09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Malignancy Yes / No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Y, N, UNKNOWN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DXS10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Malignancy site, first primary site only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Codelist RR19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DXS11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Malignancy  - date first diagnosed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7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Renal Treatment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640474"/>
              </p:ext>
            </p:extLst>
          </p:nvPr>
        </p:nvGraphicFramePr>
        <p:xfrm>
          <a:off x="476071" y="1778145"/>
          <a:ext cx="10211723" cy="4708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4053"/>
                <a:gridCol w="2176268"/>
                <a:gridCol w="3180701"/>
                <a:gridCol w="3180701"/>
              </a:tblGrid>
              <a:tr h="4573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Field ID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Format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Item Description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CODES / CODELISTS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81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TXT00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Date start treatment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81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TXT01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Date end treatment 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873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TXT02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Treatment modality code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Codelist UKRDC7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873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TXT20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Treatment site/centre code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Codelist RR1 or Satellite codes ('RR1+')</a:t>
                      </a:r>
                      <a:endParaRPr lang="fr-FR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3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TXT21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Treatment Supervision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Codelist</a:t>
                      </a:r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RR8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433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TXT40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Transfer in from - site patient originated from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Codelist RR1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433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TXT41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Transfer out to - destination site of patient transferring out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Codelist</a:t>
                      </a:r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RR1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7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‘Admission’ reasons (UKRDC7 previously RR7)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565725"/>
              </p:ext>
            </p:extLst>
          </p:nvPr>
        </p:nvGraphicFramePr>
        <p:xfrm>
          <a:off x="0" y="1717866"/>
          <a:ext cx="12048662" cy="51401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803"/>
                <a:gridCol w="2672447"/>
                <a:gridCol w="5707260"/>
                <a:gridCol w="2627152"/>
              </a:tblGrid>
              <a:tr h="2828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New number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New Description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Notes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TXT21/QBL05 qualifier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72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Haemodialysis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Incentre/Home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Haemofiltration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Incentre/Home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Haemodiafiltration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Incentre/Home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791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Ultrafiltration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Incentre/Home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7663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Plasmapheresis / Plasma exchange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Although this is not a CKD/RRT status and we will collect this using the dialysis session record it can be a nested treatment occurring simultaneous with an HD or transplant.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955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CAPD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Blank/Assisted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APD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Blank/Assisted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791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Kidney Transplant ; Cadaver donor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791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Kidney Transplant ; Live donor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791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Kidney Transplant ; type unknown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Although we discourage the routine use of this code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36558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Patient - Transplant clinic follow up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This is intended to be used in a similar manner to Patient - CKD clinic follow up where a patient with a functioning kidney transplant transfers care between settings within one network; for example to allow identification of people </a:t>
                      </a: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repatriated 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 a 'satellite' transplant clinic of the main UKRR </a:t>
                      </a: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centre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  For a renal transplant recipient it can be used in the same context as '</a:t>
                      </a: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Haemodialysis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' (code 1) would be used repeatedly if a </a:t>
                      </a: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haemodialysis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patient changes </a:t>
                      </a: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centre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82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622527"/>
              </p:ext>
            </p:extLst>
          </p:nvPr>
        </p:nvGraphicFramePr>
        <p:xfrm>
          <a:off x="527381" y="404665"/>
          <a:ext cx="11233249" cy="2444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1296"/>
                <a:gridCol w="2491585"/>
                <a:gridCol w="5321013"/>
                <a:gridCol w="2449355"/>
              </a:tblGrid>
              <a:tr h="32385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Acute Kidney Injury no dialysis treatment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Acute Kidney Injury receiving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haemodialysis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Delivered by renal unit staff whether or not in renal unit setting.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Acute Kidney Injury receiving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haemofiltration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Delivered by renal unit staff whether or not in renal unit setting.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83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Acute Kidney Injury receiving peritoneal dialysis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Delivered by renal unit staff whether or not in renal unit setting.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Acute Kidney Injury receiving RRT not by renal service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Examples would include CVVH delivered by an intensive care department.  Allows recording of RRT start especially if protracted stay in ITU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370657"/>
              </p:ext>
            </p:extLst>
          </p:nvPr>
        </p:nvGraphicFramePr>
        <p:xfrm>
          <a:off x="527381" y="3270458"/>
          <a:ext cx="11233249" cy="31451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1296"/>
                <a:gridCol w="2491585"/>
                <a:gridCol w="5321013"/>
                <a:gridCol w="2449355"/>
              </a:tblGrid>
              <a:tr h="485775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101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First assessment in Kidney Service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Any direct contact between kidney clinician and a patient (for example telephone or face-to-face consultation as inpatient or outpatient)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904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Patient - CKD-remote monitoring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Virtual MDT with GP about a patient, or an IT system which searches for GFR&lt;xx </a:t>
                      </a:r>
                      <a:r>
                        <a:rPr lang="en-US" sz="1400" u="sng" strike="noStrike" dirty="0">
                          <a:solidFill>
                            <a:schemeClr val="tx1"/>
                          </a:solidFill>
                          <a:effectLst/>
                        </a:rPr>
                        <a:t>without patient present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903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Patient - CKD-clinic follow-up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Phone / Face-to-Face / video </a:t>
                      </a:r>
                      <a:r>
                        <a:rPr lang="en-US" sz="1400" u="sng" strike="noStrike">
                          <a:solidFill>
                            <a:schemeClr val="tx1"/>
                          </a:solidFill>
                          <a:effectLst/>
                        </a:rPr>
                        <a:t>with the patient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902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Patient - CKD-advanced MDT clinic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Low-clearance, predialysis, or anticipatory of symptomatic care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900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Patient - CKD (excluding ESKD)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Depreciated term as unclear if the patient is under renal unit monitoring or not.  Please use the new codes above.  It is retained for backward compatibility.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901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Visby Round CF DemiBold" charset="0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Patient - ESKD with no RRT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CKD5 with symptoms of uraemia treated symptomatically but without RRT.  If the patient/clinician had chosen RRT it would have been started at this point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8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‘Discharge’ reasons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59599"/>
              </p:ext>
            </p:extLst>
          </p:nvPr>
        </p:nvGraphicFramePr>
        <p:xfrm>
          <a:off x="1103445" y="1988840"/>
          <a:ext cx="9889098" cy="3412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2640"/>
                <a:gridCol w="3745177"/>
                <a:gridCol w="4941281"/>
              </a:tblGrid>
              <a:tr h="291603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Kidney Transplant failure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074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Patient transfer </a:t>
                      </a:r>
                      <a:r>
                        <a:rPr lang="en-US" sz="1400" u="sng" strike="noStrike" dirty="0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another renal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centre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988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Patient – RRT stopped (</a:t>
                      </a:r>
                      <a:r>
                        <a:rPr lang="en-US" sz="1400" u="sng" strike="noStrike">
                          <a:solidFill>
                            <a:schemeClr val="tx1"/>
                          </a:solidFill>
                          <a:effectLst/>
                        </a:rPr>
                        <a:t>with</a:t>
                      </a: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 recovery of kidney function)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988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Patient – RRT stopped (</a:t>
                      </a:r>
                      <a:r>
                        <a:rPr lang="en-US" sz="1400" u="sng" strike="noStrike" dirty="0">
                          <a:solidFill>
                            <a:schemeClr val="tx1"/>
                          </a:solidFill>
                          <a:effectLst/>
                        </a:rPr>
                        <a:t>without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recovery of kidney function)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988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Patient - Discharged (no monitoring by kidney service)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5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Encounters/Treatment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19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128154" y="1274686"/>
            <a:ext cx="8300853" cy="544764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D4D4D4"/>
                </a:solidFill>
                <a:latin typeface="Consolas"/>
              </a:rPr>
              <a:t>    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sz="1200" dirty="0">
                <a:solidFill>
                  <a:srgbClr val="569CD6"/>
                </a:solidFill>
                <a:latin typeface="Consolas"/>
              </a:rPr>
              <a:t>Encounters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endParaRPr lang="en-GB" sz="1200" dirty="0">
              <a:solidFill>
                <a:srgbClr val="D4D4D4"/>
              </a:solidFill>
              <a:latin typeface="Consolas"/>
            </a:endParaRPr>
          </a:p>
          <a:p>
            <a:r>
              <a:rPr lang="en-GB" sz="1200" dirty="0">
                <a:solidFill>
                  <a:srgbClr val="D4D4D4"/>
                </a:solidFill>
                <a:latin typeface="Consolas"/>
              </a:rPr>
              <a:t>        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sz="1200" dirty="0">
                <a:solidFill>
                  <a:srgbClr val="569CD6"/>
                </a:solidFill>
                <a:latin typeface="Consolas"/>
              </a:rPr>
              <a:t>Treatment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endParaRPr lang="en-GB" sz="1200" dirty="0">
              <a:solidFill>
                <a:srgbClr val="D4D4D4"/>
              </a:solidFill>
              <a:latin typeface="Consolas"/>
            </a:endParaRPr>
          </a:p>
          <a:p>
            <a:r>
              <a:rPr lang="en-GB" sz="1200" dirty="0">
                <a:solidFill>
                  <a:srgbClr val="D4D4D4"/>
                </a:solidFill>
                <a:latin typeface="Consolas"/>
              </a:rPr>
              <a:t>            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sz="1200" dirty="0" err="1">
                <a:solidFill>
                  <a:srgbClr val="569CD6"/>
                </a:solidFill>
                <a:latin typeface="Consolas"/>
              </a:rPr>
              <a:t>EncounterNumber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r>
              <a:rPr lang="en-GB" sz="1200" dirty="0">
                <a:solidFill>
                  <a:srgbClr val="D4D4D4"/>
                </a:solidFill>
                <a:latin typeface="Consolas"/>
              </a:rPr>
              <a:t>1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&lt;/</a:t>
            </a:r>
            <a:r>
              <a:rPr lang="en-GB" sz="1200" dirty="0" err="1">
                <a:solidFill>
                  <a:srgbClr val="569CD6"/>
                </a:solidFill>
                <a:latin typeface="Consolas"/>
              </a:rPr>
              <a:t>EncounterNumber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endParaRPr lang="en-GB" sz="1200" dirty="0">
              <a:solidFill>
                <a:srgbClr val="D4D4D4"/>
              </a:solidFill>
              <a:latin typeface="Consolas"/>
            </a:endParaRPr>
          </a:p>
          <a:p>
            <a:r>
              <a:rPr lang="en-GB" sz="1200" dirty="0">
                <a:solidFill>
                  <a:srgbClr val="D4D4D4"/>
                </a:solidFill>
                <a:latin typeface="Consolas"/>
              </a:rPr>
              <a:t>            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sz="1200" dirty="0" err="1">
                <a:solidFill>
                  <a:srgbClr val="569CD6"/>
                </a:solidFill>
                <a:latin typeface="Consolas"/>
              </a:rPr>
              <a:t>FromTime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r>
              <a:rPr lang="en-GB" sz="1200" dirty="0">
                <a:solidFill>
                  <a:srgbClr val="D4D4D4"/>
                </a:solidFill>
                <a:latin typeface="Consolas"/>
              </a:rPr>
              <a:t>2006-05-04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&lt;/</a:t>
            </a:r>
            <a:r>
              <a:rPr lang="en-GB" sz="1200" dirty="0" err="1">
                <a:solidFill>
                  <a:srgbClr val="569CD6"/>
                </a:solidFill>
                <a:latin typeface="Consolas"/>
              </a:rPr>
              <a:t>FromTime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endParaRPr lang="en-GB" sz="1200" dirty="0">
              <a:solidFill>
                <a:srgbClr val="D4D4D4"/>
              </a:solidFill>
              <a:latin typeface="Consolas"/>
            </a:endParaRPr>
          </a:p>
          <a:p>
            <a:r>
              <a:rPr lang="en-GB" sz="1200" dirty="0">
                <a:solidFill>
                  <a:srgbClr val="D4D4D4"/>
                </a:solidFill>
                <a:latin typeface="Consolas"/>
              </a:rPr>
              <a:t>            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sz="1200" dirty="0" err="1">
                <a:solidFill>
                  <a:srgbClr val="569CD6"/>
                </a:solidFill>
                <a:latin typeface="Consolas"/>
              </a:rPr>
              <a:t>ToTime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r>
              <a:rPr lang="en-GB" sz="1200" dirty="0">
                <a:solidFill>
                  <a:srgbClr val="D4D4D4"/>
                </a:solidFill>
                <a:latin typeface="Consolas"/>
              </a:rPr>
              <a:t>2006-06-01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&lt;/</a:t>
            </a:r>
            <a:r>
              <a:rPr lang="en-GB" sz="1200" dirty="0" err="1">
                <a:solidFill>
                  <a:srgbClr val="569CD6"/>
                </a:solidFill>
                <a:latin typeface="Consolas"/>
              </a:rPr>
              <a:t>ToTime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endParaRPr lang="en-GB" sz="1200" dirty="0">
              <a:solidFill>
                <a:srgbClr val="D4D4D4"/>
              </a:solidFill>
              <a:latin typeface="Consolas"/>
            </a:endParaRPr>
          </a:p>
          <a:p>
            <a:r>
              <a:rPr lang="en-GB" sz="1200" dirty="0">
                <a:solidFill>
                  <a:srgbClr val="D4D4D4"/>
                </a:solidFill>
                <a:latin typeface="Consolas"/>
              </a:rPr>
              <a:t>            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sz="1200" dirty="0" err="1">
                <a:solidFill>
                  <a:srgbClr val="569CD6"/>
                </a:solidFill>
                <a:latin typeface="Consolas"/>
              </a:rPr>
              <a:t>HealthCareFacility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endParaRPr lang="en-GB" sz="1200" dirty="0">
              <a:solidFill>
                <a:srgbClr val="D4D4D4"/>
              </a:solidFill>
              <a:latin typeface="Consolas"/>
            </a:endParaRPr>
          </a:p>
          <a:p>
            <a:r>
              <a:rPr lang="en-GB" sz="1200" dirty="0">
                <a:solidFill>
                  <a:srgbClr val="D4D4D4"/>
                </a:solidFill>
                <a:latin typeface="Consolas"/>
              </a:rPr>
              <a:t>                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sz="1200" dirty="0" err="1">
                <a:solidFill>
                  <a:srgbClr val="569CD6"/>
                </a:solidFill>
                <a:latin typeface="Consolas"/>
              </a:rPr>
              <a:t>CodingStandard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r>
              <a:rPr lang="en-GB" sz="1200" dirty="0">
                <a:solidFill>
                  <a:srgbClr val="D4D4D4"/>
                </a:solidFill>
                <a:latin typeface="Consolas"/>
              </a:rPr>
              <a:t>RR1+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&lt;/</a:t>
            </a:r>
            <a:r>
              <a:rPr lang="en-GB" sz="1200" dirty="0" err="1">
                <a:solidFill>
                  <a:srgbClr val="569CD6"/>
                </a:solidFill>
                <a:latin typeface="Consolas"/>
              </a:rPr>
              <a:t>CodingStandard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endParaRPr lang="en-GB" sz="1200" dirty="0">
              <a:solidFill>
                <a:srgbClr val="D4D4D4"/>
              </a:solidFill>
              <a:latin typeface="Consolas"/>
            </a:endParaRPr>
          </a:p>
          <a:p>
            <a:r>
              <a:rPr lang="en-GB" sz="1200" dirty="0">
                <a:solidFill>
                  <a:srgbClr val="D4D4D4"/>
                </a:solidFill>
                <a:latin typeface="Consolas"/>
              </a:rPr>
              <a:t>                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sz="1200" dirty="0">
                <a:solidFill>
                  <a:srgbClr val="569CD6"/>
                </a:solidFill>
                <a:latin typeface="Consolas"/>
              </a:rPr>
              <a:t>Code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r>
              <a:rPr lang="en-GB" sz="1200" dirty="0">
                <a:solidFill>
                  <a:srgbClr val="D4D4D4"/>
                </a:solidFill>
                <a:latin typeface="Consolas"/>
              </a:rPr>
              <a:t>ABC123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&lt;/</a:t>
            </a:r>
            <a:r>
              <a:rPr lang="en-GB" sz="1200" dirty="0">
                <a:solidFill>
                  <a:srgbClr val="569CD6"/>
                </a:solidFill>
                <a:latin typeface="Consolas"/>
              </a:rPr>
              <a:t>Code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endParaRPr lang="en-GB" sz="1200" dirty="0">
              <a:solidFill>
                <a:srgbClr val="D4D4D4"/>
              </a:solidFill>
              <a:latin typeface="Consolas"/>
            </a:endParaRPr>
          </a:p>
          <a:p>
            <a:r>
              <a:rPr lang="en-GB" sz="1200" dirty="0">
                <a:solidFill>
                  <a:srgbClr val="D4D4D4"/>
                </a:solidFill>
                <a:latin typeface="Consolas"/>
              </a:rPr>
              <a:t>            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&lt;/</a:t>
            </a:r>
            <a:r>
              <a:rPr lang="en-GB" sz="1200" dirty="0" err="1">
                <a:solidFill>
                  <a:srgbClr val="569CD6"/>
                </a:solidFill>
                <a:latin typeface="Consolas"/>
              </a:rPr>
              <a:t>HealthCareFacility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endParaRPr lang="en-GB" sz="1200" dirty="0">
              <a:solidFill>
                <a:srgbClr val="D4D4D4"/>
              </a:solidFill>
              <a:latin typeface="Consolas"/>
            </a:endParaRPr>
          </a:p>
          <a:p>
            <a:r>
              <a:rPr lang="en-GB" sz="1200" dirty="0">
                <a:solidFill>
                  <a:srgbClr val="D4D4D4"/>
                </a:solidFill>
                <a:latin typeface="Consolas"/>
              </a:rPr>
              <a:t>            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sz="1200" dirty="0" err="1">
                <a:solidFill>
                  <a:srgbClr val="569CD6"/>
                </a:solidFill>
                <a:latin typeface="Consolas"/>
              </a:rPr>
              <a:t>AdmitReason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endParaRPr lang="en-GB" sz="1200" dirty="0">
              <a:solidFill>
                <a:srgbClr val="D4D4D4"/>
              </a:solidFill>
              <a:latin typeface="Consolas"/>
            </a:endParaRPr>
          </a:p>
          <a:p>
            <a:r>
              <a:rPr lang="en-GB" sz="1200" dirty="0">
                <a:solidFill>
                  <a:srgbClr val="D4D4D4"/>
                </a:solidFill>
                <a:latin typeface="Consolas"/>
              </a:rPr>
              <a:t>                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sz="1200" dirty="0" err="1">
                <a:solidFill>
                  <a:srgbClr val="569CD6"/>
                </a:solidFill>
                <a:latin typeface="Consolas"/>
              </a:rPr>
              <a:t>CodingStandard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r>
              <a:rPr lang="en-GB" sz="1200" dirty="0">
                <a:solidFill>
                  <a:srgbClr val="D4D4D4"/>
                </a:solidFill>
                <a:latin typeface="Consolas"/>
              </a:rPr>
              <a:t>CF_RR7_TREATMENT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&lt;/</a:t>
            </a:r>
            <a:r>
              <a:rPr lang="en-GB" sz="1200" dirty="0" err="1">
                <a:solidFill>
                  <a:srgbClr val="569CD6"/>
                </a:solidFill>
                <a:latin typeface="Consolas"/>
              </a:rPr>
              <a:t>CodingStandard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endParaRPr lang="en-GB" sz="1200" dirty="0">
              <a:solidFill>
                <a:srgbClr val="D4D4D4"/>
              </a:solidFill>
              <a:latin typeface="Consolas"/>
            </a:endParaRPr>
          </a:p>
          <a:p>
            <a:r>
              <a:rPr lang="en-GB" sz="1200" dirty="0">
                <a:solidFill>
                  <a:srgbClr val="D4D4D4"/>
                </a:solidFill>
                <a:latin typeface="Consolas"/>
              </a:rPr>
              <a:t>                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sz="1200" dirty="0">
                <a:solidFill>
                  <a:srgbClr val="569CD6"/>
                </a:solidFill>
                <a:latin typeface="Consolas"/>
              </a:rPr>
              <a:t>Code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r>
              <a:rPr lang="en-GB" sz="1200" dirty="0">
                <a:solidFill>
                  <a:srgbClr val="D4D4D4"/>
                </a:solidFill>
                <a:latin typeface="Consolas"/>
              </a:rPr>
              <a:t>1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&lt;/</a:t>
            </a:r>
            <a:r>
              <a:rPr lang="en-GB" sz="1200" dirty="0">
                <a:solidFill>
                  <a:srgbClr val="569CD6"/>
                </a:solidFill>
                <a:latin typeface="Consolas"/>
              </a:rPr>
              <a:t>Code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endParaRPr lang="en-GB" sz="1200" dirty="0">
              <a:solidFill>
                <a:srgbClr val="D4D4D4"/>
              </a:solidFill>
              <a:latin typeface="Consolas"/>
            </a:endParaRPr>
          </a:p>
          <a:p>
            <a:r>
              <a:rPr lang="en-GB" sz="1200" dirty="0">
                <a:solidFill>
                  <a:srgbClr val="D4D4D4"/>
                </a:solidFill>
                <a:latin typeface="Consolas"/>
              </a:rPr>
              <a:t>                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sz="1200" dirty="0">
                <a:solidFill>
                  <a:srgbClr val="569CD6"/>
                </a:solidFill>
                <a:latin typeface="Consolas"/>
              </a:rPr>
              <a:t>Description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r>
              <a:rPr lang="en-GB" sz="1200" dirty="0">
                <a:solidFill>
                  <a:srgbClr val="D4D4D4"/>
                </a:solidFill>
                <a:latin typeface="Consolas"/>
              </a:rPr>
              <a:t>Haemodialysis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&lt;/</a:t>
            </a:r>
            <a:r>
              <a:rPr lang="en-GB" sz="1200" dirty="0">
                <a:solidFill>
                  <a:srgbClr val="569CD6"/>
                </a:solidFill>
                <a:latin typeface="Consolas"/>
              </a:rPr>
              <a:t>Description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endParaRPr lang="en-GB" sz="1200" dirty="0">
              <a:solidFill>
                <a:srgbClr val="D4D4D4"/>
              </a:solidFill>
              <a:latin typeface="Consolas"/>
            </a:endParaRPr>
          </a:p>
          <a:p>
            <a:r>
              <a:rPr lang="en-GB" sz="1200" dirty="0">
                <a:solidFill>
                  <a:srgbClr val="D4D4D4"/>
                </a:solidFill>
                <a:latin typeface="Consolas"/>
              </a:rPr>
              <a:t>            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&lt;/</a:t>
            </a:r>
            <a:r>
              <a:rPr lang="en-GB" sz="1200" dirty="0" err="1">
                <a:solidFill>
                  <a:srgbClr val="569CD6"/>
                </a:solidFill>
                <a:latin typeface="Consolas"/>
              </a:rPr>
              <a:t>AdmitReason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endParaRPr lang="en-GB" sz="1200" dirty="0">
              <a:solidFill>
                <a:srgbClr val="D4D4D4"/>
              </a:solidFill>
              <a:latin typeface="Consolas"/>
            </a:endParaRPr>
          </a:p>
          <a:p>
            <a:r>
              <a:rPr lang="en-GB" sz="1200" dirty="0">
                <a:solidFill>
                  <a:srgbClr val="D4D4D4"/>
                </a:solidFill>
                <a:latin typeface="Consolas"/>
              </a:rPr>
              <a:t>            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sz="1200" dirty="0" err="1">
                <a:solidFill>
                  <a:srgbClr val="569CD6"/>
                </a:solidFill>
                <a:latin typeface="Consolas"/>
              </a:rPr>
              <a:t>AdmissionSource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endParaRPr lang="en-GB" sz="1200" dirty="0">
              <a:solidFill>
                <a:srgbClr val="D4D4D4"/>
              </a:solidFill>
              <a:latin typeface="Consolas"/>
            </a:endParaRPr>
          </a:p>
          <a:p>
            <a:r>
              <a:rPr lang="en-GB" sz="1200" dirty="0">
                <a:solidFill>
                  <a:srgbClr val="D4D4D4"/>
                </a:solidFill>
                <a:latin typeface="Consolas"/>
              </a:rPr>
              <a:t>                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sz="1200" dirty="0" err="1">
                <a:solidFill>
                  <a:srgbClr val="569CD6"/>
                </a:solidFill>
                <a:latin typeface="Consolas"/>
              </a:rPr>
              <a:t>CodingStandard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r>
              <a:rPr lang="en-GB" sz="1200" dirty="0">
                <a:solidFill>
                  <a:srgbClr val="D4D4D4"/>
                </a:solidFill>
                <a:latin typeface="Consolas"/>
              </a:rPr>
              <a:t>RR1+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&lt;/</a:t>
            </a:r>
            <a:r>
              <a:rPr lang="en-GB" sz="1200" dirty="0" err="1">
                <a:solidFill>
                  <a:srgbClr val="569CD6"/>
                </a:solidFill>
                <a:latin typeface="Consolas"/>
              </a:rPr>
              <a:t>CodingStandard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endParaRPr lang="en-GB" sz="1200" dirty="0">
              <a:solidFill>
                <a:srgbClr val="D4D4D4"/>
              </a:solidFill>
              <a:latin typeface="Consolas"/>
            </a:endParaRPr>
          </a:p>
          <a:p>
            <a:r>
              <a:rPr lang="en-GB" sz="1200" dirty="0">
                <a:solidFill>
                  <a:srgbClr val="D4D4D4"/>
                </a:solidFill>
                <a:latin typeface="Consolas"/>
              </a:rPr>
              <a:t>                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sz="1200" dirty="0">
                <a:solidFill>
                  <a:srgbClr val="569CD6"/>
                </a:solidFill>
                <a:latin typeface="Consolas"/>
              </a:rPr>
              <a:t>Code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r>
              <a:rPr lang="en-GB" sz="1200" dirty="0">
                <a:solidFill>
                  <a:srgbClr val="D4D4D4"/>
                </a:solidFill>
                <a:latin typeface="Consolas"/>
              </a:rPr>
              <a:t>995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&lt;/</a:t>
            </a:r>
            <a:r>
              <a:rPr lang="en-GB" sz="1200" dirty="0">
                <a:solidFill>
                  <a:srgbClr val="569CD6"/>
                </a:solidFill>
                <a:latin typeface="Consolas"/>
              </a:rPr>
              <a:t>Code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endParaRPr lang="en-GB" sz="1200" dirty="0">
              <a:solidFill>
                <a:srgbClr val="D4D4D4"/>
              </a:solidFill>
              <a:latin typeface="Consolas"/>
            </a:endParaRPr>
          </a:p>
          <a:p>
            <a:r>
              <a:rPr lang="en-GB" sz="1200" dirty="0">
                <a:solidFill>
                  <a:srgbClr val="D4D4D4"/>
                </a:solidFill>
                <a:latin typeface="Consolas"/>
              </a:rPr>
              <a:t>                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sz="1200" dirty="0">
                <a:solidFill>
                  <a:srgbClr val="569CD6"/>
                </a:solidFill>
                <a:latin typeface="Consolas"/>
              </a:rPr>
              <a:t>Description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r>
              <a:rPr lang="en-GB" sz="1200" dirty="0">
                <a:solidFill>
                  <a:srgbClr val="D4D4D4"/>
                </a:solidFill>
                <a:latin typeface="Consolas"/>
              </a:rPr>
              <a:t>UNKNOWN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&lt;/</a:t>
            </a:r>
            <a:r>
              <a:rPr lang="en-GB" sz="1200" dirty="0">
                <a:solidFill>
                  <a:srgbClr val="569CD6"/>
                </a:solidFill>
                <a:latin typeface="Consolas"/>
              </a:rPr>
              <a:t>Description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endParaRPr lang="en-GB" sz="1200" dirty="0">
              <a:solidFill>
                <a:srgbClr val="D4D4D4"/>
              </a:solidFill>
              <a:latin typeface="Consolas"/>
            </a:endParaRPr>
          </a:p>
          <a:p>
            <a:r>
              <a:rPr lang="en-GB" sz="1200" dirty="0">
                <a:solidFill>
                  <a:srgbClr val="D4D4D4"/>
                </a:solidFill>
                <a:latin typeface="Consolas"/>
              </a:rPr>
              <a:t>            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&lt;/</a:t>
            </a:r>
            <a:r>
              <a:rPr lang="en-GB" sz="1200" dirty="0" err="1">
                <a:solidFill>
                  <a:srgbClr val="569CD6"/>
                </a:solidFill>
                <a:latin typeface="Consolas"/>
              </a:rPr>
              <a:t>AdmissionSource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endParaRPr lang="en-GB" sz="1200" dirty="0">
              <a:solidFill>
                <a:srgbClr val="D4D4D4"/>
              </a:solidFill>
              <a:latin typeface="Consolas"/>
            </a:endParaRPr>
          </a:p>
          <a:p>
            <a:r>
              <a:rPr lang="en-GB" sz="1200" dirty="0">
                <a:solidFill>
                  <a:srgbClr val="D4D4D4"/>
                </a:solidFill>
                <a:latin typeface="Consolas"/>
              </a:rPr>
              <a:t>            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sz="1200" dirty="0" err="1">
                <a:solidFill>
                  <a:srgbClr val="569CD6"/>
                </a:solidFill>
                <a:latin typeface="Consolas"/>
              </a:rPr>
              <a:t>DischargeReason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endParaRPr lang="en-GB" sz="1200" dirty="0">
              <a:solidFill>
                <a:srgbClr val="D4D4D4"/>
              </a:solidFill>
              <a:latin typeface="Consolas"/>
            </a:endParaRPr>
          </a:p>
          <a:p>
            <a:r>
              <a:rPr lang="en-GB" sz="1200" dirty="0">
                <a:solidFill>
                  <a:srgbClr val="D4D4D4"/>
                </a:solidFill>
                <a:latin typeface="Consolas"/>
              </a:rPr>
              <a:t>                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sz="1200" dirty="0" err="1">
                <a:solidFill>
                  <a:srgbClr val="569CD6"/>
                </a:solidFill>
                <a:latin typeface="Consolas"/>
              </a:rPr>
              <a:t>CodingStandard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r>
              <a:rPr lang="en-GB" sz="1200" dirty="0">
                <a:solidFill>
                  <a:srgbClr val="D4D4D4"/>
                </a:solidFill>
                <a:latin typeface="Consolas"/>
              </a:rPr>
              <a:t>CF_RR7_DISCHARGE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&lt;/</a:t>
            </a:r>
            <a:r>
              <a:rPr lang="en-GB" sz="1200" dirty="0" err="1">
                <a:solidFill>
                  <a:srgbClr val="569CD6"/>
                </a:solidFill>
                <a:latin typeface="Consolas"/>
              </a:rPr>
              <a:t>CodingStandard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endParaRPr lang="en-GB" sz="1200" dirty="0">
              <a:solidFill>
                <a:srgbClr val="D4D4D4"/>
              </a:solidFill>
              <a:latin typeface="Consolas"/>
            </a:endParaRPr>
          </a:p>
          <a:p>
            <a:r>
              <a:rPr lang="en-GB" sz="1200" dirty="0">
                <a:solidFill>
                  <a:srgbClr val="D4D4D4"/>
                </a:solidFill>
                <a:latin typeface="Consolas"/>
              </a:rPr>
              <a:t>                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sz="1200" dirty="0">
                <a:solidFill>
                  <a:srgbClr val="569CD6"/>
                </a:solidFill>
                <a:latin typeface="Consolas"/>
              </a:rPr>
              <a:t>Code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r>
              <a:rPr lang="en-GB" sz="1200" dirty="0">
                <a:solidFill>
                  <a:srgbClr val="D4D4D4"/>
                </a:solidFill>
                <a:latin typeface="Consolas"/>
              </a:rPr>
              <a:t>38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&lt;/</a:t>
            </a:r>
            <a:r>
              <a:rPr lang="en-GB" sz="1200" dirty="0">
                <a:solidFill>
                  <a:srgbClr val="569CD6"/>
                </a:solidFill>
                <a:latin typeface="Consolas"/>
              </a:rPr>
              <a:t>Code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endParaRPr lang="en-GB" sz="1200" dirty="0">
              <a:solidFill>
                <a:srgbClr val="D4D4D4"/>
              </a:solidFill>
              <a:latin typeface="Consolas"/>
            </a:endParaRPr>
          </a:p>
          <a:p>
            <a:r>
              <a:rPr lang="en-GB" sz="1200" dirty="0">
                <a:solidFill>
                  <a:srgbClr val="D4D4D4"/>
                </a:solidFill>
                <a:latin typeface="Consolas"/>
              </a:rPr>
              <a:t>                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sz="1200" dirty="0">
                <a:solidFill>
                  <a:srgbClr val="569CD6"/>
                </a:solidFill>
                <a:latin typeface="Consolas"/>
              </a:rPr>
              <a:t>Description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r>
              <a:rPr lang="en-GB" sz="1200" dirty="0">
                <a:solidFill>
                  <a:srgbClr val="D4D4D4"/>
                </a:solidFill>
                <a:latin typeface="Consolas"/>
              </a:rPr>
              <a:t>Patient transfer to another renal centre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&lt;/</a:t>
            </a:r>
            <a:r>
              <a:rPr lang="en-GB" sz="1200" dirty="0">
                <a:solidFill>
                  <a:srgbClr val="569CD6"/>
                </a:solidFill>
                <a:latin typeface="Consolas"/>
              </a:rPr>
              <a:t>Description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endParaRPr lang="en-GB" sz="1200" dirty="0">
              <a:solidFill>
                <a:srgbClr val="D4D4D4"/>
              </a:solidFill>
              <a:latin typeface="Consolas"/>
            </a:endParaRPr>
          </a:p>
          <a:p>
            <a:r>
              <a:rPr lang="en-GB" sz="1200" dirty="0">
                <a:solidFill>
                  <a:srgbClr val="D4D4D4"/>
                </a:solidFill>
                <a:latin typeface="Consolas"/>
              </a:rPr>
              <a:t>            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&lt;/</a:t>
            </a:r>
            <a:r>
              <a:rPr lang="en-GB" sz="1200" dirty="0" err="1">
                <a:solidFill>
                  <a:srgbClr val="569CD6"/>
                </a:solidFill>
                <a:latin typeface="Consolas"/>
              </a:rPr>
              <a:t>DischargeReason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endParaRPr lang="en-GB" sz="1200" dirty="0">
              <a:solidFill>
                <a:srgbClr val="D4D4D4"/>
              </a:solidFill>
              <a:latin typeface="Consolas"/>
            </a:endParaRPr>
          </a:p>
          <a:p>
            <a:r>
              <a:rPr lang="en-GB" sz="1200" dirty="0">
                <a:solidFill>
                  <a:srgbClr val="D4D4D4"/>
                </a:solidFill>
                <a:latin typeface="Consolas"/>
              </a:rPr>
              <a:t>            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sz="1200" dirty="0">
                <a:solidFill>
                  <a:srgbClr val="569CD6"/>
                </a:solidFill>
                <a:latin typeface="Consolas"/>
              </a:rPr>
              <a:t>Attributes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endParaRPr lang="en-GB" sz="1200" dirty="0">
              <a:solidFill>
                <a:srgbClr val="D4D4D4"/>
              </a:solidFill>
              <a:latin typeface="Consolas"/>
            </a:endParaRPr>
          </a:p>
          <a:p>
            <a:r>
              <a:rPr lang="en-GB" sz="1200" dirty="0">
                <a:solidFill>
                  <a:srgbClr val="D4D4D4"/>
                </a:solidFill>
                <a:latin typeface="Consolas"/>
              </a:rPr>
              <a:t>                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sz="1200" dirty="0">
                <a:solidFill>
                  <a:srgbClr val="569CD6"/>
                </a:solidFill>
                <a:latin typeface="Consolas"/>
              </a:rPr>
              <a:t>QBL05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r>
              <a:rPr lang="en-GB" sz="1200" dirty="0">
                <a:solidFill>
                  <a:srgbClr val="D4D4D4"/>
                </a:solidFill>
                <a:latin typeface="Consolas"/>
              </a:rPr>
              <a:t>HOSP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&lt;/</a:t>
            </a:r>
            <a:r>
              <a:rPr lang="en-GB" sz="1200" dirty="0">
                <a:solidFill>
                  <a:srgbClr val="569CD6"/>
                </a:solidFill>
                <a:latin typeface="Consolas"/>
              </a:rPr>
              <a:t>QBL05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endParaRPr lang="en-GB" sz="1200" dirty="0">
              <a:solidFill>
                <a:srgbClr val="D4D4D4"/>
              </a:solidFill>
              <a:latin typeface="Consolas"/>
            </a:endParaRPr>
          </a:p>
          <a:p>
            <a:r>
              <a:rPr lang="en-GB" sz="1200" dirty="0">
                <a:solidFill>
                  <a:srgbClr val="D4D4D4"/>
                </a:solidFill>
                <a:latin typeface="Consolas"/>
              </a:rPr>
              <a:t>            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&lt;/</a:t>
            </a:r>
            <a:r>
              <a:rPr lang="en-GB" sz="1200" dirty="0">
                <a:solidFill>
                  <a:srgbClr val="569CD6"/>
                </a:solidFill>
                <a:latin typeface="Consolas"/>
              </a:rPr>
              <a:t>Attributes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r>
              <a:rPr lang="en-GB" sz="1200" dirty="0">
                <a:solidFill>
                  <a:srgbClr val="D4D4D4"/>
                </a:solidFill>
                <a:latin typeface="Consolas"/>
              </a:rPr>
              <a:t>            </a:t>
            </a:r>
          </a:p>
          <a:p>
            <a:r>
              <a:rPr lang="en-GB" sz="1200" dirty="0">
                <a:solidFill>
                  <a:srgbClr val="D4D4D4"/>
                </a:solidFill>
                <a:latin typeface="Consolas"/>
              </a:rPr>
              <a:t>        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&lt;/</a:t>
            </a:r>
            <a:r>
              <a:rPr lang="en-GB" sz="1200" dirty="0">
                <a:solidFill>
                  <a:srgbClr val="569CD6"/>
                </a:solidFill>
                <a:latin typeface="Consolas"/>
              </a:rPr>
              <a:t>Treatment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endParaRPr lang="en-GB" sz="1200" dirty="0">
              <a:solidFill>
                <a:srgbClr val="D4D4D4"/>
              </a:solidFill>
              <a:latin typeface="Consolas"/>
            </a:endParaRPr>
          </a:p>
          <a:p>
            <a:r>
              <a:rPr lang="en-GB" sz="1200" dirty="0">
                <a:solidFill>
                  <a:srgbClr val="D4D4D4"/>
                </a:solidFill>
                <a:latin typeface="Consolas"/>
              </a:rPr>
              <a:t>    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&lt;/</a:t>
            </a:r>
            <a:r>
              <a:rPr lang="en-GB" sz="1200" dirty="0">
                <a:solidFill>
                  <a:srgbClr val="569CD6"/>
                </a:solidFill>
                <a:latin typeface="Consolas"/>
              </a:rPr>
              <a:t>Encounters</a:t>
            </a:r>
            <a:r>
              <a:rPr lang="en-GB" sz="1200" dirty="0">
                <a:solidFill>
                  <a:srgbClr val="808080"/>
                </a:solidFill>
                <a:latin typeface="Consolas"/>
              </a:rPr>
              <a:t>&gt;</a:t>
            </a:r>
            <a:endParaRPr lang="en-GB" sz="1200" b="0" dirty="0">
              <a:solidFill>
                <a:srgbClr val="D4D4D4"/>
              </a:solidFill>
              <a:effectLst/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192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0004" y="1021278"/>
            <a:ext cx="11117646" cy="5679784"/>
            <a:chOff x="190004" y="1021278"/>
            <a:chExt cx="11117646" cy="5679784"/>
          </a:xfrm>
        </p:grpSpPr>
        <p:pic>
          <p:nvPicPr>
            <p:cNvPr id="1026" name="Picture 2" descr="https://ukkidney.org/sites/renal.org/files/Current%20UKRDC%20Statu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04" y="1021278"/>
              <a:ext cx="9144001" cy="5679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Left Arrow 3"/>
            <p:cNvSpPr/>
            <p:nvPr/>
          </p:nvSpPr>
          <p:spPr>
            <a:xfrm>
              <a:off x="9066727" y="4005330"/>
              <a:ext cx="850006" cy="23181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006884" y="3707920"/>
              <a:ext cx="1300766" cy="830997"/>
            </a:xfrm>
            <a:prstGeom prst="rect">
              <a:avLst/>
            </a:prstGeom>
            <a:solidFill>
              <a:srgbClr val="3E99D6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sz="1200" b="1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GB" sz="1200" b="1" dirty="0" smtClean="0">
                  <a:solidFill>
                    <a:schemeClr val="tx2"/>
                  </a:solidFill>
                </a:rPr>
                <a:t>Quarterly</a:t>
              </a:r>
            </a:p>
            <a:p>
              <a:pPr algn="ctr"/>
              <a:r>
                <a:rPr lang="en-GB" sz="1200" b="1" dirty="0" smtClean="0">
                  <a:solidFill>
                    <a:schemeClr val="tx2"/>
                  </a:solidFill>
                </a:rPr>
                <a:t>Files</a:t>
              </a:r>
            </a:p>
            <a:p>
              <a:endParaRPr lang="en-GB" sz="12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438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HD sessions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199013"/>
              </p:ext>
            </p:extLst>
          </p:nvPr>
        </p:nvGraphicFramePr>
        <p:xfrm>
          <a:off x="1103446" y="1916832"/>
          <a:ext cx="9889097" cy="37964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8311"/>
                <a:gridCol w="844557"/>
                <a:gridCol w="5486621"/>
                <a:gridCol w="2569608"/>
              </a:tblGrid>
              <a:tr h="63273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Field ID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Format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Item Description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CODES / CODELISTS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273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QHD00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Date of HD /PEX session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273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QHD40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Clock time session started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273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QHD41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Haemodialysis or Plasma exchange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HD / PEX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273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QHD20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Vascular access used for this treatment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Codelist RR02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273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QHD31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N3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Duration of treatment in minutes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3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HD prescription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989419"/>
              </p:ext>
            </p:extLst>
          </p:nvPr>
        </p:nvGraphicFramePr>
        <p:xfrm>
          <a:off x="1967541" y="2728910"/>
          <a:ext cx="7968887" cy="22404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0644"/>
                <a:gridCol w="1320644"/>
                <a:gridCol w="2941435"/>
                <a:gridCol w="2386164"/>
              </a:tblGrid>
              <a:tr h="59557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Field ID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Format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Item Description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CODES / CODELISTS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4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HDP00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Date of Dialysis Prescription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81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HDP01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N1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Times per week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81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HDP02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N3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Time dialysed in minutes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81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HDP04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Vascular access in use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Codelist</a:t>
                      </a:r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RR02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351323"/>
              </p:ext>
            </p:extLst>
          </p:nvPr>
        </p:nvGraphicFramePr>
        <p:xfrm>
          <a:off x="1166677" y="5733257"/>
          <a:ext cx="9697077" cy="7031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97077"/>
              </a:tblGrid>
              <a:tr h="703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Required for Audit for </a:t>
                      </a:r>
                      <a:r>
                        <a:rPr lang="en-US" sz="2000" u="sng" strike="noStrike" dirty="0">
                          <a:solidFill>
                            <a:schemeClr val="tx1"/>
                          </a:solidFill>
                          <a:effectLst/>
                        </a:rPr>
                        <a:t>HD patients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when no 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HD sessions 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data is available (for example </a:t>
                      </a:r>
                      <a:r>
                        <a:rPr lang="en-US" sz="2000" u="sng" strike="noStrike" dirty="0">
                          <a:solidFill>
                            <a:schemeClr val="tx1"/>
                          </a:solidFill>
                          <a:effectLst/>
                        </a:rPr>
                        <a:t>satellite </a:t>
                      </a:r>
                      <a:r>
                        <a:rPr lang="en-US" sz="2000" u="sng" strike="noStrike" dirty="0" err="1">
                          <a:solidFill>
                            <a:schemeClr val="tx1"/>
                          </a:solidFill>
                          <a:effectLst/>
                        </a:rPr>
                        <a:t>centre</a:t>
                      </a:r>
                      <a:r>
                        <a:rPr lang="en-US" sz="2000" u="sng" strike="noStrike" dirty="0">
                          <a:solidFill>
                            <a:schemeClr val="tx1"/>
                          </a:solidFill>
                          <a:effectLst/>
                        </a:rPr>
                        <a:t> not submitting session data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or </a:t>
                      </a:r>
                      <a:r>
                        <a:rPr lang="en-US" sz="2000" u="sng" strike="noStrike" dirty="0">
                          <a:solidFill>
                            <a:schemeClr val="tx1"/>
                          </a:solidFill>
                          <a:effectLst/>
                        </a:rPr>
                        <a:t>HOME HD patients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41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Prescriptions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291298"/>
              </p:ext>
            </p:extLst>
          </p:nvPr>
        </p:nvGraphicFramePr>
        <p:xfrm>
          <a:off x="1679509" y="2276872"/>
          <a:ext cx="8736970" cy="36204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0445"/>
                <a:gridCol w="1350445"/>
                <a:gridCol w="3989951"/>
                <a:gridCol w="2046129"/>
              </a:tblGrid>
              <a:tr h="6467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Field ID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Format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Item Description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CODES / CODELISTS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41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MED01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Drug start date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41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MED02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Drug stop date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41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MED03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Generic drug name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41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MED04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Branded drug name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41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MED05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Drug unit of measurement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Codelist RR23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41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MED06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N8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Drug dose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41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MED07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Drug route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Codelist RR22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41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MED08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C20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Drug frequency of administration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41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MED09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Drug comments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2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Observations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671585"/>
              </p:ext>
            </p:extLst>
          </p:nvPr>
        </p:nvGraphicFramePr>
        <p:xfrm>
          <a:off x="425560" y="1853667"/>
          <a:ext cx="10369150" cy="4608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1173"/>
                <a:gridCol w="1168065"/>
                <a:gridCol w="5000144"/>
                <a:gridCol w="1352497"/>
                <a:gridCol w="1967271"/>
              </a:tblGrid>
              <a:tr h="5332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Field ID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Format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Item Description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CODES / CODELISTS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Unit of Measurement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45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QBLG1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nnn.n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Weight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kg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45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QBLG2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Date of weight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45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QBLGB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nnn.n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Height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cm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45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QBLGC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Date of Height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45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QBLG3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N3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Systolic Blood Pressure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mmHg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45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QBLG4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N3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Diastolic Blood Pressure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mmHg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45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QBLG5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Date of Blood Pressure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45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QBLG6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N3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Post dialysis Systolic Blood Pressure 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mmHg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45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QBLG7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N3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Post dialysis Diastolic Blood Pressure 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mmHg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45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QBLG8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Date of post dialysis blood pressure 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45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QBLKS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nnn.n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Body weight measured post dialysis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kg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327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QBLKT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Date of body weight measured post dialysis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45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QBL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Symptoms of Peritonitis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Y, N, UNKNOWN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45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QBL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Date of Peritonitis symptoms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41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Lab Results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884472"/>
              </p:ext>
            </p:extLst>
          </p:nvPr>
        </p:nvGraphicFramePr>
        <p:xfrm>
          <a:off x="341423" y="1340769"/>
          <a:ext cx="10465165" cy="5328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1744"/>
                <a:gridCol w="1541744"/>
                <a:gridCol w="1541744"/>
                <a:gridCol w="5839933"/>
              </a:tblGrid>
              <a:tr h="4749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Field ID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Format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Required for audit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Item Description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QBLA6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N3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Serum sodium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QBLA7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Date of sodium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QBLKN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N3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Serum sodium  -post dialysis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QBLKP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Date of post dialysis sodium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QBLA9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n.n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Serum potassium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QBLAA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Date of potassium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QBLKL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n.n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Serum potassium -post dialysis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QBLKM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Date of post dialysis potassium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QBLA3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nnn.n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Serum urea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QBLAJ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Date of Serum urea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QBLKG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nnn.n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Serum urea -post dialysis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QBLKH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Date of Post dialysis Urea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QBLA1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N4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Serum creatinine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QBLA2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Date of serum creatinine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QBLKE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N4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Serum creatinine --post dialysis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QBLKF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Date of post dialysis creatinine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QBLA4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nn.n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Serum bicarbonate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QBLA5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Date of bicarbonate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QBLKQ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nn.n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Serum bicarbonate  -post dialysis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QBLKR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Date of Post dialysis bicarbonate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13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Lab Results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382926"/>
              </p:ext>
            </p:extLst>
          </p:nvPr>
        </p:nvGraphicFramePr>
        <p:xfrm>
          <a:off x="376021" y="1308179"/>
          <a:ext cx="10465165" cy="4824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1743"/>
                <a:gridCol w="1541743"/>
                <a:gridCol w="1541743"/>
                <a:gridCol w="5839936"/>
              </a:tblGrid>
              <a:tr h="5568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Field ID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Format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Required for audit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Item Description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5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QBLC4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Date of urine albumin:creatinine ratio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5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QBLHX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N4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Urine creatinine concentration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5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QBLHY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Date of urine creatinine concentration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5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QBLJS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Urine protein concentration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5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QBLJT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Date of urinary protein concentration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5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QBLJL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Proteinuria dipstick test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5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QBLJM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Date of Proteinuria dipstick test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5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QBLHV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N4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Urine volume in 24 hours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5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QBLHU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Date of urine volume in 24 hours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5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QBLJN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PD Fluid WCC count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5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QBLJP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Date of PD Fluid WCC count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5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QBLJQ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PD fluid Culture organism grown  text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5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QBLJR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Date of PD Fluid Culture test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5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QBLJX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Blood Culture organism grown text **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5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QBLJY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Date of blood culture test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8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Unified Test List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26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212975"/>
            <a:ext cx="1209833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5029" y="6394264"/>
            <a:ext cx="827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https</a:t>
            </a:r>
            <a:r>
              <a:rPr lang="en-GB" dirty="0">
                <a:solidFill>
                  <a:schemeClr val="tx2"/>
                </a:solidFill>
              </a:rPr>
              <a:t>://hscic.kahootz.com/PathologyandDiagnostics/view?objectID=39691536</a:t>
            </a:r>
          </a:p>
        </p:txBody>
      </p:sp>
    </p:spTree>
    <p:extLst>
      <p:ext uri="{BB962C8B-B14F-4D97-AF65-F5344CB8AC3E}">
        <p14:creationId xmlns:p14="http://schemas.microsoft.com/office/powerpoint/2010/main" val="4634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Kidney Transplant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456829"/>
              </p:ext>
            </p:extLst>
          </p:nvPr>
        </p:nvGraphicFramePr>
        <p:xfrm>
          <a:off x="815414" y="1988841"/>
          <a:ext cx="10465166" cy="41996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9995"/>
                <a:gridCol w="2915991"/>
                <a:gridCol w="1150196"/>
                <a:gridCol w="4778984"/>
              </a:tblGrid>
              <a:tr h="7019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UKRR Field ID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NHSBT Field ID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Format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Item Description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65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TRA61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UKTR_TXDATEn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Date of kidney transplant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65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TRA64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Date of kidney transplant failure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374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TRA77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UKTR_DGRPn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Code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UKTR donor type of transplant: 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65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TRA70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UKTR_ID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N6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UKTR recipient ID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1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TRA72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UKTR_DATE_ONn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Date registered for transplantation (1 to n)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65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TRA73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UKTR_TX_UNITn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N5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Transplant centre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65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TRA91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UKTR_CIT_mins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N4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CIT in minutes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65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TRA83,84,85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UKTR_HLA_MM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HLA mismatch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4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Care Planning (assessment)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392" y="1268760"/>
            <a:ext cx="10972800" cy="1800200"/>
          </a:xfrm>
        </p:spPr>
        <p:txBody>
          <a:bodyPr/>
          <a:lstStyle/>
          <a:p>
            <a:r>
              <a:rPr lang="en-GB" dirty="0" smtClean="0"/>
              <a:t>Start Date, End Date</a:t>
            </a:r>
          </a:p>
          <a:p>
            <a:r>
              <a:rPr lang="en-GB" dirty="0" smtClean="0"/>
              <a:t>Assessment type</a:t>
            </a:r>
          </a:p>
          <a:p>
            <a:r>
              <a:rPr lang="en-GB" dirty="0" smtClean="0"/>
              <a:t>Assessment Outcome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852946"/>
              </p:ext>
            </p:extLst>
          </p:nvPr>
        </p:nvGraphicFramePr>
        <p:xfrm>
          <a:off x="388620" y="2598152"/>
          <a:ext cx="10668340" cy="37275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7998"/>
                <a:gridCol w="3465909"/>
                <a:gridCol w="1747640"/>
                <a:gridCol w="2956793"/>
              </a:tblGrid>
              <a:tr h="32657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Type of assessment Code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Types of assessment text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Outcome Code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Outcome Text</a:t>
                      </a:r>
                      <a:endParaRPr lang="en-GB" sz="14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5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TPLTassess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Suitability for renal transplant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Unsuitable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60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Workup commenced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22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Suitable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6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RRTassess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Shared future RRT choice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Referred for assessment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Assessment in progress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Opts for transplant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Opts for ICHD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Opts for HHD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Opts for PD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Opts for supportive care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PPDassess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Preferred place of dying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Current Home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Nursing Home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Hospice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Hospital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Other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82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Kidney Transplant Assessment prior to KRT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29</a:t>
            </a:fld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285955"/>
              </p:ext>
            </p:extLst>
          </p:nvPr>
        </p:nvGraphicFramePr>
        <p:xfrm>
          <a:off x="1275008" y="1365162"/>
          <a:ext cx="9478851" cy="528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396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kkidney.org/sites/renal.org/files/UKRDC%20Block%20Diagr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1" y="988414"/>
            <a:ext cx="9013372" cy="568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1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Care Planning (assessment) – XML example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14374" y="1898363"/>
            <a:ext cx="9424036" cy="397031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dirty="0">
                <a:solidFill>
                  <a:srgbClr val="569CD6"/>
                </a:solidFill>
                <a:latin typeface="Consolas"/>
              </a:rPr>
              <a:t>Assessment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&gt;</a:t>
            </a:r>
            <a:endParaRPr lang="en-GB" dirty="0">
              <a:solidFill>
                <a:srgbClr val="D4D4D4"/>
              </a:solidFill>
              <a:latin typeface="Consolas"/>
            </a:endParaRPr>
          </a:p>
          <a:p>
            <a:r>
              <a:rPr lang="en-GB" dirty="0">
                <a:solidFill>
                  <a:srgbClr val="D4D4D4"/>
                </a:solidFill>
                <a:latin typeface="Consolas"/>
              </a:rPr>
              <a:t>    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dirty="0" err="1">
                <a:solidFill>
                  <a:srgbClr val="569CD6"/>
                </a:solidFill>
                <a:latin typeface="Consolas"/>
              </a:rPr>
              <a:t>AssessmentStart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&gt;</a:t>
            </a:r>
            <a:r>
              <a:rPr lang="en-GB" dirty="0">
                <a:solidFill>
                  <a:srgbClr val="D4D4D4"/>
                </a:solidFill>
                <a:latin typeface="Consolas"/>
              </a:rPr>
              <a:t>2022-01-01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&lt;/</a:t>
            </a:r>
            <a:r>
              <a:rPr lang="en-GB" dirty="0" err="1">
                <a:solidFill>
                  <a:srgbClr val="569CD6"/>
                </a:solidFill>
                <a:latin typeface="Consolas"/>
              </a:rPr>
              <a:t>AssessmentStart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&gt;</a:t>
            </a:r>
            <a:endParaRPr lang="en-GB" dirty="0">
              <a:solidFill>
                <a:srgbClr val="D4D4D4"/>
              </a:solidFill>
              <a:latin typeface="Consolas"/>
            </a:endParaRPr>
          </a:p>
          <a:p>
            <a:r>
              <a:rPr lang="en-GB" dirty="0">
                <a:solidFill>
                  <a:srgbClr val="D4D4D4"/>
                </a:solidFill>
                <a:latin typeface="Consolas"/>
              </a:rPr>
              <a:t>    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dirty="0" err="1">
                <a:solidFill>
                  <a:srgbClr val="569CD6"/>
                </a:solidFill>
                <a:latin typeface="Consolas"/>
              </a:rPr>
              <a:t>AssessmentEnd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&gt;</a:t>
            </a:r>
            <a:r>
              <a:rPr lang="en-GB" dirty="0">
                <a:solidFill>
                  <a:srgbClr val="D4D4D4"/>
                </a:solidFill>
                <a:latin typeface="Consolas"/>
              </a:rPr>
              <a:t>2022-06-01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&lt;/</a:t>
            </a:r>
            <a:r>
              <a:rPr lang="en-GB" dirty="0" err="1">
                <a:solidFill>
                  <a:srgbClr val="569CD6"/>
                </a:solidFill>
                <a:latin typeface="Consolas"/>
              </a:rPr>
              <a:t>AssessmentEnd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&gt;</a:t>
            </a:r>
            <a:endParaRPr lang="en-GB" dirty="0">
              <a:solidFill>
                <a:srgbClr val="D4D4D4"/>
              </a:solidFill>
              <a:latin typeface="Consolas"/>
            </a:endParaRPr>
          </a:p>
          <a:p>
            <a:r>
              <a:rPr lang="en-GB" dirty="0">
                <a:solidFill>
                  <a:srgbClr val="D4D4D4"/>
                </a:solidFill>
                <a:latin typeface="Consolas"/>
              </a:rPr>
              <a:t>    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dirty="0" err="1">
                <a:solidFill>
                  <a:srgbClr val="569CD6"/>
                </a:solidFill>
                <a:latin typeface="Consolas"/>
              </a:rPr>
              <a:t>AssessmentType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&gt;</a:t>
            </a:r>
            <a:endParaRPr lang="en-GB" dirty="0">
              <a:solidFill>
                <a:srgbClr val="D4D4D4"/>
              </a:solidFill>
              <a:latin typeface="Consolas"/>
            </a:endParaRPr>
          </a:p>
          <a:p>
            <a:r>
              <a:rPr lang="en-GB" dirty="0">
                <a:solidFill>
                  <a:srgbClr val="D4D4D4"/>
                </a:solidFill>
                <a:latin typeface="Consolas"/>
              </a:rPr>
              <a:t>        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dirty="0" err="1">
                <a:solidFill>
                  <a:srgbClr val="569CD6"/>
                </a:solidFill>
                <a:latin typeface="Consolas"/>
              </a:rPr>
              <a:t>CodingStandard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&gt;&lt;/</a:t>
            </a:r>
            <a:r>
              <a:rPr lang="en-GB" dirty="0" err="1">
                <a:solidFill>
                  <a:srgbClr val="569CD6"/>
                </a:solidFill>
                <a:latin typeface="Consolas"/>
              </a:rPr>
              <a:t>CodingStandard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&gt;</a:t>
            </a:r>
            <a:endParaRPr lang="en-GB" dirty="0">
              <a:solidFill>
                <a:srgbClr val="D4D4D4"/>
              </a:solidFill>
              <a:latin typeface="Consolas"/>
            </a:endParaRPr>
          </a:p>
          <a:p>
            <a:r>
              <a:rPr lang="en-GB" dirty="0">
                <a:solidFill>
                  <a:srgbClr val="D4D4D4"/>
                </a:solidFill>
                <a:latin typeface="Consolas"/>
              </a:rPr>
              <a:t>        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dirty="0">
                <a:solidFill>
                  <a:srgbClr val="569CD6"/>
                </a:solidFill>
                <a:latin typeface="Consolas"/>
              </a:rPr>
              <a:t>Code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&gt;</a:t>
            </a:r>
            <a:r>
              <a:rPr lang="en-GB" dirty="0" err="1">
                <a:solidFill>
                  <a:srgbClr val="D4D4D4"/>
                </a:solidFill>
                <a:latin typeface="Consolas"/>
              </a:rPr>
              <a:t>TPLTassess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&lt;/</a:t>
            </a:r>
            <a:r>
              <a:rPr lang="en-GB" dirty="0">
                <a:solidFill>
                  <a:srgbClr val="569CD6"/>
                </a:solidFill>
                <a:latin typeface="Consolas"/>
              </a:rPr>
              <a:t>Code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&gt;</a:t>
            </a:r>
            <a:endParaRPr lang="en-GB" dirty="0">
              <a:solidFill>
                <a:srgbClr val="D4D4D4"/>
              </a:solidFill>
              <a:latin typeface="Consolas"/>
            </a:endParaRPr>
          </a:p>
          <a:p>
            <a:r>
              <a:rPr lang="en-GB" dirty="0">
                <a:solidFill>
                  <a:srgbClr val="D4D4D4"/>
                </a:solidFill>
                <a:latin typeface="Consolas"/>
              </a:rPr>
              <a:t>        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dirty="0">
                <a:solidFill>
                  <a:srgbClr val="569CD6"/>
                </a:solidFill>
                <a:latin typeface="Consolas"/>
              </a:rPr>
              <a:t>Description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&gt;</a:t>
            </a:r>
            <a:r>
              <a:rPr lang="en-GB" dirty="0">
                <a:solidFill>
                  <a:srgbClr val="D4D4D4"/>
                </a:solidFill>
                <a:latin typeface="Consolas"/>
              </a:rPr>
              <a:t>Suitability for renal transplant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&lt;/</a:t>
            </a:r>
            <a:r>
              <a:rPr lang="en-GB" dirty="0">
                <a:solidFill>
                  <a:srgbClr val="569CD6"/>
                </a:solidFill>
                <a:latin typeface="Consolas"/>
              </a:rPr>
              <a:t>Description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&gt;</a:t>
            </a:r>
            <a:endParaRPr lang="en-GB" dirty="0">
              <a:solidFill>
                <a:srgbClr val="D4D4D4"/>
              </a:solidFill>
              <a:latin typeface="Consolas"/>
            </a:endParaRPr>
          </a:p>
          <a:p>
            <a:r>
              <a:rPr lang="en-GB" dirty="0">
                <a:solidFill>
                  <a:srgbClr val="D4D4D4"/>
                </a:solidFill>
                <a:latin typeface="Consolas"/>
              </a:rPr>
              <a:t>    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&lt;/</a:t>
            </a:r>
            <a:r>
              <a:rPr lang="en-GB" dirty="0" err="1">
                <a:solidFill>
                  <a:srgbClr val="569CD6"/>
                </a:solidFill>
                <a:latin typeface="Consolas"/>
              </a:rPr>
              <a:t>AssessmentType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&gt;</a:t>
            </a:r>
            <a:endParaRPr lang="en-GB" dirty="0">
              <a:solidFill>
                <a:srgbClr val="D4D4D4"/>
              </a:solidFill>
              <a:latin typeface="Consolas"/>
            </a:endParaRPr>
          </a:p>
          <a:p>
            <a:r>
              <a:rPr lang="en-GB" dirty="0">
                <a:solidFill>
                  <a:srgbClr val="D4D4D4"/>
                </a:solidFill>
                <a:latin typeface="Consolas"/>
              </a:rPr>
              <a:t>    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dirty="0" err="1">
                <a:solidFill>
                  <a:srgbClr val="569CD6"/>
                </a:solidFill>
                <a:latin typeface="Consolas"/>
              </a:rPr>
              <a:t>AssessmentOutcome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&gt;</a:t>
            </a:r>
            <a:endParaRPr lang="en-GB" dirty="0">
              <a:solidFill>
                <a:srgbClr val="D4D4D4"/>
              </a:solidFill>
              <a:latin typeface="Consolas"/>
            </a:endParaRPr>
          </a:p>
          <a:p>
            <a:r>
              <a:rPr lang="en-GB" dirty="0">
                <a:solidFill>
                  <a:srgbClr val="D4D4D4"/>
                </a:solidFill>
                <a:latin typeface="Consolas"/>
              </a:rPr>
              <a:t>        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dirty="0" err="1">
                <a:solidFill>
                  <a:srgbClr val="569CD6"/>
                </a:solidFill>
                <a:latin typeface="Consolas"/>
              </a:rPr>
              <a:t>CodingStandard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&gt;&lt;/</a:t>
            </a:r>
            <a:r>
              <a:rPr lang="en-GB" dirty="0" err="1">
                <a:solidFill>
                  <a:srgbClr val="569CD6"/>
                </a:solidFill>
                <a:latin typeface="Consolas"/>
              </a:rPr>
              <a:t>CodingStandard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&gt;</a:t>
            </a:r>
            <a:endParaRPr lang="en-GB" dirty="0">
              <a:solidFill>
                <a:srgbClr val="D4D4D4"/>
              </a:solidFill>
              <a:latin typeface="Consolas"/>
            </a:endParaRPr>
          </a:p>
          <a:p>
            <a:r>
              <a:rPr lang="en-GB" dirty="0">
                <a:solidFill>
                  <a:srgbClr val="D4D4D4"/>
                </a:solidFill>
                <a:latin typeface="Consolas"/>
              </a:rPr>
              <a:t>        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dirty="0">
                <a:solidFill>
                  <a:srgbClr val="569CD6"/>
                </a:solidFill>
                <a:latin typeface="Consolas"/>
              </a:rPr>
              <a:t>Code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&gt;</a:t>
            </a:r>
            <a:r>
              <a:rPr lang="en-GB" dirty="0">
                <a:solidFill>
                  <a:srgbClr val="D4D4D4"/>
                </a:solidFill>
                <a:latin typeface="Consolas"/>
              </a:rPr>
              <a:t>1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&lt;/</a:t>
            </a:r>
            <a:r>
              <a:rPr lang="en-GB" dirty="0">
                <a:solidFill>
                  <a:srgbClr val="569CD6"/>
                </a:solidFill>
                <a:latin typeface="Consolas"/>
              </a:rPr>
              <a:t>Code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&gt;</a:t>
            </a:r>
            <a:endParaRPr lang="en-GB" dirty="0">
              <a:solidFill>
                <a:srgbClr val="D4D4D4"/>
              </a:solidFill>
              <a:latin typeface="Consolas"/>
            </a:endParaRPr>
          </a:p>
          <a:p>
            <a:r>
              <a:rPr lang="en-GB" dirty="0">
                <a:solidFill>
                  <a:srgbClr val="D4D4D4"/>
                </a:solidFill>
                <a:latin typeface="Consolas"/>
              </a:rPr>
              <a:t>        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&lt;</a:t>
            </a:r>
            <a:r>
              <a:rPr lang="en-GB" dirty="0">
                <a:solidFill>
                  <a:srgbClr val="569CD6"/>
                </a:solidFill>
                <a:latin typeface="Consolas"/>
              </a:rPr>
              <a:t>Description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&gt;</a:t>
            </a:r>
            <a:r>
              <a:rPr lang="en-GB" dirty="0">
                <a:solidFill>
                  <a:srgbClr val="D4D4D4"/>
                </a:solidFill>
                <a:latin typeface="Consolas"/>
              </a:rPr>
              <a:t>Unsuitable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&lt;/</a:t>
            </a:r>
            <a:r>
              <a:rPr lang="en-GB" dirty="0">
                <a:solidFill>
                  <a:srgbClr val="569CD6"/>
                </a:solidFill>
                <a:latin typeface="Consolas"/>
              </a:rPr>
              <a:t>Description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&gt;</a:t>
            </a:r>
            <a:endParaRPr lang="en-GB" dirty="0">
              <a:solidFill>
                <a:srgbClr val="D4D4D4"/>
              </a:solidFill>
              <a:latin typeface="Consolas"/>
            </a:endParaRPr>
          </a:p>
          <a:p>
            <a:r>
              <a:rPr lang="en-GB" dirty="0">
                <a:solidFill>
                  <a:srgbClr val="D4D4D4"/>
                </a:solidFill>
                <a:latin typeface="Consolas"/>
              </a:rPr>
              <a:t>    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&lt;/</a:t>
            </a:r>
            <a:r>
              <a:rPr lang="en-GB" dirty="0" err="1">
                <a:solidFill>
                  <a:srgbClr val="569CD6"/>
                </a:solidFill>
                <a:latin typeface="Consolas"/>
              </a:rPr>
              <a:t>AssessmentOutcome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&gt;</a:t>
            </a:r>
            <a:endParaRPr lang="en-GB" dirty="0">
              <a:solidFill>
                <a:srgbClr val="D4D4D4"/>
              </a:solidFill>
              <a:latin typeface="Consolas"/>
            </a:endParaRPr>
          </a:p>
          <a:p>
            <a:r>
              <a:rPr lang="en-GB" dirty="0">
                <a:solidFill>
                  <a:srgbClr val="808080"/>
                </a:solidFill>
                <a:latin typeface="Consolas"/>
              </a:rPr>
              <a:t>&lt;/</a:t>
            </a:r>
            <a:r>
              <a:rPr lang="en-GB" dirty="0">
                <a:solidFill>
                  <a:srgbClr val="569CD6"/>
                </a:solidFill>
                <a:latin typeface="Consolas"/>
              </a:rPr>
              <a:t>Assessment</a:t>
            </a:r>
            <a:r>
              <a:rPr lang="en-GB" dirty="0">
                <a:solidFill>
                  <a:srgbClr val="808080"/>
                </a:solidFill>
                <a:latin typeface="Consolas"/>
              </a:rPr>
              <a:t>&gt;</a:t>
            </a:r>
            <a:endParaRPr lang="en-GB" b="0" dirty="0">
              <a:solidFill>
                <a:srgbClr val="D4D4D4"/>
              </a:solidFill>
              <a:effectLst/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36132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Care Planning (assessment) – measures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What proportion of a population (e.g. those with an </a:t>
            </a:r>
            <a:r>
              <a:rPr lang="en-GB" sz="2800" dirty="0" err="1" smtClean="0"/>
              <a:t>eGFR</a:t>
            </a:r>
            <a:r>
              <a:rPr lang="en-GB" sz="2800" dirty="0" smtClean="0"/>
              <a:t> &lt; 15 and under follow-up) have evidence for starting an assessment of KRT or a Kidney Transplant</a:t>
            </a:r>
          </a:p>
          <a:p>
            <a:r>
              <a:rPr lang="en-GB" sz="2800" dirty="0" smtClean="0"/>
              <a:t>What proportion of a population have opted to have ‘supportive care’</a:t>
            </a:r>
          </a:p>
          <a:p>
            <a:r>
              <a:rPr lang="en-GB" sz="2800" dirty="0" smtClean="0"/>
              <a:t>Of those who opted for ‘supportive care’ what proportion have</a:t>
            </a:r>
          </a:p>
          <a:p>
            <a:pPr lvl="1"/>
            <a:r>
              <a:rPr lang="en-GB" sz="2400" dirty="0" smtClean="0"/>
              <a:t>Evidence of an ‘advanced care plan’ (preferred place of dying)</a:t>
            </a:r>
          </a:p>
          <a:p>
            <a:pPr lvl="1"/>
            <a:r>
              <a:rPr lang="en-GB" sz="2400" dirty="0" smtClean="0"/>
              <a:t>Have died / started KRT / remain alive</a:t>
            </a:r>
          </a:p>
          <a:p>
            <a:r>
              <a:rPr lang="en-GB" sz="2800" dirty="0" smtClean="0"/>
              <a:t>What proportion of a population have opted to have home-dialysis therapy</a:t>
            </a:r>
          </a:p>
          <a:p>
            <a:pPr lvl="1"/>
            <a:r>
              <a:rPr lang="en-GB" sz="2400" dirty="0" smtClean="0"/>
              <a:t>Of those what proportion were doing a home-dialysis therapy at 3 months after KRT start</a:t>
            </a:r>
          </a:p>
        </p:txBody>
      </p:sp>
    </p:spTree>
    <p:extLst>
      <p:ext uri="{BB962C8B-B14F-4D97-AF65-F5344CB8AC3E}">
        <p14:creationId xmlns:p14="http://schemas.microsoft.com/office/powerpoint/2010/main" val="276777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UKRDC has significant benefits to monitoring and improving kidney care</a:t>
            </a:r>
          </a:p>
          <a:p>
            <a:pPr lvl="1"/>
            <a:r>
              <a:rPr lang="en-GB" sz="2400" dirty="0" smtClean="0"/>
              <a:t>Unifying information flows for several purposes</a:t>
            </a:r>
          </a:p>
          <a:p>
            <a:pPr lvl="1"/>
            <a:r>
              <a:rPr lang="en-GB" sz="2400" dirty="0" smtClean="0"/>
              <a:t>Making invalid information visible to centres promptly to allow for validation and correction</a:t>
            </a:r>
          </a:p>
          <a:p>
            <a:pPr lvl="1"/>
            <a:r>
              <a:rPr lang="en-GB" sz="2400" dirty="0" smtClean="0"/>
              <a:t>Allowing for ‘real-time’ reporting of information</a:t>
            </a:r>
          </a:p>
          <a:p>
            <a:r>
              <a:rPr lang="en-GB" sz="2800" dirty="0" smtClean="0"/>
              <a:t>UKRR dataset version 5</a:t>
            </a:r>
          </a:p>
          <a:p>
            <a:pPr lvl="1"/>
            <a:r>
              <a:rPr lang="en-GB" sz="2400" dirty="0" smtClean="0"/>
              <a:t>Starts at CKD4 (</a:t>
            </a:r>
            <a:r>
              <a:rPr lang="en-GB" sz="2400" dirty="0" err="1" smtClean="0"/>
              <a:t>eGFR</a:t>
            </a:r>
            <a:r>
              <a:rPr lang="en-GB" sz="2400" dirty="0" smtClean="0"/>
              <a:t> 30) under centre follow-up</a:t>
            </a:r>
          </a:p>
          <a:p>
            <a:pPr lvl="1"/>
            <a:r>
              <a:rPr lang="en-GB" sz="2400" dirty="0" smtClean="0"/>
              <a:t>Overall significantly fewer data items</a:t>
            </a:r>
          </a:p>
          <a:p>
            <a:pPr lvl="1"/>
            <a:r>
              <a:rPr lang="en-GB" sz="2400" dirty="0" smtClean="0"/>
              <a:t>Harmonised with NHS Data standards where ever possible (SNOMED)</a:t>
            </a:r>
          </a:p>
          <a:p>
            <a:pPr lvl="1"/>
            <a:r>
              <a:rPr lang="en-GB" sz="2400" dirty="0" smtClean="0"/>
              <a:t>Contains new concept of care planning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69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7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1937" y="134073"/>
            <a:ext cx="9214026" cy="6622530"/>
            <a:chOff x="2244437" y="3448"/>
            <a:chExt cx="9214026" cy="662253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438" y="3448"/>
              <a:ext cx="9214025" cy="3238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437" y="2996953"/>
              <a:ext cx="9214025" cy="3629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99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SSQD PD peritonitis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6E6C74AF-A4E5-4750-9ACD-17D2B4DF6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49" y="1412777"/>
            <a:ext cx="11041227" cy="594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SSQD – any kidney transplant assessment prior to KRT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3D2396B2-2305-432A-8573-447A2DA73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03" y="1510054"/>
            <a:ext cx="10390061" cy="531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6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we currently?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Three</a:t>
            </a:r>
            <a:r>
              <a:rPr lang="en-GB" sz="2800" dirty="0" smtClean="0"/>
              <a:t> sites using </a:t>
            </a:r>
            <a:r>
              <a:rPr lang="en-GB" sz="2800" dirty="0" err="1" smtClean="0"/>
              <a:t>RenalWare</a:t>
            </a:r>
            <a:r>
              <a:rPr lang="en-GB" sz="2800" dirty="0" smtClean="0"/>
              <a:t> are submitting live UKRDC files [3]</a:t>
            </a:r>
          </a:p>
          <a:p>
            <a:r>
              <a:rPr lang="en-GB" sz="2800" b="1" dirty="0" smtClean="0"/>
              <a:t>Four</a:t>
            </a:r>
            <a:r>
              <a:rPr lang="en-GB" sz="2800" dirty="0" smtClean="0"/>
              <a:t> CCL sites piloting UKRDC feed.  [11 CV sites, 8 </a:t>
            </a:r>
            <a:r>
              <a:rPr lang="en-GB" sz="2800" dirty="0" err="1" smtClean="0"/>
              <a:t>eMed</a:t>
            </a:r>
            <a:r>
              <a:rPr lang="en-GB" sz="2800" dirty="0" smtClean="0"/>
              <a:t> ]</a:t>
            </a:r>
          </a:p>
          <a:p>
            <a:r>
              <a:rPr lang="en-GB" sz="2800" b="1" dirty="0" smtClean="0"/>
              <a:t>One</a:t>
            </a:r>
            <a:r>
              <a:rPr lang="en-GB" sz="2800" dirty="0" smtClean="0"/>
              <a:t> </a:t>
            </a:r>
            <a:r>
              <a:rPr lang="en-GB" sz="2800" dirty="0" err="1" smtClean="0"/>
              <a:t>Cybernius</a:t>
            </a:r>
            <a:r>
              <a:rPr lang="en-GB" sz="2800" dirty="0" smtClean="0"/>
              <a:t> site piloting and file received [4]</a:t>
            </a:r>
          </a:p>
          <a:p>
            <a:r>
              <a:rPr lang="en-GB" sz="2800" b="1" dirty="0" smtClean="0"/>
              <a:t>One</a:t>
            </a:r>
            <a:r>
              <a:rPr lang="en-GB" sz="2800" dirty="0" smtClean="0"/>
              <a:t> Proton site piloting and files received [6]</a:t>
            </a:r>
          </a:p>
          <a:p>
            <a:r>
              <a:rPr lang="en-GB" sz="2800" dirty="0"/>
              <a:t>Development work at </a:t>
            </a:r>
            <a:r>
              <a:rPr lang="en-GB" sz="2800" dirty="0" smtClean="0"/>
              <a:t>EPIC [5 + GOSH + NI]</a:t>
            </a:r>
            <a:endParaRPr lang="en-GB" sz="2800" dirty="0"/>
          </a:p>
          <a:p>
            <a:r>
              <a:rPr lang="en-GB" sz="2800" dirty="0" smtClean="0"/>
              <a:t>Engaged with </a:t>
            </a:r>
            <a:r>
              <a:rPr lang="en-GB" sz="2800" dirty="0" err="1" smtClean="0"/>
              <a:t>VitalPulse</a:t>
            </a:r>
            <a:r>
              <a:rPr lang="en-GB" sz="2800" dirty="0" smtClean="0"/>
              <a:t> [16]</a:t>
            </a:r>
          </a:p>
          <a:p>
            <a:endParaRPr lang="en-GB" sz="2800" dirty="0" smtClean="0"/>
          </a:p>
          <a:p>
            <a:r>
              <a:rPr lang="en-GB" sz="2800" dirty="0" smtClean="0"/>
              <a:t>Other EPR, Bespoke (</a:t>
            </a:r>
            <a:r>
              <a:rPr lang="en-GB" sz="2800" dirty="0" err="1" smtClean="0"/>
              <a:t>paeds</a:t>
            </a:r>
            <a:r>
              <a:rPr lang="en-GB" sz="2800" dirty="0" smtClean="0"/>
              <a:t> sites without an adult renal IT system)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26524"/>
            <a:ext cx="12192000" cy="5531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Timely data reporting - Road map 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305716"/>
              </p:ext>
            </p:extLst>
          </p:nvPr>
        </p:nvGraphicFramePr>
        <p:xfrm>
          <a:off x="571566" y="1326524"/>
          <a:ext cx="10813358" cy="391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44698" y="5589431"/>
            <a:ext cx="79205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65206" y="5589431"/>
            <a:ext cx="318108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4698" y="5194340"/>
            <a:ext cx="92640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UKRR process quarterly files for annual reporting (from UKRDC feed or direct from site)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06828" y="6063802"/>
            <a:ext cx="9839459" cy="0"/>
          </a:xfrm>
          <a:prstGeom prst="line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4697" y="5694470"/>
            <a:ext cx="1025633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UKRR produce increasing numbers of existing measures ‘real time’ for centres with UKRDC feed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713675" y="6551052"/>
            <a:ext cx="6709893" cy="0"/>
          </a:xfrm>
          <a:prstGeom prst="line">
            <a:avLst/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4698" y="6164547"/>
            <a:ext cx="105833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UKRR produce increasing numbers of v5 dataset measures ‘real time’ </a:t>
            </a:r>
            <a:r>
              <a:rPr lang="en-GB" dirty="0">
                <a:solidFill>
                  <a:schemeClr val="bg1"/>
                </a:solidFill>
              </a:rPr>
              <a:t>for centres with UKRDC feed</a:t>
            </a:r>
          </a:p>
        </p:txBody>
      </p:sp>
    </p:spTree>
    <p:extLst>
      <p:ext uri="{BB962C8B-B14F-4D97-AF65-F5344CB8AC3E}">
        <p14:creationId xmlns:p14="http://schemas.microsoft.com/office/powerpoint/2010/main" val="38617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needed to move to a UKRDC feed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200" dirty="0" smtClean="0"/>
              <a:t>Software development (contact UKRR; aim to first reproduce the PV feed; add current audit items; add new items)</a:t>
            </a:r>
          </a:p>
          <a:p>
            <a:r>
              <a:rPr lang="en-GB" sz="3200" dirty="0" smtClean="0"/>
              <a:t>Support from Trust IT (to make firewall / file transfer changes, but also to duplicate database / lab interfaces)</a:t>
            </a:r>
          </a:p>
          <a:p>
            <a:r>
              <a:rPr lang="en-GB" sz="3200" dirty="0" smtClean="0"/>
              <a:t>Mapping of lab-test, local timelines</a:t>
            </a:r>
          </a:p>
          <a:p>
            <a:r>
              <a:rPr lang="en-GB" sz="3200" dirty="0" smtClean="0"/>
              <a:t>Evaluation of which data is reliably present and valid vs. often absent or invalid</a:t>
            </a:r>
          </a:p>
          <a:p>
            <a:r>
              <a:rPr lang="en-GB" sz="3200" dirty="0" smtClean="0"/>
              <a:t>Agreeing any new processes for data quality in a system where data is flowing daily</a:t>
            </a:r>
          </a:p>
          <a:p>
            <a:r>
              <a:rPr lang="en-GB" sz="3200" dirty="0" smtClean="0"/>
              <a:t>Decide who / how-often to look at the error-reporting GUI</a:t>
            </a:r>
          </a:p>
          <a:p>
            <a:endParaRPr lang="en-GB" sz="3200" dirty="0"/>
          </a:p>
          <a:p>
            <a:pPr marL="0" indent="0">
              <a:buNone/>
            </a:pPr>
            <a:endParaRPr lang="en-GB" sz="3200" dirty="0" smtClean="0"/>
          </a:p>
          <a:p>
            <a:endParaRPr lang="en-GB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77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KKA Theme (white)">
  <a:themeElements>
    <a:clrScheme name="UKKA">
      <a:dk1>
        <a:srgbClr val="233C73"/>
      </a:dk1>
      <a:lt1>
        <a:sysClr val="window" lastClr="FFFFFF"/>
      </a:lt1>
      <a:dk2>
        <a:srgbClr val="484B4C"/>
      </a:dk2>
      <a:lt2>
        <a:srgbClr val="B7B4B3"/>
      </a:lt2>
      <a:accent1>
        <a:srgbClr val="233C73"/>
      </a:accent1>
      <a:accent2>
        <a:srgbClr val="9C1F4C"/>
      </a:accent2>
      <a:accent3>
        <a:srgbClr val="3984C2"/>
      </a:accent3>
      <a:accent4>
        <a:srgbClr val="FCBF27"/>
      </a:accent4>
      <a:accent5>
        <a:srgbClr val="7E164A"/>
      </a:accent5>
      <a:accent6>
        <a:srgbClr val="196AA3"/>
      </a:accent6>
      <a:hlink>
        <a:srgbClr val="F79133"/>
      </a:hlink>
      <a:folHlink>
        <a:srgbClr val="FCBF27"/>
      </a:folHlink>
    </a:clrScheme>
    <a:fontScheme name="UKKA">
      <a:majorFont>
        <a:latin typeface="Visby CF Bold"/>
        <a:ea typeface=""/>
        <a:cs typeface=""/>
      </a:majorFont>
      <a:minorFont>
        <a:latin typeface="Visby Round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KKA Theme (midnight)">
  <a:themeElements>
    <a:clrScheme name="UKKA">
      <a:dk1>
        <a:srgbClr val="233C73"/>
      </a:dk1>
      <a:lt1>
        <a:sysClr val="window" lastClr="FFFFFF"/>
      </a:lt1>
      <a:dk2>
        <a:srgbClr val="484B4C"/>
      </a:dk2>
      <a:lt2>
        <a:srgbClr val="B7B4B3"/>
      </a:lt2>
      <a:accent1>
        <a:srgbClr val="233C73"/>
      </a:accent1>
      <a:accent2>
        <a:srgbClr val="9C1F4C"/>
      </a:accent2>
      <a:accent3>
        <a:srgbClr val="3984C2"/>
      </a:accent3>
      <a:accent4>
        <a:srgbClr val="FCBF27"/>
      </a:accent4>
      <a:accent5>
        <a:srgbClr val="7E164A"/>
      </a:accent5>
      <a:accent6>
        <a:srgbClr val="196AA3"/>
      </a:accent6>
      <a:hlink>
        <a:srgbClr val="F79133"/>
      </a:hlink>
      <a:folHlink>
        <a:srgbClr val="FCBF27"/>
      </a:folHlink>
    </a:clrScheme>
    <a:fontScheme name="UKKA">
      <a:majorFont>
        <a:latin typeface="Visby CF Bold"/>
        <a:ea typeface=""/>
        <a:cs typeface=""/>
      </a:majorFont>
      <a:minorFont>
        <a:latin typeface="Visby Round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2331</Words>
  <Application>Microsoft Office PowerPoint</Application>
  <PresentationFormat>Custom</PresentationFormat>
  <Paragraphs>837</Paragraphs>
  <Slides>33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Visby CF Bold</vt:lpstr>
      <vt:lpstr>Visby Round CF DemiBold</vt:lpstr>
      <vt:lpstr>Visby Round CF</vt:lpstr>
      <vt:lpstr>Consolas</vt:lpstr>
      <vt:lpstr>UKKA Theme (white)</vt:lpstr>
      <vt:lpstr>UKKA Theme (midnight)</vt:lpstr>
      <vt:lpstr>Vision for the UKRDC Data-set version 5</vt:lpstr>
      <vt:lpstr>PowerPoint Presentation</vt:lpstr>
      <vt:lpstr>PowerPoint Presentation</vt:lpstr>
      <vt:lpstr>PowerPoint Presentation</vt:lpstr>
      <vt:lpstr>SSQD PD peritonitis</vt:lpstr>
      <vt:lpstr>SSQD – any kidney transplant assessment prior to KRT</vt:lpstr>
      <vt:lpstr>Where are we currently?</vt:lpstr>
      <vt:lpstr>Timely data reporting - Road map </vt:lpstr>
      <vt:lpstr>What is needed to move to a UKRDC feed</vt:lpstr>
      <vt:lpstr>What support is there available?</vt:lpstr>
      <vt:lpstr>UKRR Dataset - The key changes</vt:lpstr>
      <vt:lpstr>Demographics</vt:lpstr>
      <vt:lpstr>Demographics</vt:lpstr>
      <vt:lpstr>Diagnosis</vt:lpstr>
      <vt:lpstr>Renal Treatment</vt:lpstr>
      <vt:lpstr>‘Admission’ reasons (UKRDC7 previously RR7)</vt:lpstr>
      <vt:lpstr>PowerPoint Presentation</vt:lpstr>
      <vt:lpstr>‘Discharge’ reasons</vt:lpstr>
      <vt:lpstr>Encounters/Treatment</vt:lpstr>
      <vt:lpstr>HD sessions</vt:lpstr>
      <vt:lpstr>HD prescription</vt:lpstr>
      <vt:lpstr>Prescriptions</vt:lpstr>
      <vt:lpstr>Observations</vt:lpstr>
      <vt:lpstr>Lab Results</vt:lpstr>
      <vt:lpstr>Lab Results</vt:lpstr>
      <vt:lpstr>Unified Test List</vt:lpstr>
      <vt:lpstr>Kidney Transplant</vt:lpstr>
      <vt:lpstr>Care Planning (assessment)</vt:lpstr>
      <vt:lpstr>Kidney Transplant Assessment prior to KRT</vt:lpstr>
      <vt:lpstr>Care Planning (assessment) – XML example</vt:lpstr>
      <vt:lpstr>Care Planning (assessment) – measures examples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Ford</dc:creator>
  <cp:lastModifiedBy>Medcalf James - Consultant</cp:lastModifiedBy>
  <cp:revision>66</cp:revision>
  <dcterms:created xsi:type="dcterms:W3CDTF">2021-07-07T08:58:23Z</dcterms:created>
  <dcterms:modified xsi:type="dcterms:W3CDTF">2023-02-05T19:15:50Z</dcterms:modified>
</cp:coreProperties>
</file>