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6AF78-EAD1-19DB-828B-F8AEA8DFA9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06" y="1412776"/>
            <a:ext cx="7578588" cy="4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4D822-A576-30C0-7149-AFBB79FED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2" y="1772816"/>
            <a:ext cx="7956376" cy="40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BFDED-1D35-68E8-665C-AB8A9E2ED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80" y="1484784"/>
            <a:ext cx="6779640" cy="45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01877-AB9A-3ADE-09D7-8733839B92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31" y="1988840"/>
            <a:ext cx="803593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E0199-FE7B-ABB0-41CC-45C9D5A2C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38" y="1844824"/>
            <a:ext cx="7659724" cy="38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37CCC-688C-5C00-6A91-820B2C628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113" y="1628800"/>
            <a:ext cx="689177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D5DB4-1946-2B93-1F8B-DAB725AEDA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0" y="1916832"/>
            <a:ext cx="75612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A1AE2-F8AD-6462-940C-1A252BA74F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09814"/>
            <a:ext cx="5076056" cy="623837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126388" y="3573016"/>
            <a:ext cx="3521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Times New Roman" panose="02020603050405020304" pitchFamily="18" charset="0"/>
              </a:rPr>
              <a:t>Figure 2.16 </a:t>
            </a:r>
            <a:r>
              <a:rPr lang="en-GB" sz="1400" dirty="0">
                <a:cs typeface="Times New Roman" panose="02020603050405020304" pitchFamily="18" charset="0"/>
              </a:rPr>
              <a:t>First dialysis access used for adult patients incident to KRT in 2023 by centre</a:t>
            </a: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200" dirty="0">
                <a:cs typeface="Times New Roman" panose="02020603050405020304" pitchFamily="18" charset="0"/>
              </a:rPr>
              <a:t>Number of incident patients on KRT in a centre in brackets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Centres are ordered by decreasing use of lines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AVF – arteriovenous fistula; AVG – arteriovenous graft; NTL – non-tunnelled line; TL – tunnelled line</a:t>
            </a:r>
          </a:p>
        </p:txBody>
      </p:sp>
    </p:spTree>
    <p:extLst>
      <p:ext uri="{BB962C8B-B14F-4D97-AF65-F5344CB8AC3E}">
        <p14:creationId xmlns:p14="http://schemas.microsoft.com/office/powerpoint/2010/main" val="44220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CBE5C-1DEA-DF60-5860-20DA63751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0" y="1700808"/>
            <a:ext cx="7812360" cy="39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7DB5A-E5EB-4A6E-AE55-BB14AAB62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96" y="1484784"/>
            <a:ext cx="7762608" cy="42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A032C-C5A5-D9C7-4F22-CACCD3B06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88" y="1844824"/>
            <a:ext cx="7902624" cy="36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79851-8D4B-A8CB-1D54-0ACCD87FA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90" y="1700808"/>
            <a:ext cx="7866620" cy="42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2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7003D-D12D-64A6-DAF5-97FACFF808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82" y="1844824"/>
            <a:ext cx="8010636" cy="36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A78C8-EAD4-9CCC-8DD9-DD0D4C768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4" y="1844824"/>
            <a:ext cx="8100392" cy="38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A09F6-4D41-13D1-64D0-35D6BF18A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99" y="1844824"/>
            <a:ext cx="772160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D9646-CD12-280B-B218-766531E2F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44" y="1628800"/>
            <a:ext cx="7380312" cy="40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48925-5A60-ADFD-C2E2-E1B8673D1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1844824"/>
            <a:ext cx="7884368" cy="38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CBB7B-87F1-C298-6499-C98AE20B4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0" y="1628800"/>
            <a:ext cx="7812360" cy="39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9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C27127-41CB-20EB-6525-B94681940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94" y="1772816"/>
            <a:ext cx="7794612" cy="42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7DB76-BC75-2178-0F2C-3A1A79762D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93" y="1628800"/>
            <a:ext cx="731161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05DD2-5A37-4988-6954-55ED40C1F2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0" y="1844824"/>
            <a:ext cx="7812360" cy="3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07BD7-EB8D-2CC9-C95C-8E318EFABE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296" y="346348"/>
            <a:ext cx="5079863" cy="616530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159176" y="3717032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Times New Roman" panose="02020603050405020304" pitchFamily="18" charset="0"/>
              </a:rPr>
              <a:t>Figure 2.6 </a:t>
            </a:r>
            <a:r>
              <a:rPr lang="en-GB" sz="1400" dirty="0">
                <a:cs typeface="Times New Roman" panose="02020603050405020304" pitchFamily="18" charset="0"/>
              </a:rPr>
              <a:t>KRT modality at 1 year for incident adult KRT patients who started KRT in 2022 by centre</a:t>
            </a: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200" dirty="0">
                <a:cs typeface="Times New Roman" panose="02020603050405020304" pitchFamily="18" charset="0"/>
              </a:rPr>
              <a:t>Number of patients in a centre in brackets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Out – moved out of a centre but did not reappear in another centre;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Rec – recovered kidney function;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Stop – treatment withdrawal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Centres are ordered by increasing use of PD at 1 year</a:t>
            </a:r>
          </a:p>
        </p:txBody>
      </p:sp>
    </p:spTree>
    <p:extLst>
      <p:ext uri="{BB962C8B-B14F-4D97-AF65-F5344CB8AC3E}">
        <p14:creationId xmlns:p14="http://schemas.microsoft.com/office/powerpoint/2010/main" val="86343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159174" y="3822981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Times New Roman" panose="02020603050405020304" pitchFamily="18" charset="0"/>
              </a:rPr>
              <a:t>Figure 2.7 </a:t>
            </a:r>
            <a:r>
              <a:rPr lang="en-GB" sz="1400" dirty="0">
                <a:cs typeface="Times New Roman" panose="02020603050405020304" pitchFamily="18" charset="0"/>
              </a:rPr>
              <a:t>KRT modality at 1 year for incident adult PD patients who started KRT in 2022 by centre</a:t>
            </a: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200" dirty="0">
                <a:cs typeface="Times New Roman" panose="02020603050405020304" pitchFamily="18" charset="0"/>
              </a:rPr>
              <a:t>Number of patients in a centre in brackets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Out – moved out of a centre but did not reappear in another centre;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Rec – recovered kidney function;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Stop – treatment withdrawal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Centres are ordered by increasing use of PD at 1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02A58-005C-1917-786E-581F0796C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54" y="346348"/>
            <a:ext cx="501875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79117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96265-A3E8-272A-4774-FC94D6F20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0" y="1916832"/>
            <a:ext cx="7623720" cy="37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2A78C-687D-9618-721C-6A71A2125A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16" y="1844824"/>
            <a:ext cx="80741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59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1285</TotalTime>
  <Words>405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26</cp:revision>
  <dcterms:created xsi:type="dcterms:W3CDTF">2020-07-23T08:21:55Z</dcterms:created>
  <dcterms:modified xsi:type="dcterms:W3CDTF">2025-08-28T09:29:16Z</dcterms:modified>
</cp:coreProperties>
</file>