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FEC493-1940-4463-8E6B-83606C88555F}" v="1" dt="2021-05-15T10:06:41.106"/>
    <p1510:client id="{AB65C608-702F-4A77-B887-F49E88956757}" v="17" dt="2021-05-14T10:44:37.8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96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13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ant King (Staff)" userId="d6f76183-b50c-4be9-9780-097812e54c7d" providerId="ADAL" clId="{63FEC493-1940-4463-8E6B-83606C88555F}"/>
    <pc:docChg chg="custSel modSld">
      <pc:chgData name="Grant King (Staff)" userId="d6f76183-b50c-4be9-9780-097812e54c7d" providerId="ADAL" clId="{63FEC493-1940-4463-8E6B-83606C88555F}" dt="2021-05-15T10:32:55.057" v="146" actId="20577"/>
      <pc:docMkLst>
        <pc:docMk/>
      </pc:docMkLst>
      <pc:sldChg chg="modSp mod">
        <pc:chgData name="Grant King (Staff)" userId="d6f76183-b50c-4be9-9780-097812e54c7d" providerId="ADAL" clId="{63FEC493-1940-4463-8E6B-83606C88555F}" dt="2021-05-15T10:32:55.057" v="146" actId="20577"/>
        <pc:sldMkLst>
          <pc:docMk/>
          <pc:sldMk cId="3993297702" sldId="258"/>
        </pc:sldMkLst>
        <pc:spChg chg="mod">
          <ac:chgData name="Grant King (Staff)" userId="d6f76183-b50c-4be9-9780-097812e54c7d" providerId="ADAL" clId="{63FEC493-1940-4463-8E6B-83606C88555F}" dt="2021-05-15T10:32:55.057" v="146" actId="20577"/>
          <ac:spMkLst>
            <pc:docMk/>
            <pc:sldMk cId="3993297702" sldId="258"/>
            <ac:spMk id="3" creationId="{F2B15911-E935-4428-81CC-D9938F80AC22}"/>
          </ac:spMkLst>
        </pc:spChg>
      </pc:sldChg>
      <pc:sldChg chg="modSp mod">
        <pc:chgData name="Grant King (Staff)" userId="d6f76183-b50c-4be9-9780-097812e54c7d" providerId="ADAL" clId="{63FEC493-1940-4463-8E6B-83606C88555F}" dt="2021-05-15T10:15:40.914" v="69" actId="113"/>
        <pc:sldMkLst>
          <pc:docMk/>
          <pc:sldMk cId="3314874418" sldId="259"/>
        </pc:sldMkLst>
        <pc:spChg chg="mod">
          <ac:chgData name="Grant King (Staff)" userId="d6f76183-b50c-4be9-9780-097812e54c7d" providerId="ADAL" clId="{63FEC493-1940-4463-8E6B-83606C88555F}" dt="2021-05-15T10:15:40.914" v="69" actId="113"/>
          <ac:spMkLst>
            <pc:docMk/>
            <pc:sldMk cId="3314874418" sldId="259"/>
            <ac:spMk id="3" creationId="{EB2F1DF1-3B5E-4AF2-B9AC-6D090924AC5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5/16/2021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groups/455922611114956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pcedcenter.org/news-events/news/coping-with-chronic-illness-during-covid-19-how-to-live-well-in-the-context-of-stres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740231-FDF5-447A-8141-0585AC5534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000" dirty="0">
                <a:latin typeface="+mn-lt"/>
              </a:rPr>
              <a:t>Coping with chronic health </a:t>
            </a:r>
            <a:br>
              <a:rPr lang="en-GB" sz="4000" dirty="0">
                <a:latin typeface="+mn-lt"/>
              </a:rPr>
            </a:br>
            <a:r>
              <a:rPr lang="en-GB" sz="4000" dirty="0">
                <a:latin typeface="+mn-lt"/>
              </a:rPr>
              <a:t>needs in a pandemic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D00DCB8-13D3-4730-8EB1-9A86CDBD80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Grant King, Patient Representative </a:t>
            </a:r>
          </a:p>
        </p:txBody>
      </p:sp>
    </p:spTree>
    <p:extLst>
      <p:ext uri="{BB962C8B-B14F-4D97-AF65-F5344CB8AC3E}">
        <p14:creationId xmlns:p14="http://schemas.microsoft.com/office/powerpoint/2010/main" val="128109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F58F4E-3F58-4D32-A4AE-19DD93414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+mn-lt"/>
              </a:rPr>
              <a:t>Why 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2B15911-E935-4428-81CC-D9938F80A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276837"/>
            <a:ext cx="7073553" cy="6291743"/>
          </a:xfrm>
        </p:spPr>
        <p:txBody>
          <a:bodyPr>
            <a:normAutofit/>
          </a:bodyPr>
          <a:lstStyle/>
          <a:p>
            <a:r>
              <a:rPr lang="en-GB" dirty="0"/>
              <a:t>Grant King, 45, three (adopted) children, nursing lecturer.</a:t>
            </a:r>
          </a:p>
          <a:p>
            <a:r>
              <a:rPr lang="en-GB" dirty="0"/>
              <a:t>Admin for the Facebook page - </a:t>
            </a:r>
            <a:r>
              <a:rPr lang="en-GB" b="1" u="sng" dirty="0">
                <a:hlinkClick r:id="rId2"/>
              </a:rPr>
              <a:t>Renal Cysts and Diabetes (R.C.A.D.) Syndrome / HNF1b Support Group</a:t>
            </a:r>
            <a:endParaRPr lang="en-GB" b="1" u="sng" dirty="0"/>
          </a:p>
          <a:p>
            <a:endParaRPr lang="en-GB" dirty="0"/>
          </a:p>
          <a:p>
            <a:r>
              <a:rPr lang="en-GB" dirty="0"/>
              <a:t>HNF1b mutation, diagnosed age 32, de novo  </a:t>
            </a:r>
          </a:p>
          <a:p>
            <a:pPr lvl="1"/>
            <a:r>
              <a:rPr lang="en-GB" sz="1800" dirty="0"/>
              <a:t>Cystic dysplastic kidneys (</a:t>
            </a:r>
            <a:r>
              <a:rPr lang="en-GB" sz="1800" dirty="0" err="1"/>
              <a:t>gfr</a:t>
            </a:r>
            <a:r>
              <a:rPr lang="en-GB" sz="1800" dirty="0"/>
              <a:t> ~15)</a:t>
            </a:r>
          </a:p>
          <a:p>
            <a:pPr lvl="1"/>
            <a:r>
              <a:rPr lang="en-GB" sz="1800" dirty="0"/>
              <a:t>Liver disease</a:t>
            </a:r>
          </a:p>
          <a:p>
            <a:pPr lvl="1"/>
            <a:r>
              <a:rPr lang="en-GB" sz="1800" dirty="0"/>
              <a:t>Pancreatic atrophy – MODY5 </a:t>
            </a:r>
          </a:p>
          <a:p>
            <a:pPr lvl="1"/>
            <a:r>
              <a:rPr lang="en-GB" sz="1800" dirty="0"/>
              <a:t>Obstructive azoospermia </a:t>
            </a:r>
          </a:p>
          <a:p>
            <a:pPr lvl="1"/>
            <a:endParaRPr lang="en-GB" sz="1800" dirty="0"/>
          </a:p>
          <a:p>
            <a:pPr lvl="1"/>
            <a:r>
              <a:rPr lang="en-GB" sz="1800" dirty="0"/>
              <a:t>+ thyroid and parathyroid issues, diverticular disease </a:t>
            </a:r>
          </a:p>
          <a:p>
            <a:pPr lvl="1"/>
            <a:endParaRPr lang="en-GB" sz="1800" dirty="0"/>
          </a:p>
          <a:p>
            <a:pPr lvl="1"/>
            <a:r>
              <a:rPr lang="en-GB" sz="1800" dirty="0"/>
              <a:t>Dialysis (stopped as function improved over </a:t>
            </a:r>
            <a:r>
              <a:rPr lang="en-GB" sz="1800" dirty="0" err="1"/>
              <a:t>covid</a:t>
            </a:r>
            <a:r>
              <a:rPr lang="en-GB" sz="1800" dirty="0"/>
              <a:t> shielding)</a:t>
            </a:r>
          </a:p>
          <a:p>
            <a:pPr lvl="1"/>
            <a:r>
              <a:rPr lang="en-GB" sz="1800" dirty="0"/>
              <a:t>Awaiting a kidney and pancreas transplant </a:t>
            </a:r>
          </a:p>
        </p:txBody>
      </p:sp>
    </p:spTree>
    <p:extLst>
      <p:ext uri="{BB962C8B-B14F-4D97-AF65-F5344CB8AC3E}">
        <p14:creationId xmlns:p14="http://schemas.microsoft.com/office/powerpoint/2010/main" val="3993297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AA069C-09E8-4410-9AFF-4BF75F53B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+mn-lt"/>
              </a:rPr>
              <a:t>A year in the life…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D70B918-CCA2-40A0-A1F8-BDCCEB0670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4573" y="953835"/>
            <a:ext cx="6281873" cy="5248622"/>
          </a:xfrm>
        </p:spPr>
        <p:txBody>
          <a:bodyPr>
            <a:normAutofit lnSpcReduction="10000"/>
          </a:bodyPr>
          <a:lstStyle/>
          <a:p>
            <a:r>
              <a:rPr lang="en-GB" dirty="0"/>
              <a:t> “I often say now I don’t have any choice whether I have Parkinson’s, but surrounding that non-choice is a million other choices that I can make.” – Michael J. Fox</a:t>
            </a:r>
          </a:p>
          <a:p>
            <a:endParaRPr lang="en-GB" b="1" dirty="0"/>
          </a:p>
          <a:p>
            <a:r>
              <a:rPr lang="en-GB" dirty="0"/>
              <a:t>Vulnerability</a:t>
            </a:r>
          </a:p>
          <a:p>
            <a:pPr lvl="1"/>
            <a:r>
              <a:rPr lang="en-GB" sz="1800" dirty="0"/>
              <a:t>Support needs (inc. vaccination)</a:t>
            </a:r>
          </a:p>
          <a:p>
            <a:pPr lvl="1"/>
            <a:r>
              <a:rPr lang="en-GB" sz="1800" dirty="0"/>
              <a:t>Minds and bodies </a:t>
            </a:r>
          </a:p>
          <a:p>
            <a:pPr lvl="1"/>
            <a:r>
              <a:rPr lang="en-GB" sz="1800" dirty="0"/>
              <a:t>The impact of media  </a:t>
            </a:r>
          </a:p>
          <a:p>
            <a:endParaRPr lang="en-GB" dirty="0"/>
          </a:p>
          <a:p>
            <a:r>
              <a:rPr lang="en-GB" dirty="0"/>
              <a:t>Autonomy </a:t>
            </a:r>
          </a:p>
          <a:p>
            <a:pPr lvl="1"/>
            <a:r>
              <a:rPr lang="en-GB" sz="1800" dirty="0"/>
              <a:t>Prioritising self </a:t>
            </a:r>
          </a:p>
          <a:p>
            <a:pPr lvl="1"/>
            <a:r>
              <a:rPr lang="en-GB" sz="1800" dirty="0"/>
              <a:t>Changes to roles and responsibilities </a:t>
            </a:r>
          </a:p>
          <a:p>
            <a:pPr lvl="1"/>
            <a:r>
              <a:rPr lang="en-GB" sz="1800" dirty="0"/>
              <a:t>Learning and growth </a:t>
            </a:r>
          </a:p>
          <a:p>
            <a:pPr lvl="1"/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4068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029EDD8-762E-44B7-97CA-3A4BEF2AB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bg1">
                    <a:lumMod val="9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Kidney disease - coping in the context of a pandemic </a:t>
            </a:r>
            <a:r>
              <a:rPr lang="en-GB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B2F1DF1-3B5E-4AF2-B9AC-6D090924A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6503" y="200297"/>
            <a:ext cx="7445828" cy="6657703"/>
          </a:xfrm>
        </p:spPr>
        <p:txBody>
          <a:bodyPr>
            <a:normAutofit fontScale="62500" lnSpcReduction="20000"/>
          </a:bodyPr>
          <a:lstStyle/>
          <a:p>
            <a:endParaRPr lang="en-GB" dirty="0"/>
          </a:p>
          <a:p>
            <a:r>
              <a:rPr lang="en-GB" sz="2600" b="1" dirty="0"/>
              <a:t>Remind yourself what you are already doing to remain healthy and how you already have skills to maintain your health and prevent infection.</a:t>
            </a:r>
          </a:p>
          <a:p>
            <a:endParaRPr lang="en-GB" sz="2600" dirty="0"/>
          </a:p>
          <a:p>
            <a:r>
              <a:rPr lang="en-GB" sz="2600" dirty="0"/>
              <a:t>Self-care: </a:t>
            </a:r>
          </a:p>
          <a:p>
            <a:pPr lvl="1"/>
            <a:r>
              <a:rPr lang="en-GB" sz="2600" dirty="0"/>
              <a:t>Limit Media/News/Screen Time</a:t>
            </a:r>
          </a:p>
          <a:p>
            <a:pPr lvl="1"/>
            <a:r>
              <a:rPr lang="en-GB" sz="2600" dirty="0"/>
              <a:t>Sleep Hygiene</a:t>
            </a:r>
          </a:p>
          <a:p>
            <a:pPr lvl="1"/>
            <a:r>
              <a:rPr lang="en-GB" sz="2600" dirty="0"/>
              <a:t>Relaxation techniques</a:t>
            </a:r>
          </a:p>
          <a:p>
            <a:pPr lvl="1"/>
            <a:r>
              <a:rPr lang="en-GB" sz="2600" dirty="0"/>
              <a:t>Exercise</a:t>
            </a:r>
          </a:p>
          <a:p>
            <a:pPr lvl="1"/>
            <a:r>
              <a:rPr lang="en-GB" sz="2600" dirty="0"/>
              <a:t>Social Support</a:t>
            </a:r>
          </a:p>
          <a:p>
            <a:pPr lvl="1"/>
            <a:endParaRPr lang="en-GB" sz="2600" dirty="0"/>
          </a:p>
          <a:p>
            <a:r>
              <a:rPr lang="en-GB" sz="2600" dirty="0"/>
              <a:t>Support for parents:</a:t>
            </a:r>
          </a:p>
          <a:p>
            <a:pPr lvl="1"/>
            <a:r>
              <a:rPr lang="en-GB" sz="2600" dirty="0"/>
              <a:t>Practice </a:t>
            </a:r>
            <a:r>
              <a:rPr lang="en-GB" sz="2600" b="1" dirty="0"/>
              <a:t>compassion</a:t>
            </a:r>
            <a:r>
              <a:rPr lang="en-GB" sz="2600" dirty="0"/>
              <a:t> within your parenting</a:t>
            </a:r>
          </a:p>
          <a:p>
            <a:pPr lvl="1"/>
            <a:r>
              <a:rPr lang="en-GB" sz="2600" dirty="0"/>
              <a:t>Promote a </a:t>
            </a:r>
            <a:r>
              <a:rPr lang="en-GB" sz="2600" b="1" dirty="0"/>
              <a:t>schedule</a:t>
            </a:r>
            <a:r>
              <a:rPr lang="en-GB" sz="2600" dirty="0"/>
              <a:t> for the family, including school, chores, screen time, leisure time, alone time, family time</a:t>
            </a:r>
          </a:p>
          <a:p>
            <a:pPr lvl="1"/>
            <a:r>
              <a:rPr lang="en-GB" sz="2600" dirty="0"/>
              <a:t>Practice </a:t>
            </a:r>
            <a:r>
              <a:rPr lang="en-GB" sz="2600" b="1" dirty="0"/>
              <a:t>coping strategies together</a:t>
            </a:r>
            <a:r>
              <a:rPr lang="en-GB" sz="2600" dirty="0"/>
              <a:t>—exercise, mindfulness/meditation/relaxation/deep breathing</a:t>
            </a:r>
          </a:p>
          <a:p>
            <a:pPr lvl="1"/>
            <a:r>
              <a:rPr lang="en-GB" sz="2600" b="1" dirty="0"/>
              <a:t>Play</a:t>
            </a:r>
            <a:r>
              <a:rPr lang="en-GB" sz="2600" dirty="0"/>
              <a:t> board games, cook together, virtual museum tour/travel, arts and crafts, science experiments, gardening, movies, home organization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4874418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{9C21EC2A-95D1-4871-9809-A1B40A6B37E2}tf16401371</Template>
  <TotalTime>289</TotalTime>
  <Words>208</Words>
  <Application>Microsoft Office PowerPoint</Application>
  <PresentationFormat>Custom</PresentationFormat>
  <Paragraphs>45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Atlas</vt:lpstr>
      <vt:lpstr>Coping with chronic health  needs in a pandemic </vt:lpstr>
      <vt:lpstr>Why me?</vt:lpstr>
      <vt:lpstr>A year in the life… </vt:lpstr>
      <vt:lpstr>Kidney disease - coping in the context of a pandemic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Coping in a pandemic with  chronic health needs</dc:title>
  <dc:creator>Grant King (Staff)</dc:creator>
  <cp:lastModifiedBy>ClissoldR</cp:lastModifiedBy>
  <cp:revision>2</cp:revision>
  <dcterms:created xsi:type="dcterms:W3CDTF">2021-05-12T11:32:10Z</dcterms:created>
  <dcterms:modified xsi:type="dcterms:W3CDTF">2021-05-16T14:05:26Z</dcterms:modified>
</cp:coreProperties>
</file>