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3" r:id="rId7"/>
    <p:sldId id="264" r:id="rId8"/>
    <p:sldId id="265" r:id="rId9"/>
    <p:sldId id="273" r:id="rId10"/>
    <p:sldId id="269" r:id="rId11"/>
    <p:sldId id="274" r:id="rId12"/>
    <p:sldId id="270" r:id="rId13"/>
    <p:sldId id="271"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C7CD79-7AFD-4C33-919E-2688DD24E593}" type="datetimeFigureOut">
              <a:rPr lang="en-GB" smtClean="0"/>
              <a:t>15/05/2021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FF074C-7282-46BA-A631-02E80B1BA516}" type="slidenum">
              <a:rPr lang="en-GB" smtClean="0"/>
              <a:t>‹#›</a:t>
            </a:fld>
            <a:endParaRPr lang="en-GB"/>
          </a:p>
        </p:txBody>
      </p:sp>
    </p:spTree>
    <p:extLst>
      <p:ext uri="{BB962C8B-B14F-4D97-AF65-F5344CB8AC3E}">
        <p14:creationId xmlns:p14="http://schemas.microsoft.com/office/powerpoint/2010/main" val="3618003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2</a:t>
            </a:fld>
            <a:endParaRPr lang="en-GB" dirty="0">
              <a:solidFill>
                <a:prstClr val="black"/>
              </a:solidFill>
            </a:endParaRPr>
          </a:p>
        </p:txBody>
      </p:sp>
    </p:spTree>
    <p:extLst>
      <p:ext uri="{BB962C8B-B14F-4D97-AF65-F5344CB8AC3E}">
        <p14:creationId xmlns:p14="http://schemas.microsoft.com/office/powerpoint/2010/main" val="15502062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prevalence of neurological involvement in patients with a deletion of or a variant in the HNF1B gene remains discussed.</a:t>
            </a:r>
          </a:p>
          <a:p>
            <a:r>
              <a:rPr lang="en-GB" dirty="0" smtClean="0"/>
              <a:t>The aim of this study was to investigate the neuropsychological outcomes in a large cohort of children carrying either a</a:t>
            </a:r>
          </a:p>
          <a:p>
            <a:r>
              <a:rPr lang="en-GB" dirty="0" smtClean="0"/>
              <a:t>HNF1B whole-gene deletion or a disease-associated variant, revealed by the presence of kidney anomalies. The</a:t>
            </a:r>
          </a:p>
          <a:p>
            <a:r>
              <a:rPr lang="en-GB" dirty="0" smtClean="0"/>
              <a:t>neuropsychological development—based on school level—of 223 children included in this prospective cohort was studied.</a:t>
            </a:r>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12</a:t>
            </a:fld>
            <a:endParaRPr lang="en-GB" dirty="0">
              <a:solidFill>
                <a:prstClr val="black"/>
              </a:solidFill>
            </a:endParaRPr>
          </a:p>
        </p:txBody>
      </p:sp>
    </p:spTree>
    <p:extLst>
      <p:ext uri="{BB962C8B-B14F-4D97-AF65-F5344CB8AC3E}">
        <p14:creationId xmlns:p14="http://schemas.microsoft.com/office/powerpoint/2010/main" val="4084100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Data from 180 children were available for analysis. Patients mean age was 9.6 years, with 39.9% of girls. Among these</a:t>
            </a:r>
          </a:p>
          <a:p>
            <a:r>
              <a:rPr lang="en-GB" dirty="0" smtClean="0"/>
              <a:t>patients, 119 carried a HNF1B deletion and 61 a disease-associated variant. In the school-aged population, 12.7 and 3.6% of</a:t>
            </a:r>
          </a:p>
          <a:p>
            <a:r>
              <a:rPr lang="en-GB" dirty="0" smtClean="0"/>
              <a:t>patients carrying a HNF1B deletion and a disease-associated variant had special educational needs, respectively. Therefore,</a:t>
            </a:r>
          </a:p>
          <a:p>
            <a:r>
              <a:rPr lang="en-GB" dirty="0" smtClean="0"/>
              <a:t>the presence of a HNF1B deletion increases the risk to present with a neuropsychiatric involvement when compared with the</a:t>
            </a:r>
          </a:p>
          <a:p>
            <a:r>
              <a:rPr lang="en-GB" dirty="0" smtClean="0"/>
              <a:t>general population. On the other hand, almost 90% of patients carrying a HNF1B disease-associated variant or deletion have</a:t>
            </a:r>
          </a:p>
          <a:p>
            <a:r>
              <a:rPr lang="en-GB" dirty="0" smtClean="0"/>
              <a:t>a normal schooling in a general educational environment. Even if these findings do not predict the risk of neuropsychiatric</a:t>
            </a:r>
          </a:p>
          <a:p>
            <a:r>
              <a:rPr lang="en-GB" dirty="0" smtClean="0"/>
              <a:t>disease at adulthood, most patients diagnosed secondary to kidney anomalies do not show a neurological outcome severe</a:t>
            </a:r>
          </a:p>
          <a:p>
            <a:r>
              <a:rPr lang="en-GB" dirty="0" smtClean="0"/>
              <a:t>enough to impede standard schooling at elementary school. These results should be taken into account in prenatal</a:t>
            </a:r>
          </a:p>
          <a:p>
            <a:r>
              <a:rPr lang="en-GB" dirty="0" err="1" smtClean="0"/>
              <a:t>counseling</a:t>
            </a:r>
            <a:r>
              <a:rPr lang="en-GB" dirty="0" smtClean="0"/>
              <a:t>.</a:t>
            </a:r>
          </a:p>
          <a:p>
            <a:endParaRPr lang="en-GB" dirty="0"/>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13</a:t>
            </a:fld>
            <a:endParaRPr lang="en-GB" dirty="0">
              <a:solidFill>
                <a:prstClr val="black"/>
              </a:solidFill>
            </a:endParaRPr>
          </a:p>
        </p:txBody>
      </p:sp>
    </p:spTree>
    <p:extLst>
      <p:ext uri="{BB962C8B-B14F-4D97-AF65-F5344CB8AC3E}">
        <p14:creationId xmlns:p14="http://schemas.microsoft.com/office/powerpoint/2010/main" val="715921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Unlike most genomic disorders…</a:t>
            </a:r>
          </a:p>
          <a:p>
            <a:r>
              <a:rPr lang="en-GB" dirty="0" smtClean="0"/>
              <a:t>More recent work has shown that neurodevelopmental disorders, including autism spectrum disorders (ASD), are part of the phenotype in patients referred for testing via clinical genetics rather than renal services.</a:t>
            </a:r>
          </a:p>
          <a:p>
            <a:r>
              <a:rPr lang="en-GB" dirty="0" smtClean="0"/>
              <a:t>A study by Laffargue et al. suggests that the neuropsychological phenotype is less severe than that previously reported when the 17q12 deletion is identified secondary to renal abnormalities.</a:t>
            </a:r>
          </a:p>
          <a:p>
            <a:endParaRPr lang="en-GB" dirty="0"/>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1094991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HNF1B is involved in hindbrain development in both zebra fish and mice and so is a good candidate to be the aetiological gene.[99, 100] There have been rare reports of learning difficulties and epilepsy in five patients with HNF1B gene mutations, which would support this.[5, 22, 101] Another candidate is LHX1, which is also expressed in the brain during early development; a mouse model with a targeted mutation of Lhx1 confirms its role as a key regulator of the vertebrate head organiser.[102, 103] A study investigating new hotspots of copy-number variation associated with ASD has implicated ACACA within the 17q12 deletion.[104] However, no single gene deletions or mutations resulting in haploinsufficiency and neurological disease in humans have been detected in either of these genes to date.</a:t>
            </a:r>
          </a:p>
          <a:p>
            <a:r>
              <a:rPr lang="en-GB" b="1" dirty="0" smtClean="0"/>
              <a:t>In this study, we systematically compared the neurodevelopmental phenotype of patients with either an HNF1B intragenic mutation or 17q12 deletion to determine whether haploinsufficiency of the HNF1B gene is responsible for this aspect of the phenotype.</a:t>
            </a:r>
            <a:endParaRPr lang="en-GB" b="1" dirty="0"/>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4</a:t>
            </a:fld>
            <a:endParaRPr lang="en-GB" dirty="0">
              <a:solidFill>
                <a:prstClr val="black"/>
              </a:solidFill>
            </a:endParaRPr>
          </a:p>
        </p:txBody>
      </p:sp>
    </p:spTree>
    <p:extLst>
      <p:ext uri="{BB962C8B-B14F-4D97-AF65-F5344CB8AC3E}">
        <p14:creationId xmlns:p14="http://schemas.microsoft.com/office/powerpoint/2010/main" val="1195386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Participants were recruited from January 2013 to October 2015 from four sites in the UK (adult renal and diabetes units at the Royal Devon and Exeter Hospital; paediatric renal units at Great Ormond Street Hospital for Children, Evelina London Children’s Hospital and Birmingham Children’s Hospital). Inclusion criteria included the presence of either an HNF1B intragenic mutation or whole-gene deletion on genetic testing performed due to underlying renal abnormalities or diabetes and current age ≥4 years. All eligible patients were invited to participate.</a:t>
            </a:r>
          </a:p>
          <a:p>
            <a:r>
              <a:rPr lang="en-GB" dirty="0" smtClean="0"/>
              <a:t>Initial mutation screening was performed by sequencing of coding exons and exon-intron boundaries together with gene dosage assessment by multiplex ligation-dependent probe amplification as previously described.[20, 26] Droplet digital PCR was used to confirm the presence of an approximate 1.3 Mb deletion at chromosome 17q12 in the 20 patients with an HNF1B whole-gene deletion.</a:t>
            </a:r>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1545089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 similar questionnaire with slightly different wording was given to adolescents for self-completion. This self-report version is suitable for young people aged around 11-16 years, depending on their level of understanding and literacy.</a:t>
            </a:r>
            <a:endParaRPr lang="en-GB" dirty="0"/>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6</a:t>
            </a:fld>
            <a:endParaRPr lang="en-GB" dirty="0">
              <a:solidFill>
                <a:prstClr val="black"/>
              </a:solidFill>
            </a:endParaRPr>
          </a:p>
        </p:txBody>
      </p:sp>
    </p:spTree>
    <p:extLst>
      <p:ext uri="{BB962C8B-B14F-4D97-AF65-F5344CB8AC3E}">
        <p14:creationId xmlns:p14="http://schemas.microsoft.com/office/powerpoint/2010/main" val="2241725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Figure 3.1  Patient difficulties as shown by parent-report Strengths and Difficulties Questionnaire (SDQ) scores (presented as Z-scores) for individuals &lt;18 years with both HNF1B gene mutations (n=4) and 17q12 microdeletions (n=10).</a:t>
            </a:r>
          </a:p>
          <a:p>
            <a:r>
              <a:rPr lang="en-GB" dirty="0" smtClean="0"/>
              <a:t>Individual scores are represented as different-shaped points and group medians as black bold horizontal lines. X axis represents school-age population mean, red dashed horizontal line above represents suggested clinical cut-point (90th percentile).</a:t>
            </a:r>
          </a:p>
          <a:p>
            <a:endParaRPr lang="en-GB" dirty="0" smtClean="0"/>
          </a:p>
          <a:p>
            <a:r>
              <a:rPr lang="en-GB" dirty="0" smtClean="0"/>
              <a:t>Use of the parent-report SDQ revealed more patient difficulties in the deletion group with a median total difficulties score of 15.5 (IQR 10-20) compared to 7 in the mutation group (IQR 3.5-7.5, P=0.048; Figure 3.1). This is also higher than the mean total difficulties score of 8 (standard deviation 5.8) obtained in a normative sample of 10,438 British school-aged children.[114]</a:t>
            </a:r>
          </a:p>
          <a:p>
            <a:r>
              <a:rPr lang="en-GB" dirty="0" smtClean="0"/>
              <a:t> When analysing the four subsections of the total difficulties score, conduct problems and peer relationship problems were more common in the deletion group: median scores were 2.5 (IQR 2-5) and 4.5 (IQR 1-6), respectively vs. 0.5 (IQR 0-1) and 0 (IQR 0-0.5) in the mutation group, P=0.04 and 0.02, respectively (Figure 3.2).</a:t>
            </a:r>
          </a:p>
          <a:p>
            <a:r>
              <a:rPr lang="en-GB" dirty="0" smtClean="0"/>
              <a:t>Five of the ten children with a deletion scored above the suggested clinical cut-point of 15; all of these children apart from one had already been referred for further psychological evaluation.</a:t>
            </a:r>
          </a:p>
          <a:p>
            <a:r>
              <a:rPr lang="en-GB" dirty="0" smtClean="0"/>
              <a:t>Parental scores for the impact of these difficulties on the child’s life were similarly high in the deletion group with a median score of 5 (IQR 2-8). This was compared to a median score of 0 in the mutation group (IQR 0-0, P=0.02) and a mean score of 0.4 (standard deviation 1.1) in the large normative sample mentioned previously.[114]</a:t>
            </a:r>
            <a:endParaRPr lang="en-GB" dirty="0"/>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7</a:t>
            </a:fld>
            <a:endParaRPr lang="en-GB" dirty="0">
              <a:solidFill>
                <a:prstClr val="black"/>
              </a:solidFill>
            </a:endParaRPr>
          </a:p>
        </p:txBody>
      </p:sp>
    </p:spTree>
    <p:extLst>
      <p:ext uri="{BB962C8B-B14F-4D97-AF65-F5344CB8AC3E}">
        <p14:creationId xmlns:p14="http://schemas.microsoft.com/office/powerpoint/2010/main" val="549337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8/20 (40%) participants with a deletion had a clinical diagnosis of either an ASD, attention deficit hyperactivity disorder (ADHD) and/or learning difficulties requiring a Statement of Special Educational Needs or attendance at a special school compared to 0/18 with a mutation, P=0.004 (Figure 3.3A). Of these eight patients, four had co-morbidity with learning difficulties accompanying a diagnosis of ASD and/or ADHD</a:t>
            </a:r>
            <a:endParaRPr lang="en-GB" dirty="0"/>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8</a:t>
            </a:fld>
            <a:endParaRPr lang="en-GB" dirty="0">
              <a:solidFill>
                <a:prstClr val="black"/>
              </a:solidFill>
            </a:endParaRPr>
          </a:p>
        </p:txBody>
      </p:sp>
    </p:spTree>
    <p:extLst>
      <p:ext uri="{BB962C8B-B14F-4D97-AF65-F5344CB8AC3E}">
        <p14:creationId xmlns:p14="http://schemas.microsoft.com/office/powerpoint/2010/main" val="144466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However, several limitations were associated with this work. Despite inviting all eligible patients from the four different sites to take part, the study cohort represented only 45% of the total due to either inability to contact individuals despite several attempts or a negative response to participation. Therefore, the exact prevalence and spectrum of neurodevelopmental disorders in HNF1B-associated renal disease and diabetes remains unknown. Although individuals were systematically assessed using a combination of screening tools, participant/parent interview and review of medical records, comprehensive screening tools and diagnostic tests for ASD and ADHD were not used. This means less severe disease may have been missed. Finally, genetic screening for other known causes of neurodevelopmental disease (e.g. Fragile X, other copy number variants) was not undertaken.</a:t>
            </a:r>
            <a:endParaRPr lang="en-GB" dirty="0"/>
          </a:p>
        </p:txBody>
      </p:sp>
      <p:sp>
        <p:nvSpPr>
          <p:cNvPr id="4" name="Slide Number Placeholder 3"/>
          <p:cNvSpPr>
            <a:spLocks noGrp="1"/>
          </p:cNvSpPr>
          <p:nvPr>
            <p:ph type="sldNum" sz="quarter" idx="10"/>
          </p:nvPr>
        </p:nvSpPr>
        <p:spPr/>
        <p:txBody>
          <a:bodyPr/>
          <a:lstStyle/>
          <a:p>
            <a:fld id="{038A00DA-7A9F-435F-AEDB-B85225B47C06}" type="slidenum">
              <a:rPr lang="en-GB" smtClean="0">
                <a:solidFill>
                  <a:prstClr val="black"/>
                </a:solidFill>
              </a:rPr>
              <a:pPr/>
              <a:t>10</a:t>
            </a:fld>
            <a:endParaRPr lang="en-GB" dirty="0">
              <a:solidFill>
                <a:prstClr val="black"/>
              </a:solidFill>
            </a:endParaRPr>
          </a:p>
        </p:txBody>
      </p:sp>
    </p:spTree>
    <p:extLst>
      <p:ext uri="{BB962C8B-B14F-4D97-AF65-F5344CB8AC3E}">
        <p14:creationId xmlns:p14="http://schemas.microsoft.com/office/powerpoint/2010/main" val="3722426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However, several limitations were associated with this work. Despite inviting all eligible patients from the four different sites to take part, the study cohort represented only 45% of the total due to either inability to contact individuals despite several attempts or a negative response to participation. Therefore, the exact prevalence and spectrum of neurodevelopmental disorders in HNF1B-associated renal disease and diabetes remains unknown. Although individuals were systematically assessed using a combination of screening tools, participant/parent interview and review of medical records, comprehensive screening tools and diagnostic tests for ASD and ADHD were not used. This means less severe disease may have been missed. Finally, genetic screening for other known causes of neurodevelopmental disease (e.g. Fragile X, other copy number variants) was not undertaken.</a:t>
            </a:r>
          </a:p>
        </p:txBody>
      </p:sp>
      <p:sp>
        <p:nvSpPr>
          <p:cNvPr id="4" name="Slide Number Placeholder 3"/>
          <p:cNvSpPr>
            <a:spLocks noGrp="1"/>
          </p:cNvSpPr>
          <p:nvPr>
            <p:ph type="sldNum" sz="quarter" idx="10"/>
          </p:nvPr>
        </p:nvSpPr>
        <p:spPr/>
        <p:txBody>
          <a:bodyPr/>
          <a:lstStyle/>
          <a:p>
            <a:fld id="{66FF074C-7282-46BA-A631-02E80B1BA516}" type="slidenum">
              <a:rPr lang="en-GB" smtClean="0"/>
              <a:t>11</a:t>
            </a:fld>
            <a:endParaRPr lang="en-GB"/>
          </a:p>
        </p:txBody>
      </p:sp>
    </p:spTree>
    <p:extLst>
      <p:ext uri="{BB962C8B-B14F-4D97-AF65-F5344CB8AC3E}">
        <p14:creationId xmlns:p14="http://schemas.microsoft.com/office/powerpoint/2010/main" val="2029957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22AD9AC-E26F-4AA3-9134-9B3E374F9158}" type="datetimeFigureOut">
              <a:rPr lang="en-GB" smtClean="0"/>
              <a:t>15/05/2021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1377798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22AD9AC-E26F-4AA3-9134-9B3E374F9158}" type="datetimeFigureOut">
              <a:rPr lang="en-GB" smtClean="0"/>
              <a:t>15/05/2021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3797140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22AD9AC-E26F-4AA3-9134-9B3E374F9158}" type="datetimeFigureOut">
              <a:rPr lang="en-GB" smtClean="0"/>
              <a:t>15/05/2021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414115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22AD9AC-E26F-4AA3-9134-9B3E374F9158}" type="datetimeFigureOut">
              <a:rPr lang="en-GB" smtClean="0"/>
              <a:t>15/05/2021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2621662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2AD9AC-E26F-4AA3-9134-9B3E374F9158}" type="datetimeFigureOut">
              <a:rPr lang="en-GB" smtClean="0"/>
              <a:t>15/05/2021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10801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22AD9AC-E26F-4AA3-9134-9B3E374F9158}" type="datetimeFigureOut">
              <a:rPr lang="en-GB" smtClean="0"/>
              <a:t>15/05/2021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2869292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22AD9AC-E26F-4AA3-9134-9B3E374F9158}" type="datetimeFigureOut">
              <a:rPr lang="en-GB" smtClean="0"/>
              <a:t>15/05/2021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211075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22AD9AC-E26F-4AA3-9134-9B3E374F9158}" type="datetimeFigureOut">
              <a:rPr lang="en-GB" smtClean="0"/>
              <a:t>15/05/2021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2910871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2AD9AC-E26F-4AA3-9134-9B3E374F9158}" type="datetimeFigureOut">
              <a:rPr lang="en-GB" smtClean="0"/>
              <a:t>15/05/2021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1204551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2AD9AC-E26F-4AA3-9134-9B3E374F9158}" type="datetimeFigureOut">
              <a:rPr lang="en-GB" smtClean="0"/>
              <a:t>15/05/2021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3879874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2AD9AC-E26F-4AA3-9134-9B3E374F9158}" type="datetimeFigureOut">
              <a:rPr lang="en-GB" smtClean="0"/>
              <a:t>15/05/2021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B7E01D-04AD-48FA-A727-38F4727C83C0}" type="slidenum">
              <a:rPr lang="en-GB" smtClean="0"/>
              <a:t>‹#›</a:t>
            </a:fld>
            <a:endParaRPr lang="en-GB"/>
          </a:p>
        </p:txBody>
      </p:sp>
    </p:spTree>
    <p:extLst>
      <p:ext uri="{BB962C8B-B14F-4D97-AF65-F5344CB8AC3E}">
        <p14:creationId xmlns:p14="http://schemas.microsoft.com/office/powerpoint/2010/main" val="1914349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2AD9AC-E26F-4AA3-9134-9B3E374F9158}" type="datetimeFigureOut">
              <a:rPr lang="en-GB" smtClean="0"/>
              <a:t>15/05/2021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B7E01D-04AD-48FA-A727-38F4727C83C0}" type="slidenum">
              <a:rPr lang="en-GB" smtClean="0"/>
              <a:t>‹#›</a:t>
            </a:fld>
            <a:endParaRPr lang="en-GB"/>
          </a:p>
        </p:txBody>
      </p:sp>
    </p:spTree>
    <p:extLst>
      <p:ext uri="{BB962C8B-B14F-4D97-AF65-F5344CB8AC3E}">
        <p14:creationId xmlns:p14="http://schemas.microsoft.com/office/powerpoint/2010/main" val="785893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HNF1B and the brain</a:t>
            </a:r>
            <a:endParaRPr lang="en-GB" dirty="0"/>
          </a:p>
        </p:txBody>
      </p:sp>
      <p:sp>
        <p:nvSpPr>
          <p:cNvPr id="3" name="Subtitle 2"/>
          <p:cNvSpPr>
            <a:spLocks noGrp="1"/>
          </p:cNvSpPr>
          <p:nvPr>
            <p:ph type="subTitle" idx="1"/>
          </p:nvPr>
        </p:nvSpPr>
        <p:spPr/>
        <p:txBody>
          <a:bodyPr>
            <a:normAutofit fontScale="92500" lnSpcReduction="20000"/>
          </a:bodyPr>
          <a:lstStyle/>
          <a:p>
            <a:r>
              <a:rPr lang="en-GB" dirty="0" smtClean="0"/>
              <a:t>Dr Rhian Clissold</a:t>
            </a:r>
          </a:p>
          <a:p>
            <a:r>
              <a:rPr lang="en-GB" dirty="0" smtClean="0"/>
              <a:t>Consultant Nephrologist, Exeter Kidney Unit</a:t>
            </a:r>
          </a:p>
          <a:p>
            <a:r>
              <a:rPr lang="en-GB" dirty="0" smtClean="0"/>
              <a:t>15/05/21</a:t>
            </a:r>
            <a:endParaRPr lang="en-GB" dirty="0"/>
          </a:p>
        </p:txBody>
      </p:sp>
    </p:spTree>
    <p:extLst>
      <p:ext uri="{BB962C8B-B14F-4D97-AF65-F5344CB8AC3E}">
        <p14:creationId xmlns:p14="http://schemas.microsoft.com/office/powerpoint/2010/main" val="1532182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Summary</a:t>
            </a:r>
            <a:endParaRPr lang="en-GB" dirty="0"/>
          </a:p>
        </p:txBody>
      </p:sp>
      <p:sp>
        <p:nvSpPr>
          <p:cNvPr id="6" name="Content Placeholder 5"/>
          <p:cNvSpPr>
            <a:spLocks noGrp="1"/>
          </p:cNvSpPr>
          <p:nvPr>
            <p:ph idx="1"/>
          </p:nvPr>
        </p:nvSpPr>
        <p:spPr/>
        <p:txBody>
          <a:bodyPr/>
          <a:lstStyle/>
          <a:p>
            <a:r>
              <a:rPr lang="en-GB" dirty="0" smtClean="0"/>
              <a:t>Neurodevelopmental features only seen in individuals with a deletion</a:t>
            </a:r>
          </a:p>
          <a:p>
            <a:endParaRPr lang="en-GB" dirty="0"/>
          </a:p>
          <a:p>
            <a:r>
              <a:rPr lang="en-GB" dirty="0" smtClean="0"/>
              <a:t>Having only one copy of </a:t>
            </a:r>
            <a:r>
              <a:rPr lang="en-GB" i="1" dirty="0" smtClean="0"/>
              <a:t>HNF1B</a:t>
            </a:r>
            <a:r>
              <a:rPr lang="en-GB" dirty="0" smtClean="0"/>
              <a:t> gene not the cause</a:t>
            </a:r>
          </a:p>
          <a:p>
            <a:endParaRPr lang="en-GB" dirty="0"/>
          </a:p>
          <a:p>
            <a:r>
              <a:rPr lang="en-GB" dirty="0" smtClean="0"/>
              <a:t>Ensure referral for appropriate psychological assessment if concerns arise</a:t>
            </a:r>
            <a:endParaRPr lang="en-GB" dirty="0"/>
          </a:p>
        </p:txBody>
      </p:sp>
    </p:spTree>
    <p:extLst>
      <p:ext uri="{BB962C8B-B14F-4D97-AF65-F5344CB8AC3E}">
        <p14:creationId xmlns:p14="http://schemas.microsoft.com/office/powerpoint/2010/main" val="5953861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Limitations</a:t>
            </a:r>
            <a:endParaRPr lang="en-GB" dirty="0"/>
          </a:p>
        </p:txBody>
      </p:sp>
      <p:sp>
        <p:nvSpPr>
          <p:cNvPr id="3" name="Content Placeholder 2"/>
          <p:cNvSpPr>
            <a:spLocks noGrp="1"/>
          </p:cNvSpPr>
          <p:nvPr>
            <p:ph idx="1"/>
          </p:nvPr>
        </p:nvSpPr>
        <p:spPr>
          <a:xfrm>
            <a:off x="457200" y="1600200"/>
            <a:ext cx="8229600" cy="5069160"/>
          </a:xfrm>
        </p:spPr>
        <p:txBody>
          <a:bodyPr>
            <a:normAutofit lnSpcReduction="10000"/>
          </a:bodyPr>
          <a:lstStyle/>
          <a:p>
            <a:r>
              <a:rPr lang="en-GB" dirty="0" smtClean="0"/>
              <a:t>Not everyone wanted to participate</a:t>
            </a:r>
          </a:p>
          <a:p>
            <a:pPr lvl="1"/>
            <a:r>
              <a:rPr lang="en-GB" dirty="0" smtClean="0"/>
              <a:t>Exact prevalence and scope of neurodevelopmental involvement remains unknown</a:t>
            </a:r>
          </a:p>
          <a:p>
            <a:pPr lvl="1"/>
            <a:endParaRPr lang="en-GB" dirty="0"/>
          </a:p>
          <a:p>
            <a:r>
              <a:rPr lang="en-GB" dirty="0" smtClean="0"/>
              <a:t>Diagnostic tests for autism/ADHD not used</a:t>
            </a:r>
          </a:p>
          <a:p>
            <a:pPr lvl="1"/>
            <a:r>
              <a:rPr lang="en-GB" dirty="0" smtClean="0"/>
              <a:t> Less severe involvement may have been missed</a:t>
            </a:r>
          </a:p>
          <a:p>
            <a:pPr lvl="1"/>
            <a:endParaRPr lang="en-GB" dirty="0"/>
          </a:p>
          <a:p>
            <a:r>
              <a:rPr lang="en-GB" dirty="0" smtClean="0"/>
              <a:t>Genetic screening for other causes not carried out</a:t>
            </a:r>
            <a:endParaRPr lang="en-GB" dirty="0"/>
          </a:p>
        </p:txBody>
      </p:sp>
    </p:spTree>
    <p:extLst>
      <p:ext uri="{BB962C8B-B14F-4D97-AF65-F5344CB8AC3E}">
        <p14:creationId xmlns:p14="http://schemas.microsoft.com/office/powerpoint/2010/main" val="19006695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Update</a:t>
            </a:r>
            <a:endParaRPr lang="en-GB"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40867" y="2132856"/>
            <a:ext cx="8309767"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0320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2034"/>
          </a:xfrm>
        </p:spPr>
        <p:txBody>
          <a:bodyPr>
            <a:normAutofit fontScale="90000"/>
          </a:bodyPr>
          <a:lstStyle/>
          <a:p>
            <a:endParaRPr lang="en-GB" dirty="0"/>
          </a:p>
        </p:txBody>
      </p:sp>
      <p:sp>
        <p:nvSpPr>
          <p:cNvPr id="3" name="Content Placeholder 2"/>
          <p:cNvSpPr>
            <a:spLocks noGrp="1"/>
          </p:cNvSpPr>
          <p:nvPr>
            <p:ph idx="1"/>
          </p:nvPr>
        </p:nvSpPr>
        <p:spPr>
          <a:xfrm>
            <a:off x="457200" y="476672"/>
            <a:ext cx="8229600" cy="6264696"/>
          </a:xfrm>
        </p:spPr>
        <p:txBody>
          <a:bodyPr>
            <a:normAutofit fontScale="92500" lnSpcReduction="20000"/>
          </a:bodyPr>
          <a:lstStyle/>
          <a:p>
            <a:r>
              <a:rPr lang="en-GB" dirty="0" smtClean="0"/>
              <a:t>Total=180, average age=9.6 years</a:t>
            </a:r>
          </a:p>
          <a:p>
            <a:endParaRPr lang="en-GB" dirty="0"/>
          </a:p>
          <a:p>
            <a:r>
              <a:rPr lang="en-GB" dirty="0" smtClean="0"/>
              <a:t>119 children with deletion, 61 with mutation</a:t>
            </a:r>
          </a:p>
          <a:p>
            <a:endParaRPr lang="en-GB" dirty="0"/>
          </a:p>
          <a:p>
            <a:r>
              <a:rPr lang="en-GB" dirty="0" smtClean="0"/>
              <a:t>Special educational needs:</a:t>
            </a:r>
          </a:p>
          <a:p>
            <a:pPr lvl="1"/>
            <a:r>
              <a:rPr lang="en-GB" dirty="0" smtClean="0"/>
              <a:t>12.7% of children with an </a:t>
            </a:r>
            <a:r>
              <a:rPr lang="en-GB" i="1" dirty="0" smtClean="0"/>
              <a:t>HNF1B</a:t>
            </a:r>
            <a:r>
              <a:rPr lang="en-GB" dirty="0" smtClean="0"/>
              <a:t> deletion</a:t>
            </a:r>
          </a:p>
          <a:p>
            <a:pPr lvl="1"/>
            <a:r>
              <a:rPr lang="en-GB" dirty="0" smtClean="0"/>
              <a:t>3.6% of children with an </a:t>
            </a:r>
            <a:r>
              <a:rPr lang="en-GB" i="1" dirty="0" smtClean="0"/>
              <a:t>HNF1B</a:t>
            </a:r>
            <a:r>
              <a:rPr lang="en-GB" dirty="0" smtClean="0"/>
              <a:t> variant</a:t>
            </a:r>
          </a:p>
          <a:p>
            <a:endParaRPr lang="en-GB" dirty="0"/>
          </a:p>
          <a:p>
            <a:r>
              <a:rPr lang="en-GB" b="1" dirty="0"/>
              <a:t>~</a:t>
            </a:r>
            <a:r>
              <a:rPr lang="en-GB" b="1" dirty="0" smtClean="0"/>
              <a:t>90</a:t>
            </a:r>
            <a:r>
              <a:rPr lang="en-GB" b="1" dirty="0"/>
              <a:t>% of </a:t>
            </a:r>
            <a:r>
              <a:rPr lang="en-GB" b="1" dirty="0" smtClean="0"/>
              <a:t>children </a:t>
            </a:r>
            <a:r>
              <a:rPr lang="en-GB" b="1" dirty="0"/>
              <a:t>carrying </a:t>
            </a:r>
            <a:r>
              <a:rPr lang="en-GB" b="1" dirty="0" smtClean="0"/>
              <a:t>an </a:t>
            </a:r>
            <a:r>
              <a:rPr lang="en-GB" b="1" i="1" dirty="0"/>
              <a:t>HNF1B</a:t>
            </a:r>
            <a:r>
              <a:rPr lang="en-GB" b="1" dirty="0"/>
              <a:t> </a:t>
            </a:r>
            <a:r>
              <a:rPr lang="en-GB" b="1" dirty="0" smtClean="0"/>
              <a:t>mutation </a:t>
            </a:r>
            <a:r>
              <a:rPr lang="en-GB" b="1" dirty="0"/>
              <a:t>or deletion </a:t>
            </a:r>
            <a:r>
              <a:rPr lang="en-GB" b="1" dirty="0" smtClean="0"/>
              <a:t>have a </a:t>
            </a:r>
            <a:r>
              <a:rPr lang="en-GB" b="1" dirty="0"/>
              <a:t>normal schooling in a general educational </a:t>
            </a:r>
            <a:r>
              <a:rPr lang="en-GB" b="1" dirty="0" smtClean="0"/>
              <a:t>environment</a:t>
            </a:r>
          </a:p>
          <a:p>
            <a:endParaRPr lang="en-GB" dirty="0"/>
          </a:p>
          <a:p>
            <a:r>
              <a:rPr lang="en-GB" dirty="0"/>
              <a:t>These results should be taken into account in </a:t>
            </a:r>
            <a:r>
              <a:rPr lang="en-GB" dirty="0" smtClean="0"/>
              <a:t>prenatal counselling</a:t>
            </a:r>
            <a:endParaRPr lang="en-GB" dirty="0"/>
          </a:p>
        </p:txBody>
      </p:sp>
    </p:spTree>
    <p:extLst>
      <p:ext uri="{BB962C8B-B14F-4D97-AF65-F5344CB8AC3E}">
        <p14:creationId xmlns:p14="http://schemas.microsoft.com/office/powerpoint/2010/main" val="19176430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87824" y="2279005"/>
            <a:ext cx="3024336"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1932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143000"/>
          </a:xfrm>
        </p:spPr>
        <p:txBody>
          <a:bodyPr>
            <a:normAutofit fontScale="90000"/>
          </a:bodyPr>
          <a:lstStyle/>
          <a:p>
            <a:r>
              <a:rPr lang="en-GB" dirty="0" smtClean="0"/>
              <a:t>Most people with </a:t>
            </a:r>
            <a:r>
              <a:rPr lang="en-GB" i="1" dirty="0" smtClean="0"/>
              <a:t>HNF1B</a:t>
            </a:r>
            <a:r>
              <a:rPr lang="en-GB" dirty="0" smtClean="0"/>
              <a:t> whole gene deletion have large 17q12 deletion</a:t>
            </a:r>
            <a:br>
              <a:rPr lang="en-GB" dirty="0" smtClean="0"/>
            </a:br>
            <a:endParaRPr lang="en-GB" dirty="0"/>
          </a:p>
        </p:txBody>
      </p:sp>
      <p:sp>
        <p:nvSpPr>
          <p:cNvPr id="3" name="Content Placeholder 2"/>
          <p:cNvSpPr>
            <a:spLocks noGrp="1"/>
          </p:cNvSpPr>
          <p:nvPr>
            <p:ph idx="1"/>
          </p:nvPr>
        </p:nvSpPr>
        <p:spPr/>
        <p:txBody>
          <a:bodyPr/>
          <a:lstStyle/>
          <a:p>
            <a:endParaRPr lang="en-GB" dirty="0"/>
          </a:p>
          <a:p>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5563" y="2590800"/>
            <a:ext cx="64928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1687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1143000"/>
          </a:xfrm>
        </p:spPr>
        <p:txBody>
          <a:bodyPr>
            <a:normAutofit fontScale="90000"/>
          </a:bodyPr>
          <a:lstStyle/>
          <a:p>
            <a:r>
              <a:rPr lang="en-GB" dirty="0" smtClean="0"/>
              <a:t>17q12 deletion not initially thought to be associated with neurodevelopmental disorders </a:t>
            </a:r>
            <a:endParaRPr lang="en-GB"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64633" y="3162080"/>
            <a:ext cx="6614733" cy="1402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71600" y="6381328"/>
            <a:ext cx="6135687"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54332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1143000"/>
          </a:xfrm>
        </p:spPr>
        <p:txBody>
          <a:bodyPr>
            <a:normAutofit/>
          </a:bodyPr>
          <a:lstStyle/>
          <a:p>
            <a:r>
              <a:rPr lang="en-GB" dirty="0" smtClean="0"/>
              <a:t>Aim</a:t>
            </a:r>
            <a:endParaRPr lang="en-GB" dirty="0"/>
          </a:p>
        </p:txBody>
      </p:sp>
      <p:sp>
        <p:nvSpPr>
          <p:cNvPr id="3" name="Content Placeholder 2"/>
          <p:cNvSpPr>
            <a:spLocks noGrp="1"/>
          </p:cNvSpPr>
          <p:nvPr>
            <p:ph idx="1"/>
          </p:nvPr>
        </p:nvSpPr>
        <p:spPr>
          <a:xfrm>
            <a:off x="457200" y="2492896"/>
            <a:ext cx="8229600" cy="3633267"/>
          </a:xfrm>
        </p:spPr>
        <p:txBody>
          <a:bodyPr>
            <a:normAutofit/>
          </a:bodyPr>
          <a:lstStyle/>
          <a:p>
            <a:r>
              <a:rPr lang="en-GB" dirty="0" smtClean="0"/>
              <a:t>To compare neurodevelopmental features of people with either an </a:t>
            </a:r>
            <a:r>
              <a:rPr lang="en-GB" i="1" dirty="0" smtClean="0"/>
              <a:t>HNF1B</a:t>
            </a:r>
            <a:r>
              <a:rPr lang="en-GB" dirty="0" smtClean="0"/>
              <a:t> mutation or large gene deletion</a:t>
            </a:r>
          </a:p>
          <a:p>
            <a:pPr lvl="1"/>
            <a:r>
              <a:rPr lang="en-GB" dirty="0" smtClean="0"/>
              <a:t>To see if </a:t>
            </a:r>
            <a:r>
              <a:rPr lang="en-GB" dirty="0" smtClean="0"/>
              <a:t>having only one </a:t>
            </a:r>
            <a:r>
              <a:rPr lang="en-GB" dirty="0" smtClean="0"/>
              <a:t>copy of the </a:t>
            </a:r>
            <a:r>
              <a:rPr lang="en-GB" i="1" dirty="0" smtClean="0"/>
              <a:t>HNF1B</a:t>
            </a:r>
            <a:r>
              <a:rPr lang="en-GB" dirty="0" smtClean="0"/>
              <a:t> gene is the cause</a:t>
            </a:r>
          </a:p>
        </p:txBody>
      </p:sp>
    </p:spTree>
    <p:extLst>
      <p:ext uri="{BB962C8B-B14F-4D97-AF65-F5344CB8AC3E}">
        <p14:creationId xmlns:p14="http://schemas.microsoft.com/office/powerpoint/2010/main" val="3529578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Methods</a:t>
            </a:r>
            <a:endParaRPr lang="en-GB" dirty="0"/>
          </a:p>
        </p:txBody>
      </p:sp>
      <p:sp>
        <p:nvSpPr>
          <p:cNvPr id="4" name="Content Placeholder 3"/>
          <p:cNvSpPr>
            <a:spLocks noGrp="1"/>
          </p:cNvSpPr>
          <p:nvPr>
            <p:ph sz="half" idx="1"/>
          </p:nvPr>
        </p:nvSpPr>
        <p:spPr/>
        <p:txBody>
          <a:bodyPr/>
          <a:lstStyle/>
          <a:p>
            <a:r>
              <a:rPr lang="en-GB" dirty="0" smtClean="0"/>
              <a:t>Individuals recruited from four sites in UK</a:t>
            </a:r>
          </a:p>
          <a:p>
            <a:pPr lvl="1"/>
            <a:r>
              <a:rPr lang="en-GB" b="1" dirty="0" smtClean="0"/>
              <a:t>Total=38</a:t>
            </a:r>
          </a:p>
          <a:p>
            <a:pPr lvl="1"/>
            <a:endParaRPr lang="en-GB" dirty="0"/>
          </a:p>
          <a:p>
            <a:endParaRPr lang="en-GB"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251362438"/>
              </p:ext>
            </p:extLst>
          </p:nvPr>
        </p:nvGraphicFramePr>
        <p:xfrm>
          <a:off x="4648200" y="1600200"/>
          <a:ext cx="4038600" cy="2931160"/>
        </p:xfrm>
        <a:graphic>
          <a:graphicData uri="http://schemas.openxmlformats.org/drawingml/2006/table">
            <a:tbl>
              <a:tblPr firstRow="1" bandRow="1">
                <a:tableStyleId>{5C22544A-7EE6-4342-B048-85BDC9FD1C3A}</a:tableStyleId>
              </a:tblPr>
              <a:tblGrid>
                <a:gridCol w="4038600"/>
              </a:tblGrid>
              <a:tr h="370840">
                <a:tc>
                  <a:txBody>
                    <a:bodyPr/>
                    <a:lstStyle/>
                    <a:p>
                      <a:pPr algn="ctr"/>
                      <a:r>
                        <a:rPr lang="en-GB" dirty="0" smtClean="0"/>
                        <a:t>Clinical evaluation</a:t>
                      </a:r>
                      <a:endParaRPr lang="en-GB" dirty="0"/>
                    </a:p>
                  </a:txBody>
                  <a:tcPr/>
                </a:tc>
              </a:tr>
              <a:tr h="370840">
                <a:tc>
                  <a:txBody>
                    <a:bodyPr/>
                    <a:lstStyle/>
                    <a:p>
                      <a:pPr algn="ctr"/>
                      <a:r>
                        <a:rPr lang="en-GB" dirty="0" smtClean="0"/>
                        <a:t>Review of medical records and participant/parent interview</a:t>
                      </a:r>
                      <a:endParaRPr lang="en-GB" dirty="0"/>
                    </a:p>
                  </a:txBody>
                  <a:tcPr/>
                </a:tc>
              </a:tr>
              <a:tr h="370840">
                <a:tc>
                  <a:txBody>
                    <a:bodyPr/>
                    <a:lstStyle/>
                    <a:p>
                      <a:pPr algn="ctr"/>
                      <a:r>
                        <a:rPr lang="en-GB" dirty="0" smtClean="0"/>
                        <a:t>Brief behavioural screening</a:t>
                      </a:r>
                      <a:r>
                        <a:rPr lang="en-GB" baseline="0" dirty="0" smtClean="0"/>
                        <a:t>: Strengths and Difficulties Questionnaire (SDQ)</a:t>
                      </a:r>
                      <a:endParaRPr lang="en-GB" dirty="0"/>
                    </a:p>
                  </a:txBody>
                  <a:tcPr/>
                </a:tc>
              </a:tr>
              <a:tr h="370840">
                <a:tc>
                  <a:txBody>
                    <a:bodyPr/>
                    <a:lstStyle/>
                    <a:p>
                      <a:pPr algn="ctr"/>
                      <a:r>
                        <a:rPr lang="en-GB" dirty="0" smtClean="0"/>
                        <a:t>Autistic traits:</a:t>
                      </a:r>
                      <a:r>
                        <a:rPr lang="en-GB" baseline="0" dirty="0" smtClean="0"/>
                        <a:t> </a:t>
                      </a:r>
                      <a:r>
                        <a:rPr lang="en-GB" dirty="0" smtClean="0"/>
                        <a:t>Autism Spectrum Quotient (AQ)</a:t>
                      </a:r>
                      <a:endParaRPr lang="en-GB" dirty="0"/>
                    </a:p>
                  </a:txBody>
                  <a:tcPr/>
                </a:tc>
              </a:tr>
              <a:tr h="370840">
                <a:tc>
                  <a:txBody>
                    <a:bodyPr/>
                    <a:lstStyle/>
                    <a:p>
                      <a:pPr algn="ctr"/>
                      <a:r>
                        <a:rPr lang="en-GB" dirty="0" smtClean="0"/>
                        <a:t>Cognitive ability: Kaufman Brief Intelligence Test</a:t>
                      </a:r>
                      <a:endParaRPr lang="en-GB" dirty="0"/>
                    </a:p>
                  </a:txBody>
                  <a:tcPr/>
                </a:tc>
              </a:tr>
            </a:tbl>
          </a:graphicData>
        </a:graphic>
      </p:graphicFrame>
    </p:spTree>
    <p:extLst>
      <p:ext uri="{BB962C8B-B14F-4D97-AF65-F5344CB8AC3E}">
        <p14:creationId xmlns:p14="http://schemas.microsoft.com/office/powerpoint/2010/main" val="3252727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r>
              <a:rPr lang="en-GB" dirty="0" smtClean="0"/>
              <a:t>Brief behavioural screening</a:t>
            </a:r>
            <a:endParaRPr lang="en-GB" dirty="0"/>
          </a:p>
        </p:txBody>
      </p:sp>
      <p:sp>
        <p:nvSpPr>
          <p:cNvPr id="3" name="Content Placeholder 2"/>
          <p:cNvSpPr>
            <a:spLocks noGrp="1"/>
          </p:cNvSpPr>
          <p:nvPr>
            <p:ph idx="1"/>
          </p:nvPr>
        </p:nvSpPr>
        <p:spPr>
          <a:xfrm>
            <a:off x="457200" y="1268760"/>
            <a:ext cx="8229600" cy="5589240"/>
          </a:xfrm>
        </p:spPr>
        <p:txBody>
          <a:bodyPr>
            <a:normAutofit fontScale="92500" lnSpcReduction="20000"/>
          </a:bodyPr>
          <a:lstStyle/>
          <a:p>
            <a:r>
              <a:rPr lang="en-GB" dirty="0"/>
              <a:t>C</a:t>
            </a:r>
            <a:r>
              <a:rPr lang="en-GB" dirty="0" smtClean="0"/>
              <a:t>arried out in 4-16 year olds using the SDQ (total=14)</a:t>
            </a:r>
          </a:p>
          <a:p>
            <a:endParaRPr lang="en-GB" dirty="0" smtClean="0"/>
          </a:p>
          <a:p>
            <a:r>
              <a:rPr lang="en-GB" dirty="0" smtClean="0"/>
              <a:t>Questionnaire completed by parents and included 25 items on psychological attributes covering 5 areas:</a:t>
            </a:r>
          </a:p>
          <a:p>
            <a:pPr lvl="1"/>
            <a:r>
              <a:rPr lang="en-GB" dirty="0" smtClean="0"/>
              <a:t>1) emotional symptoms</a:t>
            </a:r>
          </a:p>
          <a:p>
            <a:pPr lvl="1"/>
            <a:r>
              <a:rPr lang="en-GB" dirty="0" smtClean="0"/>
              <a:t>2) conduct problems</a:t>
            </a:r>
          </a:p>
          <a:p>
            <a:pPr lvl="1"/>
            <a:r>
              <a:rPr lang="en-GB" dirty="0" smtClean="0"/>
              <a:t>3) hyperactivity/inattention</a:t>
            </a:r>
          </a:p>
          <a:p>
            <a:pPr lvl="1"/>
            <a:r>
              <a:rPr lang="en-GB" dirty="0" smtClean="0"/>
              <a:t>4) peer relationship problems</a:t>
            </a:r>
          </a:p>
          <a:p>
            <a:pPr lvl="1"/>
            <a:r>
              <a:rPr lang="en-GB" dirty="0" smtClean="0"/>
              <a:t>5) prosocial </a:t>
            </a:r>
            <a:r>
              <a:rPr lang="en-GB" dirty="0" smtClean="0"/>
              <a:t>behaviour</a:t>
            </a:r>
            <a:endParaRPr lang="en-GB" dirty="0" smtClean="0"/>
          </a:p>
          <a:p>
            <a:endParaRPr lang="en-GB" dirty="0"/>
          </a:p>
          <a:p>
            <a:r>
              <a:rPr lang="en-GB" dirty="0" smtClean="0"/>
              <a:t>An impact supplement was also </a:t>
            </a:r>
            <a:r>
              <a:rPr lang="en-GB" dirty="0" smtClean="0"/>
              <a:t>administered</a:t>
            </a:r>
            <a:endParaRPr lang="en-GB" dirty="0" smtClean="0"/>
          </a:p>
        </p:txBody>
      </p:sp>
    </p:spTree>
    <p:extLst>
      <p:ext uri="{BB962C8B-B14F-4D97-AF65-F5344CB8AC3E}">
        <p14:creationId xmlns:p14="http://schemas.microsoft.com/office/powerpoint/2010/main" val="1545030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a:t>
            </a:r>
            <a:r>
              <a:rPr lang="en-GB" dirty="0" smtClean="0"/>
              <a:t>igher levels of difficulties and impact in children with a deletion</a:t>
            </a:r>
            <a:endParaRPr lang="en-GB" dirty="0"/>
          </a:p>
        </p:txBody>
      </p:sp>
      <p:pic>
        <p:nvPicPr>
          <p:cNvPr id="4098"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99592" y="1988840"/>
            <a:ext cx="7344816"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86951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a:bodyPr>
          <a:lstStyle/>
          <a:p>
            <a:r>
              <a:rPr lang="en-GB" dirty="0" smtClean="0"/>
              <a:t>Clinical </a:t>
            </a:r>
            <a:r>
              <a:rPr lang="en-GB" dirty="0" smtClean="0"/>
              <a:t>diagnosis</a:t>
            </a:r>
            <a:endParaRPr lang="en-GB" dirty="0"/>
          </a:p>
        </p:txBody>
      </p:sp>
      <p:pic>
        <p:nvPicPr>
          <p:cNvPr id="5122"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9512" y="2708920"/>
            <a:ext cx="8864059"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5646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findings</a:t>
            </a:r>
            <a:endParaRPr lang="en-GB" dirty="0"/>
          </a:p>
        </p:txBody>
      </p:sp>
      <p:sp>
        <p:nvSpPr>
          <p:cNvPr id="3" name="Content Placeholder 2"/>
          <p:cNvSpPr>
            <a:spLocks noGrp="1"/>
          </p:cNvSpPr>
          <p:nvPr>
            <p:ph idx="1"/>
          </p:nvPr>
        </p:nvSpPr>
        <p:spPr/>
        <p:txBody>
          <a:bodyPr/>
          <a:lstStyle/>
          <a:p>
            <a:r>
              <a:rPr lang="en-GB" dirty="0" smtClean="0"/>
              <a:t>Large deletions were associated with more autistic traits</a:t>
            </a:r>
          </a:p>
          <a:p>
            <a:endParaRPr lang="en-GB" dirty="0"/>
          </a:p>
          <a:p>
            <a:r>
              <a:rPr lang="en-GB" dirty="0" smtClean="0"/>
              <a:t>IQ</a:t>
            </a:r>
            <a:r>
              <a:rPr lang="en-GB" dirty="0" smtClean="0"/>
              <a:t> </a:t>
            </a:r>
            <a:r>
              <a:rPr lang="en-GB" dirty="0" smtClean="0"/>
              <a:t>was similar in both </a:t>
            </a:r>
            <a:r>
              <a:rPr lang="en-GB" i="1" dirty="0" smtClean="0"/>
              <a:t>HNF1B</a:t>
            </a:r>
            <a:r>
              <a:rPr lang="en-GB" dirty="0" smtClean="0"/>
              <a:t> mutation and deletion groups</a:t>
            </a:r>
            <a:endParaRPr lang="en-GB" dirty="0"/>
          </a:p>
        </p:txBody>
      </p:sp>
    </p:spTree>
    <p:extLst>
      <p:ext uri="{BB962C8B-B14F-4D97-AF65-F5344CB8AC3E}">
        <p14:creationId xmlns:p14="http://schemas.microsoft.com/office/powerpoint/2010/main" val="204039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1684</Words>
  <Application>Microsoft Office PowerPoint</Application>
  <PresentationFormat>On-screen Show (4:3)</PresentationFormat>
  <Paragraphs>103</Paragraphs>
  <Slides>14</Slides>
  <Notes>11</Notes>
  <HiddenSlides>1</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HNF1B and the brain</vt:lpstr>
      <vt:lpstr>Most people with HNF1B whole gene deletion have large 17q12 deletion </vt:lpstr>
      <vt:lpstr>17q12 deletion not initially thought to be associated with neurodevelopmental disorders </vt:lpstr>
      <vt:lpstr>Aim</vt:lpstr>
      <vt:lpstr>Methods</vt:lpstr>
      <vt:lpstr>Brief behavioural screening</vt:lpstr>
      <vt:lpstr>Higher levels of difficulties and impact in children with a deletion</vt:lpstr>
      <vt:lpstr>Clinical diagnosis</vt:lpstr>
      <vt:lpstr>Other findings</vt:lpstr>
      <vt:lpstr>Summary</vt:lpstr>
      <vt:lpstr>Limitations</vt:lpstr>
      <vt:lpstr>Update</vt:lpstr>
      <vt:lpstr>PowerPoint Presentation</vt:lpstr>
      <vt:lpstr>Questions?</vt:lpstr>
    </vt:vector>
  </TitlesOfParts>
  <Company>Royal Devon &amp; Exeter NHS Foundation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HNF1B and the brain</dc:title>
  <dc:creator>ClissoldR</dc:creator>
  <cp:lastModifiedBy>ClissoldR</cp:lastModifiedBy>
  <cp:revision>10</cp:revision>
  <dcterms:created xsi:type="dcterms:W3CDTF">2021-05-05T11:00:41Z</dcterms:created>
  <dcterms:modified xsi:type="dcterms:W3CDTF">2021-05-15T08:23:39Z</dcterms:modified>
</cp:coreProperties>
</file>