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CA23FA-FA59-44C9-B5B6-89B2D118E99D}" type="datetimeFigureOut">
              <a:rPr lang="en-GB" smtClean="0"/>
              <a:pPr/>
              <a:t>15/05/2021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B6CB9-243D-4261-B8F3-D2AC4E2685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9760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01DA-EC7C-4958-A730-1D81C2EC3CCE}" type="datetimeFigureOut">
              <a:rPr lang="en-GB" smtClean="0"/>
              <a:pPr/>
              <a:t>15/05/2021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9416-454B-4989-A74D-39520EB8949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01DA-EC7C-4958-A730-1D81C2EC3CCE}" type="datetimeFigureOut">
              <a:rPr lang="en-GB" smtClean="0"/>
              <a:pPr/>
              <a:t>15/05/2021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9416-454B-4989-A74D-39520EB8949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01DA-EC7C-4958-A730-1D81C2EC3CCE}" type="datetimeFigureOut">
              <a:rPr lang="en-GB" smtClean="0"/>
              <a:pPr/>
              <a:t>15/05/2021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9416-454B-4989-A74D-39520EB8949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01DA-EC7C-4958-A730-1D81C2EC3CCE}" type="datetimeFigureOut">
              <a:rPr lang="en-GB" smtClean="0"/>
              <a:pPr/>
              <a:t>15/05/2021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9416-454B-4989-A74D-39520EB8949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01DA-EC7C-4958-A730-1D81C2EC3CCE}" type="datetimeFigureOut">
              <a:rPr lang="en-GB" smtClean="0"/>
              <a:pPr/>
              <a:t>15/05/2021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9416-454B-4989-A74D-39520EB8949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01DA-EC7C-4958-A730-1D81C2EC3CCE}" type="datetimeFigureOut">
              <a:rPr lang="en-GB" smtClean="0"/>
              <a:pPr/>
              <a:t>15/05/2021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9416-454B-4989-A74D-39520EB8949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01DA-EC7C-4958-A730-1D81C2EC3CCE}" type="datetimeFigureOut">
              <a:rPr lang="en-GB" smtClean="0"/>
              <a:pPr/>
              <a:t>15/05/2021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9416-454B-4989-A74D-39520EB8949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01DA-EC7C-4958-A730-1D81C2EC3CCE}" type="datetimeFigureOut">
              <a:rPr lang="en-GB" smtClean="0"/>
              <a:pPr/>
              <a:t>15/05/2021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9416-454B-4989-A74D-39520EB8949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01DA-EC7C-4958-A730-1D81C2EC3CCE}" type="datetimeFigureOut">
              <a:rPr lang="en-GB" smtClean="0"/>
              <a:pPr/>
              <a:t>15/05/2021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9416-454B-4989-A74D-39520EB8949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01DA-EC7C-4958-A730-1D81C2EC3CCE}" type="datetimeFigureOut">
              <a:rPr lang="en-GB" smtClean="0"/>
              <a:pPr/>
              <a:t>15/05/2021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9416-454B-4989-A74D-39520EB8949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501DA-EC7C-4958-A730-1D81C2EC3CCE}" type="datetimeFigureOut">
              <a:rPr lang="en-GB" smtClean="0"/>
              <a:pPr/>
              <a:t>15/05/2021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C9416-454B-4989-A74D-39520EB8949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501DA-EC7C-4958-A730-1D81C2EC3CCE}" type="datetimeFigureOut">
              <a:rPr lang="en-GB" smtClean="0"/>
              <a:pPr/>
              <a:t>15/05/2021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C9416-454B-4989-A74D-39520EB8949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</p:spPr>
        <p:txBody>
          <a:bodyPr>
            <a:noAutofit/>
          </a:bodyPr>
          <a:lstStyle/>
          <a:p>
            <a:r>
              <a:rPr lang="en-GB" sz="48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HNF1B and diabetes</a:t>
            </a:r>
            <a:endParaRPr lang="en-GB" sz="4800" dirty="0">
              <a:solidFill>
                <a:srgbClr val="0000FF"/>
              </a:solidFill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2348880"/>
            <a:ext cx="6400800" cy="3456384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</a:rPr>
              <a:t>Prof. Andrew Hattersley</a:t>
            </a:r>
          </a:p>
          <a:p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</a:rPr>
              <a:t>Diabetes consultant</a:t>
            </a:r>
            <a:b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endParaRPr lang="en-GB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</a:rPr>
              <a:t>University of Exeter</a:t>
            </a:r>
            <a:b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endParaRPr lang="en-GB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GB" dirty="0" smtClean="0">
                <a:solidFill>
                  <a:schemeClr val="tx1"/>
                </a:solidFill>
                <a:latin typeface="Calibri" panose="020F0502020204030204" pitchFamily="34" charset="0"/>
              </a:rPr>
              <a:t>A.T.Hattersley@exeter.ac.uk</a:t>
            </a:r>
            <a:endParaRPr lang="en-GB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5904656"/>
          </a:xfrm>
        </p:spPr>
        <p:txBody>
          <a:bodyPr>
            <a:noAutofit/>
          </a:bodyPr>
          <a:lstStyle/>
          <a:p>
            <a:pPr algn="l"/>
            <a:r>
              <a:rPr lang="en-GB" sz="3200" dirty="0" smtClean="0">
                <a:latin typeface="Calibri" panose="020F0502020204030204" pitchFamily="34" charset="0"/>
              </a:rPr>
              <a:t>Why do HNF1B patients get diabetes?</a:t>
            </a:r>
            <a:br>
              <a:rPr lang="en-GB" sz="3200" dirty="0" smtClean="0">
                <a:latin typeface="Calibri" panose="020F0502020204030204" pitchFamily="34" charset="0"/>
              </a:rPr>
            </a:br>
            <a:r>
              <a:rPr lang="en-GB" sz="3200" dirty="0">
                <a:latin typeface="Calibri" panose="020F0502020204030204" pitchFamily="34" charset="0"/>
              </a:rPr>
              <a:t/>
            </a:r>
            <a:br>
              <a:rPr lang="en-GB" sz="3200" dirty="0">
                <a:latin typeface="Calibri" panose="020F0502020204030204" pitchFamily="34" charset="0"/>
              </a:rPr>
            </a:br>
            <a:r>
              <a:rPr lang="en-GB" sz="3200" dirty="0" smtClean="0">
                <a:latin typeface="Calibri" panose="020F0502020204030204" pitchFamily="34" charset="0"/>
              </a:rPr>
              <a:t>Do all patients get diabetes?</a:t>
            </a:r>
            <a:br>
              <a:rPr lang="en-GB" sz="3200" dirty="0" smtClean="0">
                <a:latin typeface="Calibri" panose="020F0502020204030204" pitchFamily="34" charset="0"/>
              </a:rPr>
            </a:br>
            <a:r>
              <a:rPr lang="en-GB" sz="3200" dirty="0">
                <a:latin typeface="Calibri" panose="020F0502020204030204" pitchFamily="34" charset="0"/>
              </a:rPr>
              <a:t/>
            </a:r>
            <a:br>
              <a:rPr lang="en-GB" sz="3200" dirty="0">
                <a:latin typeface="Calibri" panose="020F0502020204030204" pitchFamily="34" charset="0"/>
              </a:rPr>
            </a:br>
            <a:r>
              <a:rPr lang="en-GB" sz="3200" dirty="0" smtClean="0">
                <a:latin typeface="Calibri" panose="020F0502020204030204" pitchFamily="34" charset="0"/>
              </a:rPr>
              <a:t>When is diabetes likely?</a:t>
            </a:r>
            <a:br>
              <a:rPr lang="en-GB" sz="3200" dirty="0" smtClean="0">
                <a:latin typeface="Calibri" panose="020F0502020204030204" pitchFamily="34" charset="0"/>
              </a:rPr>
            </a:br>
            <a:r>
              <a:rPr lang="en-GB" sz="3200" dirty="0">
                <a:latin typeface="Calibri" panose="020F0502020204030204" pitchFamily="34" charset="0"/>
              </a:rPr>
              <a:t/>
            </a:r>
            <a:br>
              <a:rPr lang="en-GB" sz="3200" dirty="0">
                <a:latin typeface="Calibri" panose="020F0502020204030204" pitchFamily="34" charset="0"/>
              </a:rPr>
            </a:br>
            <a:r>
              <a:rPr lang="en-GB" sz="3200" dirty="0" smtClean="0">
                <a:latin typeface="Calibri" panose="020F0502020204030204" pitchFamily="34" charset="0"/>
              </a:rPr>
              <a:t>How is the diabetes best treated?</a:t>
            </a:r>
            <a:br>
              <a:rPr lang="en-GB" sz="3200" dirty="0" smtClean="0">
                <a:latin typeface="Calibri" panose="020F0502020204030204" pitchFamily="34" charset="0"/>
              </a:rPr>
            </a:br>
            <a:r>
              <a:rPr lang="en-GB" sz="3200" dirty="0">
                <a:latin typeface="Calibri" panose="020F0502020204030204" pitchFamily="34" charset="0"/>
              </a:rPr>
              <a:t/>
            </a:r>
            <a:br>
              <a:rPr lang="en-GB" sz="3200" dirty="0">
                <a:latin typeface="Calibri" panose="020F0502020204030204" pitchFamily="34" charset="0"/>
              </a:rPr>
            </a:br>
            <a:r>
              <a:rPr lang="en-GB" sz="3200" dirty="0" smtClean="0">
                <a:latin typeface="Calibri" panose="020F0502020204030204" pitchFamily="34" charset="0"/>
              </a:rPr>
              <a:t>Testing for diabetes complications</a:t>
            </a:r>
            <a:br>
              <a:rPr lang="en-GB" sz="3200" dirty="0" smtClean="0">
                <a:latin typeface="Calibri" panose="020F0502020204030204" pitchFamily="34" charset="0"/>
              </a:rPr>
            </a:br>
            <a:r>
              <a:rPr lang="en-GB" sz="3200" dirty="0">
                <a:latin typeface="Calibri" panose="020F0502020204030204" pitchFamily="34" charset="0"/>
              </a:rPr>
              <a:t/>
            </a:r>
            <a:br>
              <a:rPr lang="en-GB" sz="3200" dirty="0">
                <a:latin typeface="Calibri" panose="020F0502020204030204" pitchFamily="34" charset="0"/>
              </a:rPr>
            </a:br>
            <a:r>
              <a:rPr lang="en-GB" sz="3200" dirty="0" smtClean="0">
                <a:latin typeface="Calibri" panose="020F0502020204030204" pitchFamily="34" charset="0"/>
              </a:rPr>
              <a:t>Pancreatic enzymes – do they matter?</a:t>
            </a:r>
            <a:endParaRPr lang="en-GB" sz="3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16632"/>
            <a:ext cx="7772400" cy="1470025"/>
          </a:xfrm>
        </p:spPr>
        <p:txBody>
          <a:bodyPr>
            <a:noAutofit/>
          </a:bodyPr>
          <a:lstStyle/>
          <a:p>
            <a:r>
              <a:rPr lang="en-GB" sz="36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Why do HNF1B patients get diabetes?</a:t>
            </a:r>
            <a:endParaRPr lang="en-GB" sz="3600" dirty="0">
              <a:solidFill>
                <a:srgbClr val="0000FF"/>
              </a:solidFill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1556792"/>
            <a:ext cx="7344816" cy="3456384"/>
          </a:xfrm>
        </p:spPr>
        <p:txBody>
          <a:bodyPr>
            <a:noAutofit/>
          </a:bodyPr>
          <a:lstStyle/>
          <a:p>
            <a:pPr algn="l"/>
            <a:r>
              <a:rPr lang="en-GB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HNF1B is important in the development of the pancreas</a:t>
            </a:r>
          </a:p>
          <a:p>
            <a:pPr algn="l"/>
            <a:r>
              <a:rPr lang="en-GB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When reduced HNF1B due to genetic change you get a much smaller pancreas.</a:t>
            </a:r>
          </a:p>
          <a:p>
            <a:pPr algn="l"/>
            <a:r>
              <a:rPr lang="en-GB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Reduced number of beta-cells that make insulin</a:t>
            </a:r>
          </a:p>
          <a:p>
            <a:pPr algn="l"/>
            <a:r>
              <a:rPr lang="en-GB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Too little insulin means blood sugar goes up </a:t>
            </a:r>
          </a:p>
          <a:p>
            <a:pPr algn="l"/>
            <a:r>
              <a:rPr lang="en-GB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(Also reduced pancreatic enzymes that digest fat)</a:t>
            </a:r>
            <a:endParaRPr lang="en-GB" sz="28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16632"/>
            <a:ext cx="7772400" cy="1470025"/>
          </a:xfrm>
        </p:spPr>
        <p:txBody>
          <a:bodyPr>
            <a:noAutofit/>
          </a:bodyPr>
          <a:lstStyle/>
          <a:p>
            <a:r>
              <a:rPr lang="en-GB" sz="36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Do all HNF1B patients get diabetes?</a:t>
            </a:r>
            <a:endParaRPr lang="en-GB" sz="3600" dirty="0">
              <a:solidFill>
                <a:srgbClr val="0000FF"/>
              </a:solidFill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1700808"/>
            <a:ext cx="7632848" cy="3456384"/>
          </a:xfrm>
        </p:spPr>
        <p:txBody>
          <a:bodyPr>
            <a:noAutofit/>
          </a:bodyPr>
          <a:lstStyle/>
          <a:p>
            <a:pPr algn="l"/>
            <a: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About 50% of patients have diabetes overall</a:t>
            </a:r>
          </a:p>
          <a:p>
            <a:pPr algn="l"/>
            <a: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Develop later in life so most children don't have diabetes when they do have kidney disease</a:t>
            </a:r>
          </a:p>
          <a:p>
            <a:pPr algn="l"/>
            <a: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Likely to get when older; very rare to be over 45 without having diabetes</a:t>
            </a:r>
          </a:p>
          <a:p>
            <a:pPr algn="l"/>
            <a: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Later you get diabetes the less severe the diabetes is but still most people need insulin treatment</a:t>
            </a:r>
            <a:endParaRPr lang="en-GB" sz="3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7772400" cy="1470025"/>
          </a:xfrm>
        </p:spPr>
        <p:txBody>
          <a:bodyPr>
            <a:noAutofit/>
          </a:bodyPr>
          <a:lstStyle/>
          <a:p>
            <a:r>
              <a:rPr lang="en-GB" sz="38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When is diabetes likely in HNF1B?</a:t>
            </a:r>
            <a:endParaRPr lang="en-GB" sz="3800" dirty="0">
              <a:solidFill>
                <a:srgbClr val="0000FF"/>
              </a:solidFill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1484784"/>
            <a:ext cx="7776864" cy="3456384"/>
          </a:xfrm>
        </p:spPr>
        <p:txBody>
          <a:bodyPr>
            <a:noAutofit/>
          </a:bodyPr>
          <a:lstStyle/>
          <a:p>
            <a:pPr algn="l"/>
            <a: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Very rarely have diabetes in first few weeks of life (neonatal diabetes) but rapidly goes away.</a:t>
            </a:r>
          </a:p>
          <a:p>
            <a:pPr algn="l"/>
            <a: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Usually in adolescence or as a young adult </a:t>
            </a:r>
          </a:p>
          <a:p>
            <a:pPr algn="l"/>
            <a: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Typically 12-30 years</a:t>
            </a:r>
          </a:p>
          <a:p>
            <a:pPr algn="l"/>
            <a: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Can be as old as 60</a:t>
            </a:r>
          </a:p>
          <a:p>
            <a:pPr algn="l"/>
            <a:endParaRPr lang="en-GB" sz="30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l"/>
            <a: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If </a:t>
            </a:r>
            <a:r>
              <a:rPr lang="en-GB" sz="3000" dirty="0">
                <a:solidFill>
                  <a:schemeClr val="tx1"/>
                </a:solidFill>
                <a:latin typeface="Calibri" panose="020F0502020204030204" pitchFamily="34" charset="0"/>
              </a:rPr>
              <a:t>have HNF1B but do not have </a:t>
            </a:r>
            <a: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diabetes: </a:t>
            </a:r>
            <a:b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should have regular (yearly) testing for diabetes (HbA1c).  Symptoms include thirst and passing a lot of urine</a:t>
            </a:r>
            <a:endParaRPr lang="en-GB" sz="3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7772400" cy="1470025"/>
          </a:xfrm>
        </p:spPr>
        <p:txBody>
          <a:bodyPr>
            <a:noAutofit/>
          </a:bodyPr>
          <a:lstStyle/>
          <a:p>
            <a:r>
              <a:rPr lang="en-GB" sz="36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How is HNF1B diabetes best treated?</a:t>
            </a:r>
            <a:endParaRPr lang="en-GB" sz="3600" dirty="0">
              <a:solidFill>
                <a:srgbClr val="0000FF"/>
              </a:solidFill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1844824"/>
            <a:ext cx="6400800" cy="3456384"/>
          </a:xfrm>
        </p:spPr>
        <p:txBody>
          <a:bodyPr>
            <a:noAutofit/>
          </a:bodyPr>
          <a:lstStyle/>
          <a:p>
            <a:pPr algn="l"/>
            <a: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Best treatment depends on how much insulin you are making</a:t>
            </a:r>
          </a:p>
          <a:p>
            <a:pPr algn="l"/>
            <a: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Most patients make little insulin and need insulin treatment (like Type 1 diabetes)</a:t>
            </a:r>
          </a:p>
          <a:p>
            <a:pPr algn="l"/>
            <a: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Insulin usually with meals and overnight</a:t>
            </a:r>
          </a:p>
          <a:p>
            <a:pPr algn="l"/>
            <a: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In early stages tablets can be used and are fine if working but insulin often needed in addition</a:t>
            </a:r>
            <a:endParaRPr lang="en-GB" sz="3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>
            <a:noAutofit/>
          </a:bodyPr>
          <a:lstStyle/>
          <a:p>
            <a:r>
              <a:rPr lang="en-GB" sz="36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Testing for diabetes complications</a:t>
            </a:r>
            <a:endParaRPr lang="en-GB" sz="3600" dirty="0">
              <a:solidFill>
                <a:srgbClr val="0000FF"/>
              </a:solidFill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1628800"/>
            <a:ext cx="7956376" cy="3456384"/>
          </a:xfrm>
        </p:spPr>
        <p:txBody>
          <a:bodyPr>
            <a:noAutofit/>
          </a:bodyPr>
          <a:lstStyle/>
          <a:p>
            <a:pPr algn="l"/>
            <a: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Like all types of diabetes need annual check to make sure problems not developing</a:t>
            </a:r>
          </a:p>
          <a:p>
            <a:pPr algn="l"/>
            <a: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Check</a:t>
            </a:r>
            <a:b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- Eyes</a:t>
            </a:r>
          </a:p>
          <a:p>
            <a:pPr algn="l"/>
            <a: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- Kidneys</a:t>
            </a:r>
            <a:b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- Feet</a:t>
            </a:r>
            <a:b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- Cholesterol</a:t>
            </a:r>
            <a:b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- Blood pressure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16632"/>
            <a:ext cx="7772400" cy="1470025"/>
          </a:xfrm>
        </p:spPr>
        <p:txBody>
          <a:bodyPr>
            <a:noAutofit/>
          </a:bodyPr>
          <a:lstStyle/>
          <a:p>
            <a:r>
              <a:rPr lang="en-GB" sz="36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Pancreatic Enzymes – do they matter?</a:t>
            </a:r>
            <a:endParaRPr lang="en-GB" sz="3600" dirty="0">
              <a:solidFill>
                <a:srgbClr val="0000FF"/>
              </a:solidFill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1484784"/>
            <a:ext cx="7992888" cy="3456384"/>
          </a:xfrm>
        </p:spPr>
        <p:txBody>
          <a:bodyPr>
            <a:noAutofit/>
          </a:bodyPr>
          <a:lstStyle/>
          <a:p>
            <a:pPr algn="l"/>
            <a: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Small pancreas – less enzyme secreting cells – so less enzymes (faecal </a:t>
            </a:r>
            <a:r>
              <a:rPr lang="en-GB" sz="30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elastase</a:t>
            </a:r>
            <a: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reduced)</a:t>
            </a:r>
          </a:p>
          <a:p>
            <a:pPr algn="l"/>
            <a: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Enzymes are needed for fat digestion</a:t>
            </a:r>
          </a:p>
          <a:p>
            <a:pPr algn="l"/>
            <a: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Most patients have enough </a:t>
            </a:r>
            <a:r>
              <a:rPr lang="en-GB" sz="3000" dirty="0">
                <a:solidFill>
                  <a:schemeClr val="tx1"/>
                </a:solidFill>
                <a:latin typeface="Calibri" panose="020F0502020204030204" pitchFamily="34" charset="0"/>
              </a:rPr>
              <a:t>enzyme </a:t>
            </a:r>
            <a: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initially so don’t need treatment but with time may need enzyme treatment</a:t>
            </a:r>
          </a:p>
          <a:p>
            <a:pPr algn="l"/>
            <a: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If problems with fatty meats – floating pale, fatty stools, weight </a:t>
            </a:r>
            <a:r>
              <a:rPr lang="en-GB" sz="3000" smtClean="0">
                <a:solidFill>
                  <a:schemeClr val="tx1"/>
                </a:solidFill>
                <a:latin typeface="Calibri" panose="020F0502020204030204" pitchFamily="34" charset="0"/>
              </a:rPr>
              <a:t>loss or </a:t>
            </a:r>
            <a:r>
              <a:rPr lang="en-GB" sz="3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abdominal pain  will be helped by enzyme treatment with meals.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332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HNF1B and diabetes</vt:lpstr>
      <vt:lpstr>Why do HNF1B patients get diabetes?  Do all patients get diabetes?  When is diabetes likely?  How is the diabetes best treated?  Testing for diabetes complications  Pancreatic enzymes – do they matter?</vt:lpstr>
      <vt:lpstr>Why do HNF1B patients get diabetes?</vt:lpstr>
      <vt:lpstr>Do all HNF1B patients get diabetes?</vt:lpstr>
      <vt:lpstr>When is diabetes likely in HNF1B?</vt:lpstr>
      <vt:lpstr>How is HNF1B diabetes best treated?</vt:lpstr>
      <vt:lpstr>Testing for diabetes complications</vt:lpstr>
      <vt:lpstr>Pancreatic Enzymes – do they matter?</vt:lpstr>
    </vt:vector>
  </TitlesOfParts>
  <Company>University of Exeter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class HNF1B and diabetes</dc:title>
  <dc:creator>lb304</dc:creator>
  <cp:lastModifiedBy>ClissoldR</cp:lastModifiedBy>
  <cp:revision>15</cp:revision>
  <dcterms:created xsi:type="dcterms:W3CDTF">2012-09-10T14:10:08Z</dcterms:created>
  <dcterms:modified xsi:type="dcterms:W3CDTF">2021-05-15T09:50:19Z</dcterms:modified>
</cp:coreProperties>
</file>