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8" r:id="rId2"/>
  </p:sldMasterIdLst>
  <p:notesMasterIdLst>
    <p:notesMasterId r:id="rId9"/>
  </p:notesMasterIdLst>
  <p:sldIdLst>
    <p:sldId id="256" r:id="rId3"/>
    <p:sldId id="264" r:id="rId4"/>
    <p:sldId id="261" r:id="rId5"/>
    <p:sldId id="260" r:id="rId6"/>
    <p:sldId id="262" r:id="rId7"/>
    <p:sldId id="26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isby CF Bold" panose="020B0604020202020204" charset="0"/>
      <p:bold r:id="rId14"/>
      <p:italic r:id="rId15"/>
      <p:boldItalic r:id="rId16"/>
    </p:embeddedFont>
    <p:embeddedFont>
      <p:font typeface="Visby Round CF" panose="020F0000000000000000" charset="0"/>
      <p:regular r:id="rId17"/>
      <p:bold r:id="rId18"/>
      <p:italic r:id="rId19"/>
      <p:boldItalic r:id="rId20"/>
    </p:embeddedFont>
    <p:embeddedFont>
      <p:font typeface="Visby Round CF DemiBold" panose="020F0000000000000000" charset="0"/>
      <p:bold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A144"/>
    <a:srgbClr val="FDD21C"/>
    <a:srgbClr val="3E99D6"/>
    <a:srgbClr val="297CBF"/>
    <a:srgbClr val="3497D2"/>
    <a:srgbClr val="217FC2"/>
    <a:srgbClr val="2191C2"/>
    <a:srgbClr val="F79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6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70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7466-75CD-4508-934F-82A4CC34B07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4B5E-0FDD-4365-A58B-83FC26C72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E61BE-749B-424A-853D-E278A325C4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12" y="404186"/>
            <a:ext cx="2699495" cy="1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FA01-07D8-4897-9D19-6A6DCC64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3BA9-EF53-432F-8A85-A13797BB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962" y="1808162"/>
            <a:ext cx="5580000" cy="46815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4C2BA-14F3-48C0-9E7A-C5214BB3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38" y="1808162"/>
            <a:ext cx="5580000" cy="468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FE1E8-D514-401C-80D9-DFB11210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7038" y="6524624"/>
            <a:ext cx="1800000" cy="123111"/>
          </a:xfrm>
          <a:prstGeom prst="rect">
            <a:avLst/>
          </a:prstGeom>
        </p:spPr>
        <p:txBody>
          <a:bodyPr/>
          <a:lstStyle/>
          <a:p>
            <a:fld id="{88A207C2-CFE9-4A55-8DDA-82BE4DA92AE2}" type="datetime2">
              <a:rPr lang="en-GB" smtClean="0"/>
              <a:t>Thursday, 27 April 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24B5E-6206-4DC9-9179-4F9FCA08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D403C-1FC0-4C90-B9A3-83FE406E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7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1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8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2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5" y="1160463"/>
            <a:ext cx="968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3" y="2797968"/>
            <a:ext cx="3555593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659" y="2529809"/>
            <a:ext cx="4558483" cy="2155507"/>
          </a:xfrm>
        </p:spPr>
        <p:txBody>
          <a:bodyPr>
            <a:normAutofit/>
          </a:bodyPr>
          <a:lstStyle>
            <a:lvl1pPr marL="0" indent="0" algn="l">
              <a:buNone/>
              <a:defRPr sz="2200" b="1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2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6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E61BE-749B-424A-853D-E278A325C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13" y="510710"/>
            <a:ext cx="2699492" cy="1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6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4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A0073-0363-4AD4-A330-309ABE09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2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B9F7EA8-4A2A-42BD-BB3C-FB73AAAEBA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060" y="368301"/>
            <a:ext cx="723978" cy="7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3" r:id="rId4"/>
    <p:sldLayoutId id="2147483655" r:id="rId5"/>
    <p:sldLayoutId id="2147483675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1026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2614" userDrawn="1">
          <p15:clr>
            <a:srgbClr val="F26B43"/>
          </p15:clr>
        </p15:guide>
        <p15:guide id="10" orient="horz" pos="272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3953" userDrawn="1">
          <p15:clr>
            <a:srgbClr val="F26B43"/>
          </p15:clr>
        </p15:guide>
        <p15:guide id="13" pos="5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B9F7EA8-4A2A-42BD-BB3C-FB73AAAEBA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74" y="368300"/>
            <a:ext cx="696663" cy="6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1026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4110">
          <p15:clr>
            <a:srgbClr val="F26B43"/>
          </p15:clr>
        </p15:guide>
        <p15:guide id="9" orient="horz" pos="2614">
          <p15:clr>
            <a:srgbClr val="F26B43"/>
          </p15:clr>
        </p15:guide>
        <p15:guide id="10" orient="horz" pos="2727">
          <p15:clr>
            <a:srgbClr val="F26B43"/>
          </p15:clr>
        </p15:guide>
        <p15:guide id="11" pos="3727">
          <p15:clr>
            <a:srgbClr val="F26B43"/>
          </p15:clr>
        </p15:guide>
        <p15:guide id="12" pos="3953">
          <p15:clr>
            <a:srgbClr val="F26B43"/>
          </p15:clr>
        </p15:guide>
        <p15:guide id="13" pos="5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62" y="3332380"/>
            <a:ext cx="11162076" cy="2155507"/>
          </a:xfrm>
        </p:spPr>
        <p:txBody>
          <a:bodyPr>
            <a:normAutofit/>
          </a:bodyPr>
          <a:lstStyle/>
          <a:p>
            <a:r>
              <a:rPr lang="en-GB" sz="4000" dirty="0"/>
              <a:t>New developments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A00B8-6E0A-9942-E9FD-7CD401547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00" y="101107"/>
            <a:ext cx="4050272" cy="16101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CB848A-3F11-8A56-8C2B-F475CD4BE941}"/>
              </a:ext>
            </a:extLst>
          </p:cNvPr>
          <p:cNvSpPr txBox="1"/>
          <p:nvPr/>
        </p:nvSpPr>
        <p:spPr>
          <a:xfrm>
            <a:off x="394636" y="5757345"/>
            <a:ext cx="530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 Katie Wong</a:t>
            </a:r>
          </a:p>
          <a:p>
            <a:r>
              <a:rPr lang="en-GB" dirty="0" err="1"/>
              <a:t>RaDaR</a:t>
            </a:r>
            <a:r>
              <a:rPr lang="en-GB" dirty="0"/>
              <a:t> clinical research fellow </a:t>
            </a:r>
          </a:p>
        </p:txBody>
      </p:sp>
    </p:spTree>
    <p:extLst>
      <p:ext uri="{BB962C8B-B14F-4D97-AF65-F5344CB8AC3E}">
        <p14:creationId xmlns:p14="http://schemas.microsoft.com/office/powerpoint/2010/main" val="108922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B589-CEBE-1D5B-5FF3-0C8362AB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developments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D17038-2C9B-58E7-1D5A-DE99E444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0CBDF-93B7-DF40-BD53-A50FA068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E9E2D3-309F-5877-2DC9-570E6F610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Newly registered patients 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Child to adult consent 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Patient portal </a:t>
            </a:r>
          </a:p>
        </p:txBody>
      </p:sp>
    </p:spTree>
    <p:extLst>
      <p:ext uri="{BB962C8B-B14F-4D97-AF65-F5344CB8AC3E}">
        <p14:creationId xmlns:p14="http://schemas.microsoft.com/office/powerpoint/2010/main" val="102174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Newly registered patients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962" y="7496776"/>
            <a:ext cx="9002076" cy="123111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17038" y="7496776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3</a:t>
            </a:fld>
            <a:endParaRPr lang="en-GB"/>
          </a:p>
        </p:txBody>
      </p:sp>
      <p:pic>
        <p:nvPicPr>
          <p:cNvPr id="3" name="Graphic 2" descr="Email with solid fill">
            <a:extLst>
              <a:ext uri="{FF2B5EF4-FFF2-40B4-BE49-F238E27FC236}">
                <a16:creationId xmlns:a16="http://schemas.microsoft.com/office/drawing/2014/main" id="{289BA37F-687D-F7A6-A4C6-58D83A72F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386" y="3522846"/>
            <a:ext cx="2617234" cy="2617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4DCC6-3B24-FAD2-99AC-74B04D6199AC}"/>
              </a:ext>
            </a:extLst>
          </p:cNvPr>
          <p:cNvSpPr txBox="1"/>
          <p:nvPr/>
        </p:nvSpPr>
        <p:spPr>
          <a:xfrm>
            <a:off x="1064846" y="6178561"/>
            <a:ext cx="45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Confirmation and welcome email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9BB0BC-A8E5-8A75-CC7A-B27A6858CE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17" t="18306" r="33167" b="6815"/>
          <a:stretch/>
        </p:blipFill>
        <p:spPr>
          <a:xfrm>
            <a:off x="7863086" y="3646952"/>
            <a:ext cx="2006250" cy="25287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4E266D-11A3-E5AD-26CF-EED519998194}"/>
              </a:ext>
            </a:extLst>
          </p:cNvPr>
          <p:cNvSpPr txBox="1"/>
          <p:nvPr/>
        </p:nvSpPr>
        <p:spPr>
          <a:xfrm>
            <a:off x="6861515" y="6226193"/>
            <a:ext cx="481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Link to latest </a:t>
            </a:r>
            <a:r>
              <a:rPr lang="en-GB" b="1" dirty="0" err="1"/>
              <a:t>RaDaR</a:t>
            </a:r>
            <a:r>
              <a:rPr lang="en-GB" b="1" dirty="0"/>
              <a:t> newsletter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4A59AF-1244-AFA6-BDDE-2483299F62EB}"/>
              </a:ext>
            </a:extLst>
          </p:cNvPr>
          <p:cNvSpPr txBox="1"/>
          <p:nvPr/>
        </p:nvSpPr>
        <p:spPr>
          <a:xfrm>
            <a:off x="747562" y="2103052"/>
            <a:ext cx="1069687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/>
              <a:t>Aim: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To better communicate how </a:t>
            </a:r>
            <a:r>
              <a:rPr lang="en-GB" sz="2200" b="1" dirty="0" err="1"/>
              <a:t>RaDaR</a:t>
            </a:r>
            <a:r>
              <a:rPr lang="en-GB" sz="2200" b="1" dirty="0"/>
              <a:t> is using patient’s data, and how important their data is to improving understanding of rare kidney diseases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3CFF63-CD7A-488C-B5BD-581CF7264862}"/>
              </a:ext>
            </a:extLst>
          </p:cNvPr>
          <p:cNvSpPr txBox="1"/>
          <p:nvPr/>
        </p:nvSpPr>
        <p:spPr>
          <a:xfrm>
            <a:off x="1727746" y="1455652"/>
            <a:ext cx="890976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/>
              <a:t>“It’s like my information is going into a black hole” </a:t>
            </a:r>
          </a:p>
        </p:txBody>
      </p:sp>
    </p:spTree>
    <p:extLst>
      <p:ext uri="{BB962C8B-B14F-4D97-AF65-F5344CB8AC3E}">
        <p14:creationId xmlns:p14="http://schemas.microsoft.com/office/powerpoint/2010/main" val="127851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Automatic contact for child-adult consent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4</a:t>
            </a:fld>
            <a:endParaRPr lang="en-GB"/>
          </a:p>
        </p:txBody>
      </p:sp>
      <p:pic>
        <p:nvPicPr>
          <p:cNvPr id="10" name="Graphic 9" descr="Crawling baby in onesie">
            <a:extLst>
              <a:ext uri="{FF2B5EF4-FFF2-40B4-BE49-F238E27FC236}">
                <a16:creationId xmlns:a16="http://schemas.microsoft.com/office/drawing/2014/main" id="{84E0B320-5291-4DF8-C698-068A10E52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9972" y="4884269"/>
            <a:ext cx="1457325" cy="1266825"/>
          </a:xfrm>
          <a:prstGeom prst="rect">
            <a:avLst/>
          </a:prstGeom>
        </p:spPr>
      </p:pic>
      <p:pic>
        <p:nvPicPr>
          <p:cNvPr id="12" name="Graphic 11" descr="Man wearing a hoodie">
            <a:extLst>
              <a:ext uri="{FF2B5EF4-FFF2-40B4-BE49-F238E27FC236}">
                <a16:creationId xmlns:a16="http://schemas.microsoft.com/office/drawing/2014/main" id="{107F088A-27B1-1714-054B-171B09004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9968" y="4691154"/>
            <a:ext cx="1078212" cy="1453590"/>
          </a:xfrm>
          <a:prstGeom prst="rect">
            <a:avLst/>
          </a:prstGeom>
        </p:spPr>
      </p:pic>
      <p:pic>
        <p:nvPicPr>
          <p:cNvPr id="14" name="Graphic 13" descr="Man in a polo shirt">
            <a:extLst>
              <a:ext uri="{FF2B5EF4-FFF2-40B4-BE49-F238E27FC236}">
                <a16:creationId xmlns:a16="http://schemas.microsoft.com/office/drawing/2014/main" id="{8EACF6A3-EB02-1539-7A1D-7B57A0F484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9530" y="2727671"/>
            <a:ext cx="1194158" cy="35947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67BEC9-C973-ABDB-A012-65CF82BC95FC}"/>
              </a:ext>
            </a:extLst>
          </p:cNvPr>
          <p:cNvSpPr txBox="1"/>
          <p:nvPr/>
        </p:nvSpPr>
        <p:spPr>
          <a:xfrm>
            <a:off x="514962" y="1467197"/>
            <a:ext cx="1150218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/>
              <a:t>Aim: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To ensure all participants recruited as children have the opportunity to continue to benefit from being part of </a:t>
            </a:r>
            <a:r>
              <a:rPr lang="en-GB" sz="2200" b="1" dirty="0" err="1"/>
              <a:t>RaDaR</a:t>
            </a:r>
            <a:r>
              <a:rPr lang="en-GB" sz="2200" b="1" dirty="0"/>
              <a:t> once they reach 18 years old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8B548F-D4E7-4BB4-C465-1DF725A18770}"/>
              </a:ext>
            </a:extLst>
          </p:cNvPr>
          <p:cNvSpPr txBox="1"/>
          <p:nvPr/>
        </p:nvSpPr>
        <p:spPr>
          <a:xfrm>
            <a:off x="662096" y="2828835"/>
            <a:ext cx="9110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Identify patients approaching 18 years to their paediatric and adults units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Additional guidance for paediatric units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Automatic birthday email sent directly to participant in week prior to 18</a:t>
            </a:r>
            <a:r>
              <a:rPr lang="en-GB" baseline="30000" dirty="0"/>
              <a:t>th</a:t>
            </a:r>
            <a:r>
              <a:rPr lang="en-GB" dirty="0"/>
              <a:t> birthday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Link to e-consent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Letter to present to their adult clinic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1-year grace period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8886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CE30-1856-665A-ED09-AB91B003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portal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3D57D-52A1-6412-3BA2-CDE2D410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82257-F120-1429-828A-5306AA51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86EB4-9648-B933-B2F1-5770EC6A2896}"/>
              </a:ext>
            </a:extLst>
          </p:cNvPr>
          <p:cNvSpPr txBox="1"/>
          <p:nvPr/>
        </p:nvSpPr>
        <p:spPr>
          <a:xfrm>
            <a:off x="514962" y="1370252"/>
            <a:ext cx="11502189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/>
              <a:t>Aims: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To enable collection of Patient Reported Outcome/Experience Measures (PRO/EMs) for </a:t>
            </a:r>
            <a:r>
              <a:rPr lang="en-GB" sz="2200" b="1" dirty="0" err="1"/>
              <a:t>RaDaR</a:t>
            </a:r>
            <a:r>
              <a:rPr lang="en-GB" sz="2200" b="1" dirty="0"/>
              <a:t>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To gain a richer understanding of symptoms and experiences of patients with rare kidney diseases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5109CD-DC7F-03BB-F2A5-3F642BB3CD18}"/>
              </a:ext>
            </a:extLst>
          </p:cNvPr>
          <p:cNvSpPr txBox="1"/>
          <p:nvPr/>
        </p:nvSpPr>
        <p:spPr>
          <a:xfrm>
            <a:off x="514962" y="3515776"/>
            <a:ext cx="6338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Access to questionnaires online or via app on phone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Available to all </a:t>
            </a:r>
            <a:r>
              <a:rPr lang="en-GB" dirty="0" err="1"/>
              <a:t>RaDaR</a:t>
            </a:r>
            <a:r>
              <a:rPr lang="en-GB" dirty="0"/>
              <a:t> patients or individual rare disease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First questionnaire investigating loin pain in the IgA cohort currently live </a:t>
            </a:r>
          </a:p>
        </p:txBody>
      </p:sp>
      <p:pic>
        <p:nvPicPr>
          <p:cNvPr id="16" name="Picture 15" descr="A group of people looking at laptops">
            <a:extLst>
              <a:ext uri="{FF2B5EF4-FFF2-40B4-BE49-F238E27FC236}">
                <a16:creationId xmlns:a16="http://schemas.microsoft.com/office/drawing/2014/main" id="{86F4579B-A01B-F083-A34F-7D81DB090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56" y="3095624"/>
            <a:ext cx="6096000" cy="3429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FDBDAD-ABA6-AEC6-582B-282FA9A695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238" b="32871"/>
          <a:stretch/>
        </p:blipFill>
        <p:spPr>
          <a:xfrm>
            <a:off x="514962" y="5878787"/>
            <a:ext cx="2757627" cy="5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8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829A7-2191-8FBF-62FC-5C3480EB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7035B-E0D5-D1BE-6247-C291A15A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6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36AB54-A182-0E33-46CC-FB0F6D8C6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338BE-87E2-EE74-E2CA-915A74323EE3}"/>
              </a:ext>
            </a:extLst>
          </p:cNvPr>
          <p:cNvSpPr txBox="1"/>
          <p:nvPr/>
        </p:nvSpPr>
        <p:spPr>
          <a:xfrm>
            <a:off x="731520" y="3093085"/>
            <a:ext cx="10585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Thank you – any questions?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09136BA-F038-BDAD-7E20-E97AC66B8D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4350" y="752316"/>
            <a:ext cx="9540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82F0C4-F327-DE15-5683-34AC7E4EE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4" y="163124"/>
            <a:ext cx="4050272" cy="1610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209249"/>
      </p:ext>
    </p:extLst>
  </p:cSld>
  <p:clrMapOvr>
    <a:masterClrMapping/>
  </p:clrMapOvr>
</p:sld>
</file>

<file path=ppt/theme/theme1.xml><?xml version="1.0" encoding="utf-8"?>
<a:theme xmlns:a="http://schemas.openxmlformats.org/drawingml/2006/main" name="UKKA Theme (white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KKA Theme (midnight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9319</TotalTime>
  <Words>223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Visby CF Bold</vt:lpstr>
      <vt:lpstr>Visby Round CF DemiBold</vt:lpstr>
      <vt:lpstr>Arial</vt:lpstr>
      <vt:lpstr>Visby Round CF</vt:lpstr>
      <vt:lpstr>Calibri</vt:lpstr>
      <vt:lpstr>UKKA Theme (white)</vt:lpstr>
      <vt:lpstr>UKKA Theme (midnight)</vt:lpstr>
      <vt:lpstr> </vt:lpstr>
      <vt:lpstr>New developments </vt:lpstr>
      <vt:lpstr>Newly registered patients </vt:lpstr>
      <vt:lpstr>Automatic contact for child-adult consent </vt:lpstr>
      <vt:lpstr>Patient portal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Ford</dc:creator>
  <cp:lastModifiedBy>Katie Wong</cp:lastModifiedBy>
  <cp:revision>69</cp:revision>
  <dcterms:created xsi:type="dcterms:W3CDTF">2021-07-07T08:58:23Z</dcterms:created>
  <dcterms:modified xsi:type="dcterms:W3CDTF">2023-04-27T14:50:56Z</dcterms:modified>
</cp:coreProperties>
</file>