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8" r:id="rId2"/>
  </p:sldMasterIdLst>
  <p:notesMasterIdLst>
    <p:notesMasterId r:id="rId9"/>
  </p:notesMasterIdLst>
  <p:sldIdLst>
    <p:sldId id="256" r:id="rId3"/>
    <p:sldId id="281" r:id="rId4"/>
    <p:sldId id="276" r:id="rId5"/>
    <p:sldId id="262" r:id="rId6"/>
    <p:sldId id="282" r:id="rId7"/>
    <p:sldId id="283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isby CF Bold" panose="020B0604020202020204" charset="0"/>
      <p:bold r:id="rId14"/>
      <p:italic r:id="rId15"/>
      <p:boldItalic r:id="rId16"/>
    </p:embeddedFont>
    <p:embeddedFont>
      <p:font typeface="Visby Round CF" panose="020F0000000000000000" charset="0"/>
      <p:regular r:id="rId17"/>
      <p:bold r:id="rId18"/>
      <p:italic r:id="rId19"/>
      <p:boldItalic r:id="rId20"/>
    </p:embeddedFont>
    <p:embeddedFont>
      <p:font typeface="Visby Round CF DemiBold" panose="020F0000000000000000" charset="0"/>
      <p:bold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144"/>
    <a:srgbClr val="FDD21C"/>
    <a:srgbClr val="3E99D6"/>
    <a:srgbClr val="297CBF"/>
    <a:srgbClr val="3497D2"/>
    <a:srgbClr val="217FC2"/>
    <a:srgbClr val="2191C2"/>
    <a:srgbClr val="F79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6" autoAdjust="0"/>
    <p:restoredTop sz="77350" autoAdjust="0"/>
  </p:normalViewPr>
  <p:slideViewPr>
    <p:cSldViewPr snapToGrid="0">
      <p:cViewPr varScale="1">
        <p:scale>
          <a:sx n="66" d="100"/>
          <a:sy n="66" d="100"/>
        </p:scale>
        <p:origin x="509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7466-75CD-4508-934F-82A4CC34B070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E4B5E-0FDD-4365-A58B-83FC26C722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0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Research, e.g. IgA Nephropathy study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Patient contact -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worked really well with recent Alport study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4B5E-0FDD-4365-A58B-83FC26C7224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5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E61BE-749B-424A-853D-E278A325C4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12" y="1025621"/>
            <a:ext cx="2699495" cy="10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7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FA01-07D8-4897-9D19-6A6DCC64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43BA9-EF53-432F-8A85-A13797BB0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962" y="1808162"/>
            <a:ext cx="5580000" cy="46815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4C2BA-14F3-48C0-9E7A-C5214BB3A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38" y="1808162"/>
            <a:ext cx="5580000" cy="4681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FE1E8-D514-401C-80D9-DFB11210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7038" y="6524624"/>
            <a:ext cx="1800000" cy="123111"/>
          </a:xfrm>
          <a:prstGeom prst="rect">
            <a:avLst/>
          </a:prstGeom>
        </p:spPr>
        <p:txBody>
          <a:bodyPr/>
          <a:lstStyle/>
          <a:p>
            <a:fld id="{88A207C2-CFE9-4A55-8DDA-82BE4DA92AE2}" type="datetime2">
              <a:rPr lang="en-GB" smtClean="0"/>
              <a:t>Friday, 28 April 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24B5E-6206-4DC9-9179-4F9FCA08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D403C-1FC0-4C90-B9A3-83FE406E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9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7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1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8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72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5" y="1160463"/>
            <a:ext cx="9683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3" y="2797968"/>
            <a:ext cx="3555593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659" y="2529809"/>
            <a:ext cx="4558483" cy="2155507"/>
          </a:xfrm>
        </p:spPr>
        <p:txBody>
          <a:bodyPr>
            <a:normAutofit/>
          </a:bodyPr>
          <a:lstStyle>
            <a:lvl1pPr marL="0" indent="0" algn="l">
              <a:buNone/>
              <a:defRPr sz="2200" b="1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02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26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E61BE-749B-424A-853D-E278A325C4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13" y="1025621"/>
            <a:ext cx="2699492" cy="10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6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64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A0073-0363-4AD4-A330-309ABE09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2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B9F7EA8-4A2A-42BD-BB3C-FB73AAAEBA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278" y="368300"/>
            <a:ext cx="1292760" cy="12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1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3" r:id="rId4"/>
    <p:sldLayoutId id="2147483655" r:id="rId5"/>
    <p:sldLayoutId id="2147483675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1026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9" orient="horz" pos="2614" userDrawn="1">
          <p15:clr>
            <a:srgbClr val="F26B43"/>
          </p15:clr>
        </p15:guide>
        <p15:guide id="10" orient="horz" pos="2727" userDrawn="1">
          <p15:clr>
            <a:srgbClr val="F26B43"/>
          </p15:clr>
        </p15:guide>
        <p15:guide id="11" pos="3727" userDrawn="1">
          <p15:clr>
            <a:srgbClr val="F26B43"/>
          </p15:clr>
        </p15:guide>
        <p15:guide id="12" pos="3953" userDrawn="1">
          <p15:clr>
            <a:srgbClr val="F26B43"/>
          </p15:clr>
        </p15:guide>
        <p15:guide id="13" pos="5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B9F7EA8-4A2A-42BD-BB3C-FB73AAAEBA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278" y="368300"/>
            <a:ext cx="1292760" cy="12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0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1026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orient="horz" pos="4110">
          <p15:clr>
            <a:srgbClr val="F26B43"/>
          </p15:clr>
        </p15:guide>
        <p15:guide id="9" orient="horz" pos="2614">
          <p15:clr>
            <a:srgbClr val="F26B43"/>
          </p15:clr>
        </p15:guide>
        <p15:guide id="10" orient="horz" pos="2727">
          <p15:clr>
            <a:srgbClr val="F26B43"/>
          </p15:clr>
        </p15:guide>
        <p15:guide id="11" pos="3727">
          <p15:clr>
            <a:srgbClr val="F26B43"/>
          </p15:clr>
        </p15:guide>
        <p15:guide id="12" pos="3953">
          <p15:clr>
            <a:srgbClr val="F26B43"/>
          </p15:clr>
        </p15:guide>
        <p15:guide id="13" pos="5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2130804"/>
            <a:ext cx="11161100" cy="2018921"/>
          </a:xfrm>
        </p:spPr>
        <p:txBody>
          <a:bodyPr>
            <a:normAutofit/>
          </a:bodyPr>
          <a:lstStyle/>
          <a:p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962" y="3611264"/>
            <a:ext cx="8568078" cy="639127"/>
          </a:xfrm>
        </p:spPr>
        <p:txBody>
          <a:bodyPr/>
          <a:lstStyle/>
          <a:p>
            <a:r>
              <a:rPr lang="en-GB" dirty="0"/>
              <a:t>How Does RaDaR work?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CD4BE1-5B24-D54B-F891-D40B70B82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1" y="2596443"/>
            <a:ext cx="2545443" cy="101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2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4B0B-C406-C3C3-4C3C-952F0FDD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/ Data Pathway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08606-BA6F-9DFE-F96F-BE660A969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9FCAC-831D-5E5A-A37F-1F6ECA45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6A9BE5-71B3-66B7-683B-7F2F62C90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Consent by clinician/ research staff at kidney centre</a:t>
            </a:r>
          </a:p>
          <a:p>
            <a:endParaRPr lang="en-GB" sz="2800" dirty="0"/>
          </a:p>
          <a:p>
            <a:r>
              <a:rPr lang="en-GB" sz="2800" dirty="0"/>
              <a:t>New opportunity to consent electronically – ‘</a:t>
            </a:r>
            <a:r>
              <a:rPr lang="en-GB" sz="2800" dirty="0" err="1"/>
              <a:t>Docusign</a:t>
            </a:r>
            <a:r>
              <a:rPr lang="en-GB" sz="2800" dirty="0"/>
              <a:t>’</a:t>
            </a:r>
          </a:p>
          <a:p>
            <a:endParaRPr lang="en-GB" sz="2800" dirty="0"/>
          </a:p>
          <a:p>
            <a:r>
              <a:rPr lang="en-GB" sz="2800" dirty="0"/>
              <a:t>Details are registered by research staff on </a:t>
            </a:r>
            <a:r>
              <a:rPr lang="en-GB" sz="2800" dirty="0" err="1"/>
              <a:t>RaDaR</a:t>
            </a:r>
            <a:r>
              <a:rPr lang="en-GB" sz="2800" dirty="0"/>
              <a:t> website</a:t>
            </a:r>
          </a:p>
          <a:p>
            <a:endParaRPr lang="en-GB" sz="2800" dirty="0"/>
          </a:p>
          <a:p>
            <a:r>
              <a:rPr lang="en-GB" sz="2800" dirty="0"/>
              <a:t>Local </a:t>
            </a:r>
            <a:r>
              <a:rPr lang="en-GB" sz="2800" dirty="0" err="1"/>
              <a:t>RaDaR</a:t>
            </a:r>
            <a:r>
              <a:rPr lang="en-GB" sz="2800" dirty="0"/>
              <a:t> teams trained to collect cohort-specific data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Automated data feed from local hospital site – including historical</a:t>
            </a:r>
          </a:p>
          <a:p>
            <a:endParaRPr lang="en-GB" sz="2800" dirty="0"/>
          </a:p>
          <a:p>
            <a:r>
              <a:rPr lang="en-GB" sz="2800" dirty="0"/>
              <a:t>(Blood/urine/genetic tests, biopsy reports, clinic letters)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3399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C87ADB-108B-54A1-FF0C-730EEFD5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7DE9F-9437-E872-FB08-26462A2B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3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92536B-5876-90EC-4C3F-F371DCAEE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39F834-672D-7A4E-5403-2392A8139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343" y="446978"/>
            <a:ext cx="4970098" cy="1034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1872AC-5BFA-9A9C-3242-AEE33F973702}"/>
              </a:ext>
            </a:extLst>
          </p:cNvPr>
          <p:cNvSpPr txBox="1"/>
          <p:nvPr/>
        </p:nvSpPr>
        <p:spPr>
          <a:xfrm>
            <a:off x="7694162" y="1928892"/>
            <a:ext cx="36228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1st April 2023: 30,520 participants from 108 sites</a:t>
            </a:r>
          </a:p>
        </p:txBody>
      </p:sp>
    </p:spTree>
    <p:extLst>
      <p:ext uri="{BB962C8B-B14F-4D97-AF65-F5344CB8AC3E}">
        <p14:creationId xmlns:p14="http://schemas.microsoft.com/office/powerpoint/2010/main" val="245255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E359-6601-4917-BE43-B120D7AA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Enrichment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BCDCF-D50D-4E87-96F8-416F33EA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E7D37-1A77-416E-BF6F-92961202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6E13DA-DB48-4657-BCA5-5D84FE81C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1655761"/>
          </a:xfrm>
        </p:spPr>
        <p:txBody>
          <a:bodyPr/>
          <a:lstStyle/>
          <a:p>
            <a:r>
              <a:rPr lang="en-GB" dirty="0"/>
              <a:t>5 genomic lab centres, 2 datasets</a:t>
            </a:r>
          </a:p>
          <a:p>
            <a:r>
              <a:rPr lang="en-GB" dirty="0"/>
              <a:t>Dialysis/transplant</a:t>
            </a:r>
          </a:p>
          <a:p>
            <a:r>
              <a:rPr lang="en-GB" dirty="0"/>
              <a:t>Pathology – analysis to extract data from unstructured text</a:t>
            </a:r>
          </a:p>
          <a:p>
            <a:r>
              <a:rPr lang="en-GB" dirty="0"/>
              <a:t>Lab results - significant back-data 300K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9AEBCA-C7B4-456A-A1D0-AD434841A522}"/>
              </a:ext>
            </a:extLst>
          </p:cNvPr>
          <p:cNvSpPr txBox="1">
            <a:spLocks/>
          </p:cNvSpPr>
          <p:nvPr/>
        </p:nvSpPr>
        <p:spPr>
          <a:xfrm>
            <a:off x="514962" y="3733101"/>
            <a:ext cx="9540000" cy="5872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Research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08F6BD3-F74C-49A9-B5F0-DFCB18BD4BB1}"/>
              </a:ext>
            </a:extLst>
          </p:cNvPr>
          <p:cNvSpPr txBox="1">
            <a:spLocks/>
          </p:cNvSpPr>
          <p:nvPr/>
        </p:nvSpPr>
        <p:spPr>
          <a:xfrm>
            <a:off x="514962" y="4428731"/>
            <a:ext cx="11161100" cy="117831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Academic and industry</a:t>
            </a:r>
          </a:p>
          <a:p>
            <a:r>
              <a:rPr lang="en-GB" dirty="0"/>
              <a:t>RaDaR cross sectional/descriptive paper </a:t>
            </a:r>
          </a:p>
          <a:p>
            <a:r>
              <a:rPr lang="en-GB" dirty="0"/>
              <a:t>Molecular Genetics analysis</a:t>
            </a:r>
          </a:p>
          <a:p>
            <a:r>
              <a:rPr lang="en-GB" dirty="0"/>
              <a:t>Natural history analysis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C8FBEB9A-0587-4433-876D-86D4CE08B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3" y="260876"/>
            <a:ext cx="8305100" cy="622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F4B87-E416-E3E8-6D05-89152A31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registration and data link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E4B12-1373-8B0C-76BC-782DFA02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A0763-3424-980B-58D1-E5355282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5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E2783-2BA6-E4ED-D72D-643B2F00B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numbers of participants with rare renal diseases</a:t>
            </a:r>
          </a:p>
          <a:p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 opportunity to gain essential information to help improve care and treatment</a:t>
            </a:r>
          </a:p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Platform for research teams to contact participants directly about new studies e.g. questionnaires, drug trials</a:t>
            </a:r>
          </a:p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groups to drive and steer the most important research for their disease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15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DC59-A7A7-93C3-B118-2E58FA1BF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Exciting times ahead!!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7D815-17C2-D77C-1A34-54D3CB2E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BB194-E907-A141-E7F9-6A9E657EC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A62FA2-529B-C0C4-6071-B44410117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70" y="2116660"/>
            <a:ext cx="4534533" cy="3458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82EE29-A8B1-5278-464C-B45965AD64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49"/>
          <a:stretch/>
        </p:blipFill>
        <p:spPr>
          <a:xfrm>
            <a:off x="5718856" y="2239772"/>
            <a:ext cx="5692277" cy="323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09447"/>
      </p:ext>
    </p:extLst>
  </p:cSld>
  <p:clrMapOvr>
    <a:masterClrMapping/>
  </p:clrMapOvr>
</p:sld>
</file>

<file path=ppt/theme/theme1.xml><?xml version="1.0" encoding="utf-8"?>
<a:theme xmlns:a="http://schemas.openxmlformats.org/drawingml/2006/main" name="UKKA Theme (white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KKA Theme (midnight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210</Words>
  <Application>Microsoft Office PowerPoint</Application>
  <PresentationFormat>Widescreen</PresentationFormat>
  <Paragraphs>45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Visby CF Bold</vt:lpstr>
      <vt:lpstr>Visby Round CF</vt:lpstr>
      <vt:lpstr>Calibri</vt:lpstr>
      <vt:lpstr>Arial</vt:lpstr>
      <vt:lpstr>Visby Round CF DemiBold</vt:lpstr>
      <vt:lpstr>UKKA Theme (white)</vt:lpstr>
      <vt:lpstr>UKKA Theme (midnight)</vt:lpstr>
      <vt:lpstr>  </vt:lpstr>
      <vt:lpstr>Patient / Data Pathway </vt:lpstr>
      <vt:lpstr>PowerPoint Presentation</vt:lpstr>
      <vt:lpstr>Data Enrichment</vt:lpstr>
      <vt:lpstr>Benefits of registration and data link</vt:lpstr>
      <vt:lpstr>Exciting times ahead!!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Ford</dc:creator>
  <cp:lastModifiedBy>Kate Bramham</cp:lastModifiedBy>
  <cp:revision>82</cp:revision>
  <dcterms:created xsi:type="dcterms:W3CDTF">2021-07-07T08:58:23Z</dcterms:created>
  <dcterms:modified xsi:type="dcterms:W3CDTF">2023-04-28T06:46:27Z</dcterms:modified>
</cp:coreProperties>
</file>