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7" r:id="rId2"/>
    <p:sldId id="258" r:id="rId3"/>
    <p:sldId id="259" r:id="rId4"/>
    <p:sldId id="260" r:id="rId5"/>
    <p:sldId id="261" r:id="rId6"/>
    <p:sldId id="265" r:id="rId7"/>
    <p:sldId id="273" r:id="rId8"/>
    <p:sldId id="269" r:id="rId9"/>
    <p:sldId id="270" r:id="rId10"/>
    <p:sldId id="271" r:id="rId11"/>
    <p:sldId id="275" r:id="rId12"/>
    <p:sldId id="276" r:id="rId13"/>
    <p:sldId id="272"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C7CD79-7AFD-4C33-919E-2688DD24E593}" type="datetimeFigureOut">
              <a:rPr lang="en-GB" smtClean="0"/>
              <a:t>22/03/2024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FF074C-7282-46BA-A631-02E80B1BA516}" type="slidenum">
              <a:rPr lang="en-GB" smtClean="0"/>
              <a:t>‹#›</a:t>
            </a:fld>
            <a:endParaRPr lang="en-GB"/>
          </a:p>
        </p:txBody>
      </p:sp>
    </p:spTree>
    <p:extLst>
      <p:ext uri="{BB962C8B-B14F-4D97-AF65-F5344CB8AC3E}">
        <p14:creationId xmlns:p14="http://schemas.microsoft.com/office/powerpoint/2010/main" val="3618003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38A00DA-7A9F-435F-AEDB-B85225B47C06}" type="slidenum">
              <a:rPr lang="en-GB" smtClean="0">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1550206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Unlike most genomic disorders…</a:t>
            </a:r>
          </a:p>
          <a:p>
            <a:r>
              <a:rPr lang="en-GB" dirty="0"/>
              <a:t>More recent work has shown that neurodevelopmental disorders, including autism spectrum disorders (ASD), are part of the phenotype in patients referred for testing via clinical genetics rather than renal services.</a:t>
            </a:r>
          </a:p>
          <a:p>
            <a:r>
              <a:rPr lang="en-GB" dirty="0"/>
              <a:t>A study by Laffargue et al. suggests that the neuropsychological phenotype is less severe than that previously reported when the 17q12 deletion is identified secondary to renal abnormalities.</a:t>
            </a:r>
          </a:p>
          <a:p>
            <a:endParaRPr lang="en-GB" dirty="0"/>
          </a:p>
        </p:txBody>
      </p:sp>
      <p:sp>
        <p:nvSpPr>
          <p:cNvPr id="4" name="Slide Number Placeholder 3"/>
          <p:cNvSpPr>
            <a:spLocks noGrp="1"/>
          </p:cNvSpPr>
          <p:nvPr>
            <p:ph type="sldNum" sz="quarter" idx="10"/>
          </p:nvPr>
        </p:nvSpPr>
        <p:spPr/>
        <p:txBody>
          <a:bodyPr/>
          <a:lstStyle/>
          <a:p>
            <a:fld id="{038A00DA-7A9F-435F-AEDB-B85225B47C06}"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1094991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HNF1B is involved in hindbrain development in both zebra fish and mice and so is a good candidate to be the aetiological gene.[99, 100] There have been rare reports of learning difficulties and epilepsy in five patients with HNF1B gene mutations, which would support this.[5, 22, 101] Another candidate is LHX1, which is also expressed in the brain during early development; a mouse model with a targeted mutation of Lhx1 confirms its role as a key regulator of the vertebrate head organiser.[102, 103] A study investigating new hotspots of copy-number variation associated with ASD has implicated ACACA within the 17q12 deletion.[104] However, no single gene deletions or mutations resulting in haploinsufficiency and neurological disease in humans have been detected in either of these genes to date.</a:t>
            </a:r>
          </a:p>
          <a:p>
            <a:r>
              <a:rPr lang="en-GB" b="1" dirty="0"/>
              <a:t>In this study, we systematically compared the neurodevelopmental phenotype of patients with either an HNF1B intragenic mutation or 17q12 deletion to determine whether haploinsufficiency of the HNF1B gene is responsible for this aspect of the phenotype.</a:t>
            </a:r>
          </a:p>
        </p:txBody>
      </p:sp>
      <p:sp>
        <p:nvSpPr>
          <p:cNvPr id="4" name="Slide Number Placeholder 3"/>
          <p:cNvSpPr>
            <a:spLocks noGrp="1"/>
          </p:cNvSpPr>
          <p:nvPr>
            <p:ph type="sldNum" sz="quarter" idx="10"/>
          </p:nvPr>
        </p:nvSpPr>
        <p:spPr/>
        <p:txBody>
          <a:bodyPr/>
          <a:lstStyle/>
          <a:p>
            <a:fld id="{038A00DA-7A9F-435F-AEDB-B85225B47C06}" type="slidenum">
              <a:rPr lang="en-GB" smtClean="0">
                <a:solidFill>
                  <a:prstClr val="black"/>
                </a:solidFill>
              </a:rPr>
              <a:pPr/>
              <a:t>4</a:t>
            </a:fld>
            <a:endParaRPr lang="en-GB" dirty="0">
              <a:solidFill>
                <a:prstClr val="black"/>
              </a:solidFill>
            </a:endParaRPr>
          </a:p>
        </p:txBody>
      </p:sp>
    </p:spTree>
    <p:extLst>
      <p:ext uri="{BB962C8B-B14F-4D97-AF65-F5344CB8AC3E}">
        <p14:creationId xmlns:p14="http://schemas.microsoft.com/office/powerpoint/2010/main" val="1195386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Participants were recruited from January 2013 to October 2015 from four sites in the UK (adult renal and diabetes units at the Royal Devon and Exeter Hospital; paediatric renal units at Great Ormond Street Hospital for Children, Evelina London Children’s Hospital and Birmingham Children’s Hospital). Inclusion criteria included the presence of either an HNF1B intragenic mutation or whole-gene deletion on genetic testing performed due to underlying renal abnormalities or diabetes and current age ≥4 years. All eligible patients were invited to participate.</a:t>
            </a:r>
          </a:p>
          <a:p>
            <a:r>
              <a:rPr lang="en-GB" dirty="0"/>
              <a:t>Initial mutation screening was performed by sequencing of coding exons and exon-intron boundaries together with gene dosage assessment by multiplex ligation-dependent probe amplification as previously described.[20, 26] Droplet digital PCR was used to confirm the presence of an approximate 1.3 Mb deletion at chromosome 17q12 in the 20 patients with an HNF1B whole-gene deletion.</a:t>
            </a:r>
          </a:p>
        </p:txBody>
      </p:sp>
      <p:sp>
        <p:nvSpPr>
          <p:cNvPr id="4" name="Slide Number Placeholder 3"/>
          <p:cNvSpPr>
            <a:spLocks noGrp="1"/>
          </p:cNvSpPr>
          <p:nvPr>
            <p:ph type="sldNum" sz="quarter" idx="10"/>
          </p:nvPr>
        </p:nvSpPr>
        <p:spPr/>
        <p:txBody>
          <a:bodyPr/>
          <a:lstStyle/>
          <a:p>
            <a:fld id="{038A00DA-7A9F-435F-AEDB-B85225B47C06}" type="slidenum">
              <a:rPr lang="en-GB" smtClean="0">
                <a:solidFill>
                  <a:prstClr val="black"/>
                </a:solidFill>
              </a:rPr>
              <a:pPr/>
              <a:t>5</a:t>
            </a:fld>
            <a:endParaRPr lang="en-GB" dirty="0">
              <a:solidFill>
                <a:prstClr val="black"/>
              </a:solidFill>
            </a:endParaRPr>
          </a:p>
        </p:txBody>
      </p:sp>
    </p:spTree>
    <p:extLst>
      <p:ext uri="{BB962C8B-B14F-4D97-AF65-F5344CB8AC3E}">
        <p14:creationId xmlns:p14="http://schemas.microsoft.com/office/powerpoint/2010/main" val="1545089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8/20 (40%) participants with a deletion had a clinical diagnosis of either an ASD, attention deficit hyperactivity disorder (ADHD) and/or learning difficulties requiring a Statement of Special Educational Needs or attendance at a special school compared to 0/18 with a mutation, P=0.004 (Figure 3.3A). Of these eight patients, four had co-morbidity with learning difficulties accompanying a diagnosis of ASD and/or ADHD</a:t>
            </a:r>
          </a:p>
        </p:txBody>
      </p:sp>
      <p:sp>
        <p:nvSpPr>
          <p:cNvPr id="4" name="Slide Number Placeholder 3"/>
          <p:cNvSpPr>
            <a:spLocks noGrp="1"/>
          </p:cNvSpPr>
          <p:nvPr>
            <p:ph type="sldNum" sz="quarter" idx="10"/>
          </p:nvPr>
        </p:nvSpPr>
        <p:spPr/>
        <p:txBody>
          <a:bodyPr/>
          <a:lstStyle/>
          <a:p>
            <a:fld id="{038A00DA-7A9F-435F-AEDB-B85225B47C06}" type="slidenum">
              <a:rPr lang="en-GB" smtClean="0">
                <a:solidFill>
                  <a:prstClr val="black"/>
                </a:solidFill>
              </a:rPr>
              <a:pPr/>
              <a:t>6</a:t>
            </a:fld>
            <a:endParaRPr lang="en-GB" dirty="0">
              <a:solidFill>
                <a:prstClr val="black"/>
              </a:solidFill>
            </a:endParaRPr>
          </a:p>
        </p:txBody>
      </p:sp>
    </p:spTree>
    <p:extLst>
      <p:ext uri="{BB962C8B-B14F-4D97-AF65-F5344CB8AC3E}">
        <p14:creationId xmlns:p14="http://schemas.microsoft.com/office/powerpoint/2010/main" val="144466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However, several limitations were associated with this work. Despite inviting all eligible patients from the four different sites to take part, the study cohort represented only 45% of the total due to either inability to contact individuals despite several attempts or a negative response to participation. Therefore, the exact prevalence and spectrum of neurodevelopmental disorders in HNF1B-associated renal disease and diabetes remains unknown. Although individuals were systematically assessed using a combination of screening tools, participant/parent interview and review of medical records, comprehensive screening tools and diagnostic tests for ASD and ADHD were not used. This means less severe disease may have been missed. Finally, genetic screening for other known causes of neurodevelopmental disease (e.g. Fragile X, other copy number variants) was not undertaken.</a:t>
            </a:r>
          </a:p>
        </p:txBody>
      </p:sp>
      <p:sp>
        <p:nvSpPr>
          <p:cNvPr id="4" name="Slide Number Placeholder 3"/>
          <p:cNvSpPr>
            <a:spLocks noGrp="1"/>
          </p:cNvSpPr>
          <p:nvPr>
            <p:ph type="sldNum" sz="quarter" idx="10"/>
          </p:nvPr>
        </p:nvSpPr>
        <p:spPr/>
        <p:txBody>
          <a:bodyPr/>
          <a:lstStyle/>
          <a:p>
            <a:fld id="{038A00DA-7A9F-435F-AEDB-B85225B47C06}" type="slidenum">
              <a:rPr lang="en-GB" smtClean="0">
                <a:solidFill>
                  <a:prstClr val="black"/>
                </a:solidFill>
              </a:rPr>
              <a:pPr/>
              <a:t>8</a:t>
            </a:fld>
            <a:endParaRPr lang="en-GB" dirty="0">
              <a:solidFill>
                <a:prstClr val="black"/>
              </a:solidFill>
            </a:endParaRPr>
          </a:p>
        </p:txBody>
      </p:sp>
    </p:spTree>
    <p:extLst>
      <p:ext uri="{BB962C8B-B14F-4D97-AF65-F5344CB8AC3E}">
        <p14:creationId xmlns:p14="http://schemas.microsoft.com/office/powerpoint/2010/main" val="37224266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prevalence of neurological involvement in patients with a deletion of or a variant in the HNF1B gene remains discussed.</a:t>
            </a:r>
          </a:p>
          <a:p>
            <a:r>
              <a:rPr lang="en-GB" dirty="0"/>
              <a:t>The aim of this study was to investigate the neuropsychological outcomes in a large cohort of children carrying either a</a:t>
            </a:r>
          </a:p>
          <a:p>
            <a:r>
              <a:rPr lang="en-GB" dirty="0"/>
              <a:t>HNF1B whole-gene deletion or a disease-associated variant, revealed by the presence of kidney anomalies. The</a:t>
            </a:r>
          </a:p>
          <a:p>
            <a:r>
              <a:rPr lang="en-GB" dirty="0"/>
              <a:t>neuropsychological development—based on school level—of 223 children included in this prospective cohort was studied.</a:t>
            </a:r>
          </a:p>
        </p:txBody>
      </p:sp>
      <p:sp>
        <p:nvSpPr>
          <p:cNvPr id="4" name="Slide Number Placeholder 3"/>
          <p:cNvSpPr>
            <a:spLocks noGrp="1"/>
          </p:cNvSpPr>
          <p:nvPr>
            <p:ph type="sldNum" sz="quarter" idx="10"/>
          </p:nvPr>
        </p:nvSpPr>
        <p:spPr/>
        <p:txBody>
          <a:bodyPr/>
          <a:lstStyle/>
          <a:p>
            <a:fld id="{038A00DA-7A9F-435F-AEDB-B85225B47C06}" type="slidenum">
              <a:rPr lang="en-GB" smtClean="0">
                <a:solidFill>
                  <a:prstClr val="black"/>
                </a:solidFill>
              </a:rPr>
              <a:pPr/>
              <a:t>9</a:t>
            </a:fld>
            <a:endParaRPr lang="en-GB" dirty="0">
              <a:solidFill>
                <a:prstClr val="black"/>
              </a:solidFill>
            </a:endParaRPr>
          </a:p>
        </p:txBody>
      </p:sp>
    </p:spTree>
    <p:extLst>
      <p:ext uri="{BB962C8B-B14F-4D97-AF65-F5344CB8AC3E}">
        <p14:creationId xmlns:p14="http://schemas.microsoft.com/office/powerpoint/2010/main" val="4084100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Data from 180 children were available for analysis. Patients mean age was 9.6 years, with 39.9% of girls. Among these</a:t>
            </a:r>
          </a:p>
          <a:p>
            <a:r>
              <a:rPr lang="en-GB" dirty="0"/>
              <a:t>patients, 119 carried a HNF1B deletion and 61 a disease-associated variant. In the school-aged population, 12.7 and 3.6% of</a:t>
            </a:r>
          </a:p>
          <a:p>
            <a:r>
              <a:rPr lang="en-GB" dirty="0"/>
              <a:t>patients carrying a HNF1B deletion and a disease-associated variant had special educational needs, respectively. Therefore,</a:t>
            </a:r>
          </a:p>
          <a:p>
            <a:r>
              <a:rPr lang="en-GB" dirty="0"/>
              <a:t>the presence of a HNF1B deletion increases the risk to present with a neuropsychiatric involvement when compared with the</a:t>
            </a:r>
          </a:p>
          <a:p>
            <a:r>
              <a:rPr lang="en-GB" dirty="0"/>
              <a:t>general population. On the other hand, almost 90% of patients carrying a HNF1B disease-associated variant or deletion have</a:t>
            </a:r>
          </a:p>
          <a:p>
            <a:r>
              <a:rPr lang="en-GB" dirty="0"/>
              <a:t>a normal schooling in a general educational environment. Even if these findings do not predict the risk of neuropsychiatric</a:t>
            </a:r>
          </a:p>
          <a:p>
            <a:r>
              <a:rPr lang="en-GB" dirty="0"/>
              <a:t>disease at adulthood, most patients diagnosed secondary to kidney anomalies do not show a neurological outcome severe</a:t>
            </a:r>
          </a:p>
          <a:p>
            <a:r>
              <a:rPr lang="en-GB" dirty="0"/>
              <a:t>enough to impede standard schooling at elementary school. These results should be taken into account in prenatal</a:t>
            </a:r>
          </a:p>
          <a:p>
            <a:r>
              <a:rPr lang="en-GB" dirty="0" err="1"/>
              <a:t>counseling</a:t>
            </a:r>
            <a:r>
              <a:rPr lang="en-GB" dirty="0"/>
              <a:t>.</a:t>
            </a:r>
          </a:p>
          <a:p>
            <a:endParaRPr lang="en-GB" dirty="0"/>
          </a:p>
        </p:txBody>
      </p:sp>
      <p:sp>
        <p:nvSpPr>
          <p:cNvPr id="4" name="Slide Number Placeholder 3"/>
          <p:cNvSpPr>
            <a:spLocks noGrp="1"/>
          </p:cNvSpPr>
          <p:nvPr>
            <p:ph type="sldNum" sz="quarter" idx="10"/>
          </p:nvPr>
        </p:nvSpPr>
        <p:spPr/>
        <p:txBody>
          <a:bodyPr/>
          <a:lstStyle/>
          <a:p>
            <a:fld id="{038A00DA-7A9F-435F-AEDB-B85225B47C06}" type="slidenum">
              <a:rPr lang="en-GB" smtClean="0">
                <a:solidFill>
                  <a:prstClr val="black"/>
                </a:solidFill>
              </a:rPr>
              <a:pPr/>
              <a:t>10</a:t>
            </a:fld>
            <a:endParaRPr lang="en-GB" dirty="0">
              <a:solidFill>
                <a:prstClr val="black"/>
              </a:solidFill>
            </a:endParaRPr>
          </a:p>
        </p:txBody>
      </p:sp>
    </p:spTree>
    <p:extLst>
      <p:ext uri="{BB962C8B-B14F-4D97-AF65-F5344CB8AC3E}">
        <p14:creationId xmlns:p14="http://schemas.microsoft.com/office/powerpoint/2010/main" val="715921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Limitations:</a:t>
            </a:r>
          </a:p>
          <a:p>
            <a:r>
              <a:rPr lang="en-GB" dirty="0"/>
              <a:t>-HNF1B-associated disease is rare so study sizes are small</a:t>
            </a:r>
          </a:p>
          <a:p>
            <a:r>
              <a:rPr lang="en-GB" dirty="0"/>
              <a:t>-Cases studies/series with small numbers may lead to publication bias; neurodevelopmental disorders are often not systematically assessed for so mild disease may be missed, leading to under-reporting</a:t>
            </a:r>
          </a:p>
        </p:txBody>
      </p:sp>
      <p:sp>
        <p:nvSpPr>
          <p:cNvPr id="4" name="Slide Number Placeholder 3"/>
          <p:cNvSpPr>
            <a:spLocks noGrp="1"/>
          </p:cNvSpPr>
          <p:nvPr>
            <p:ph type="sldNum" sz="quarter" idx="5"/>
          </p:nvPr>
        </p:nvSpPr>
        <p:spPr/>
        <p:txBody>
          <a:bodyPr/>
          <a:lstStyle/>
          <a:p>
            <a:fld id="{66FF074C-7282-46BA-A631-02E80B1BA516}" type="slidenum">
              <a:rPr lang="en-GB" smtClean="0"/>
              <a:t>12</a:t>
            </a:fld>
            <a:endParaRPr lang="en-GB"/>
          </a:p>
        </p:txBody>
      </p:sp>
    </p:spTree>
    <p:extLst>
      <p:ext uri="{BB962C8B-B14F-4D97-AF65-F5344CB8AC3E}">
        <p14:creationId xmlns:p14="http://schemas.microsoft.com/office/powerpoint/2010/main" val="142126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D22AD9AC-E26F-4AA3-9134-9B3E374F9158}" type="datetimeFigureOut">
              <a:rPr lang="en-GB" smtClean="0"/>
              <a:t>22/03/2024</a:t>
            </a:fld>
            <a:endParaRPr lang="en-GB"/>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en-GB"/>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BEB7E01D-04AD-48FA-A727-38F4727C83C0}" type="slidenum">
              <a:rPr lang="en-GB" smtClean="0"/>
              <a:t>‹#›</a:t>
            </a:fld>
            <a:endParaRPr lang="en-GB"/>
          </a:p>
        </p:txBody>
      </p:sp>
    </p:spTree>
    <p:extLst>
      <p:ext uri="{BB962C8B-B14F-4D97-AF65-F5344CB8AC3E}">
        <p14:creationId xmlns:p14="http://schemas.microsoft.com/office/powerpoint/2010/main" val="845471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2AD9AC-E26F-4AA3-9134-9B3E374F9158}" type="datetimeFigureOut">
              <a:rPr lang="en-GB" smtClean="0"/>
              <a:t>22/03/2024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B7E01D-04AD-48FA-A727-38F4727C83C0}" type="slidenum">
              <a:rPr lang="en-GB" smtClean="0"/>
              <a:t>‹#›</a:t>
            </a:fld>
            <a:endParaRPr lang="en-GB"/>
          </a:p>
        </p:txBody>
      </p:sp>
    </p:spTree>
    <p:extLst>
      <p:ext uri="{BB962C8B-B14F-4D97-AF65-F5344CB8AC3E}">
        <p14:creationId xmlns:p14="http://schemas.microsoft.com/office/powerpoint/2010/main" val="437800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2AD9AC-E26F-4AA3-9134-9B3E374F9158}" type="datetimeFigureOut">
              <a:rPr lang="en-GB" smtClean="0"/>
              <a:t>22/03/2024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B7E01D-04AD-48FA-A727-38F4727C83C0}" type="slidenum">
              <a:rPr lang="en-GB" smtClean="0"/>
              <a:t>‹#›</a:t>
            </a:fld>
            <a:endParaRPr lang="en-GB"/>
          </a:p>
        </p:txBody>
      </p:sp>
    </p:spTree>
    <p:extLst>
      <p:ext uri="{BB962C8B-B14F-4D97-AF65-F5344CB8AC3E}">
        <p14:creationId xmlns:p14="http://schemas.microsoft.com/office/powerpoint/2010/main" val="827722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2AD9AC-E26F-4AA3-9134-9B3E374F9158}" type="datetimeFigureOut">
              <a:rPr lang="en-GB" smtClean="0"/>
              <a:t>22/03/2024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B7E01D-04AD-48FA-A727-38F4727C83C0}" type="slidenum">
              <a:rPr lang="en-GB" smtClean="0"/>
              <a:t>‹#›</a:t>
            </a:fld>
            <a:endParaRPr lang="en-GB"/>
          </a:p>
        </p:txBody>
      </p:sp>
    </p:spTree>
    <p:extLst>
      <p:ext uri="{BB962C8B-B14F-4D97-AF65-F5344CB8AC3E}">
        <p14:creationId xmlns:p14="http://schemas.microsoft.com/office/powerpoint/2010/main" val="4110932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22AD9AC-E26F-4AA3-9134-9B3E374F9158}" type="datetimeFigureOut">
              <a:rPr lang="en-GB" smtClean="0"/>
              <a:t>22/03/2024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B7E01D-04AD-48FA-A727-38F4727C83C0}" type="slidenum">
              <a:rPr lang="en-GB" smtClean="0"/>
              <a:t>‹#›</a:t>
            </a:fld>
            <a:endParaRPr lang="en-GB"/>
          </a:p>
        </p:txBody>
      </p:sp>
    </p:spTree>
    <p:extLst>
      <p:ext uri="{BB962C8B-B14F-4D97-AF65-F5344CB8AC3E}">
        <p14:creationId xmlns:p14="http://schemas.microsoft.com/office/powerpoint/2010/main" val="4005149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2AD9AC-E26F-4AA3-9134-9B3E374F9158}" type="datetimeFigureOut">
              <a:rPr lang="en-GB" smtClean="0"/>
              <a:t>22/03/2024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B7E01D-04AD-48FA-A727-38F4727C83C0}" type="slidenum">
              <a:rPr lang="en-GB" smtClean="0"/>
              <a:t>‹#›</a:t>
            </a:fld>
            <a:endParaRPr lang="en-GB"/>
          </a:p>
        </p:txBody>
      </p:sp>
    </p:spTree>
    <p:extLst>
      <p:ext uri="{BB962C8B-B14F-4D97-AF65-F5344CB8AC3E}">
        <p14:creationId xmlns:p14="http://schemas.microsoft.com/office/powerpoint/2010/main" val="1116788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2AD9AC-E26F-4AA3-9134-9B3E374F9158}" type="datetimeFigureOut">
              <a:rPr lang="en-GB" smtClean="0"/>
              <a:t>22/03/2024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B7E01D-04AD-48FA-A727-38F4727C83C0}" type="slidenum">
              <a:rPr lang="en-GB" smtClean="0"/>
              <a:t>‹#›</a:t>
            </a:fld>
            <a:endParaRPr lang="en-GB"/>
          </a:p>
        </p:txBody>
      </p:sp>
    </p:spTree>
    <p:extLst>
      <p:ext uri="{BB962C8B-B14F-4D97-AF65-F5344CB8AC3E}">
        <p14:creationId xmlns:p14="http://schemas.microsoft.com/office/powerpoint/2010/main" val="295381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22AD9AC-E26F-4AA3-9134-9B3E374F9158}" type="datetimeFigureOut">
              <a:rPr lang="en-GB" smtClean="0"/>
              <a:t>22/03/2024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B7E01D-04AD-48FA-A727-38F4727C83C0}" type="slidenum">
              <a:rPr lang="en-GB" smtClean="0"/>
              <a:t>‹#›</a:t>
            </a:fld>
            <a:endParaRPr lang="en-GB"/>
          </a:p>
        </p:txBody>
      </p:sp>
    </p:spTree>
    <p:extLst>
      <p:ext uri="{BB962C8B-B14F-4D97-AF65-F5344CB8AC3E}">
        <p14:creationId xmlns:p14="http://schemas.microsoft.com/office/powerpoint/2010/main" val="3366845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2AD9AC-E26F-4AA3-9134-9B3E374F9158}" type="datetimeFigureOut">
              <a:rPr lang="en-GB" smtClean="0"/>
              <a:t>22/03/2024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B7E01D-04AD-48FA-A727-38F4727C83C0}" type="slidenum">
              <a:rPr lang="en-GB" smtClean="0"/>
              <a:t>‹#›</a:t>
            </a:fld>
            <a:endParaRPr lang="en-GB"/>
          </a:p>
        </p:txBody>
      </p:sp>
    </p:spTree>
    <p:extLst>
      <p:ext uri="{BB962C8B-B14F-4D97-AF65-F5344CB8AC3E}">
        <p14:creationId xmlns:p14="http://schemas.microsoft.com/office/powerpoint/2010/main" val="2762776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Edit Master text styles</a:t>
            </a:r>
          </a:p>
        </p:txBody>
      </p:sp>
      <p:sp>
        <p:nvSpPr>
          <p:cNvPr id="5" name="Date Placeholder 4"/>
          <p:cNvSpPr>
            <a:spLocks noGrp="1"/>
          </p:cNvSpPr>
          <p:nvPr>
            <p:ph type="dt" sz="half" idx="10"/>
          </p:nvPr>
        </p:nvSpPr>
        <p:spPr/>
        <p:txBody>
          <a:bodyPr/>
          <a:lstStyle/>
          <a:p>
            <a:fld id="{D22AD9AC-E26F-4AA3-9134-9B3E374F9158}" type="datetimeFigureOut">
              <a:rPr lang="en-GB" smtClean="0"/>
              <a:t>22/03/2024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BEB7E01D-04AD-48FA-A727-38F4727C83C0}" type="slidenum">
              <a:rPr lang="en-GB" smtClean="0"/>
              <a:t>‹#›</a:t>
            </a:fld>
            <a:endParaRPr lang="en-GB"/>
          </a:p>
        </p:txBody>
      </p:sp>
    </p:spTree>
    <p:extLst>
      <p:ext uri="{BB962C8B-B14F-4D97-AF65-F5344CB8AC3E}">
        <p14:creationId xmlns:p14="http://schemas.microsoft.com/office/powerpoint/2010/main" val="801623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40000"/>
              <a:lumOff val="6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D22AD9AC-E26F-4AA3-9134-9B3E374F9158}" type="datetimeFigureOut">
              <a:rPr lang="en-GB" smtClean="0"/>
              <a:t>22/03/2024</a:t>
            </a:fld>
            <a:endParaRPr lang="en-GB"/>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en-GB"/>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BEB7E01D-04AD-48FA-A727-38F4727C83C0}" type="slidenum">
              <a:rPr lang="en-GB" smtClean="0"/>
              <a:t>‹#›</a:t>
            </a:fld>
            <a:endParaRPr lang="en-GB"/>
          </a:p>
        </p:txBody>
      </p:sp>
    </p:spTree>
    <p:extLst>
      <p:ext uri="{BB962C8B-B14F-4D97-AF65-F5344CB8AC3E}">
        <p14:creationId xmlns:p14="http://schemas.microsoft.com/office/powerpoint/2010/main" val="372966506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D22AD9AC-E26F-4AA3-9134-9B3E374F9158}" type="datetimeFigureOut">
              <a:rPr lang="en-GB" smtClean="0"/>
              <a:t>22/03/2024</a:t>
            </a:fld>
            <a:endParaRPr lang="en-GB"/>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en-GB"/>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BEB7E01D-04AD-48FA-A727-38F4727C83C0}" type="slidenum">
              <a:rPr lang="en-GB" smtClean="0"/>
              <a:t>‹#›</a:t>
            </a:fld>
            <a:endParaRPr lang="en-GB"/>
          </a:p>
        </p:txBody>
      </p:sp>
    </p:spTree>
    <p:extLst>
      <p:ext uri="{BB962C8B-B14F-4D97-AF65-F5344CB8AC3E}">
        <p14:creationId xmlns:p14="http://schemas.microsoft.com/office/powerpoint/2010/main" val="343424168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dirty="0"/>
              <a:t>HNF1B and the brain</a:t>
            </a:r>
          </a:p>
        </p:txBody>
      </p:sp>
      <p:sp>
        <p:nvSpPr>
          <p:cNvPr id="3" name="Subtitle 2"/>
          <p:cNvSpPr>
            <a:spLocks noGrp="1"/>
          </p:cNvSpPr>
          <p:nvPr>
            <p:ph type="subTitle" idx="1"/>
          </p:nvPr>
        </p:nvSpPr>
        <p:spPr/>
        <p:txBody>
          <a:bodyPr>
            <a:normAutofit/>
          </a:bodyPr>
          <a:lstStyle/>
          <a:p>
            <a:r>
              <a:rPr lang="en-GB" dirty="0"/>
              <a:t>Dr Rhian Clissold</a:t>
            </a:r>
          </a:p>
          <a:p>
            <a:r>
              <a:rPr lang="en-GB" dirty="0"/>
              <a:t>Consultant Nephrologist, Exeter Kidney Unit</a:t>
            </a:r>
          </a:p>
          <a:p>
            <a:r>
              <a:rPr lang="en-GB" dirty="0"/>
              <a:t>23/03/21</a:t>
            </a:r>
          </a:p>
        </p:txBody>
      </p:sp>
    </p:spTree>
    <p:extLst>
      <p:ext uri="{BB962C8B-B14F-4D97-AF65-F5344CB8AC3E}">
        <p14:creationId xmlns:p14="http://schemas.microsoft.com/office/powerpoint/2010/main" val="1532182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2034"/>
          </a:xfrm>
        </p:spPr>
        <p:txBody>
          <a:bodyPr>
            <a:normAutofit fontScale="90000"/>
          </a:bodyPr>
          <a:lstStyle/>
          <a:p>
            <a:endParaRPr lang="en-GB" dirty="0"/>
          </a:p>
        </p:txBody>
      </p:sp>
      <p:sp>
        <p:nvSpPr>
          <p:cNvPr id="3" name="Content Placeholder 2"/>
          <p:cNvSpPr>
            <a:spLocks noGrp="1"/>
          </p:cNvSpPr>
          <p:nvPr>
            <p:ph idx="1"/>
          </p:nvPr>
        </p:nvSpPr>
        <p:spPr>
          <a:xfrm>
            <a:off x="457200" y="476672"/>
            <a:ext cx="8229600" cy="6264696"/>
          </a:xfrm>
        </p:spPr>
        <p:txBody>
          <a:bodyPr>
            <a:normAutofit/>
          </a:bodyPr>
          <a:lstStyle/>
          <a:p>
            <a:r>
              <a:rPr lang="en-GB" dirty="0"/>
              <a:t>Total=180, average age=9.6 years</a:t>
            </a:r>
          </a:p>
          <a:p>
            <a:endParaRPr lang="en-GB" dirty="0"/>
          </a:p>
          <a:p>
            <a:r>
              <a:rPr lang="en-GB" dirty="0"/>
              <a:t>119 children with deletion, 61 with mutation</a:t>
            </a:r>
          </a:p>
          <a:p>
            <a:endParaRPr lang="en-GB" dirty="0"/>
          </a:p>
          <a:p>
            <a:r>
              <a:rPr lang="en-GB" dirty="0"/>
              <a:t>Special educational needs:</a:t>
            </a:r>
          </a:p>
          <a:p>
            <a:pPr lvl="1"/>
            <a:r>
              <a:rPr lang="en-GB" dirty="0"/>
              <a:t>12.7% of children with an </a:t>
            </a:r>
            <a:r>
              <a:rPr lang="en-GB" i="1" dirty="0"/>
              <a:t>HNF1B</a:t>
            </a:r>
            <a:r>
              <a:rPr lang="en-GB" dirty="0"/>
              <a:t> deletion</a:t>
            </a:r>
          </a:p>
          <a:p>
            <a:pPr lvl="1"/>
            <a:r>
              <a:rPr lang="en-GB" dirty="0"/>
              <a:t>3.6% of children with an </a:t>
            </a:r>
            <a:r>
              <a:rPr lang="en-GB" i="1" dirty="0"/>
              <a:t>HNF1B</a:t>
            </a:r>
            <a:r>
              <a:rPr lang="en-GB" dirty="0"/>
              <a:t> variant</a:t>
            </a:r>
          </a:p>
          <a:p>
            <a:endParaRPr lang="en-GB" dirty="0"/>
          </a:p>
          <a:p>
            <a:r>
              <a:rPr lang="en-GB" b="1" dirty="0"/>
              <a:t>~90% of children carrying an </a:t>
            </a:r>
            <a:r>
              <a:rPr lang="en-GB" b="1" i="1" dirty="0"/>
              <a:t>HNF1B</a:t>
            </a:r>
            <a:r>
              <a:rPr lang="en-GB" b="1" dirty="0"/>
              <a:t> mutation or deletion have a normal schooling in a general educational environment</a:t>
            </a:r>
          </a:p>
          <a:p>
            <a:endParaRPr lang="en-GB" dirty="0"/>
          </a:p>
          <a:p>
            <a:r>
              <a:rPr lang="en-GB" dirty="0"/>
              <a:t>These results should be taken into account in prenatal counselling</a:t>
            </a:r>
          </a:p>
        </p:txBody>
      </p:sp>
    </p:spTree>
    <p:extLst>
      <p:ext uri="{BB962C8B-B14F-4D97-AF65-F5344CB8AC3E}">
        <p14:creationId xmlns:p14="http://schemas.microsoft.com/office/powerpoint/2010/main" val="1917643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05E24-0DCB-4D67-B845-DA9B86C0CFCD}"/>
              </a:ext>
            </a:extLst>
          </p:cNvPr>
          <p:cNvSpPr>
            <a:spLocks noGrp="1"/>
          </p:cNvSpPr>
          <p:nvPr>
            <p:ph type="title"/>
          </p:nvPr>
        </p:nvSpPr>
        <p:spPr/>
        <p:txBody>
          <a:bodyPr/>
          <a:lstStyle/>
          <a:p>
            <a:endParaRPr lang="en-GB"/>
          </a:p>
        </p:txBody>
      </p:sp>
      <p:pic>
        <p:nvPicPr>
          <p:cNvPr id="7" name="Content Placeholder 6">
            <a:extLst>
              <a:ext uri="{FF2B5EF4-FFF2-40B4-BE49-F238E27FC236}">
                <a16:creationId xmlns:a16="http://schemas.microsoft.com/office/drawing/2014/main" id="{923EA13A-3D9C-4A9E-806A-2E8B6B7A9A38}"/>
              </a:ext>
            </a:extLst>
          </p:cNvPr>
          <p:cNvPicPr>
            <a:picLocks noGrp="1" noChangeAspect="1"/>
          </p:cNvPicPr>
          <p:nvPr>
            <p:ph idx="1"/>
          </p:nvPr>
        </p:nvPicPr>
        <p:blipFill>
          <a:blip r:embed="rId2"/>
          <a:stretch>
            <a:fillRect/>
          </a:stretch>
        </p:blipFill>
        <p:spPr>
          <a:xfrm>
            <a:off x="1124267" y="2157172"/>
            <a:ext cx="6830378" cy="3439005"/>
          </a:xfrm>
          <a:prstGeom prst="rect">
            <a:avLst/>
          </a:prstGeom>
        </p:spPr>
      </p:pic>
    </p:spTree>
    <p:extLst>
      <p:ext uri="{BB962C8B-B14F-4D97-AF65-F5344CB8AC3E}">
        <p14:creationId xmlns:p14="http://schemas.microsoft.com/office/powerpoint/2010/main" val="1642845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6D202-D273-46B2-B440-5BAC8768B719}"/>
              </a:ext>
            </a:extLst>
          </p:cNvPr>
          <p:cNvSpPr>
            <a:spLocks noGrp="1"/>
          </p:cNvSpPr>
          <p:nvPr>
            <p:ph type="title"/>
          </p:nvPr>
        </p:nvSpPr>
        <p:spPr>
          <a:xfrm flipV="1">
            <a:off x="457200" y="228916"/>
            <a:ext cx="8229600" cy="103740"/>
          </a:xfrm>
        </p:spPr>
        <p:txBody>
          <a:bodyPr>
            <a:normAutofit fontScale="90000"/>
          </a:bodyPr>
          <a:lstStyle/>
          <a:p>
            <a:endParaRPr lang="en-GB" dirty="0"/>
          </a:p>
        </p:txBody>
      </p:sp>
      <p:sp>
        <p:nvSpPr>
          <p:cNvPr id="3" name="Content Placeholder 2">
            <a:extLst>
              <a:ext uri="{FF2B5EF4-FFF2-40B4-BE49-F238E27FC236}">
                <a16:creationId xmlns:a16="http://schemas.microsoft.com/office/drawing/2014/main" id="{76751211-BC2E-42A5-B0FA-CF0503F078A7}"/>
              </a:ext>
            </a:extLst>
          </p:cNvPr>
          <p:cNvSpPr>
            <a:spLocks noGrp="1"/>
          </p:cNvSpPr>
          <p:nvPr>
            <p:ph idx="1"/>
          </p:nvPr>
        </p:nvSpPr>
        <p:spPr>
          <a:xfrm>
            <a:off x="457200" y="476672"/>
            <a:ext cx="8229600" cy="5649491"/>
          </a:xfrm>
        </p:spPr>
        <p:txBody>
          <a:bodyPr/>
          <a:lstStyle/>
          <a:p>
            <a:r>
              <a:rPr lang="en-GB" dirty="0"/>
              <a:t>31 studies analysed</a:t>
            </a:r>
          </a:p>
          <a:p>
            <a:endParaRPr lang="en-GB" dirty="0"/>
          </a:p>
          <a:p>
            <a:r>
              <a:rPr lang="en-GB" dirty="0"/>
              <a:t>Prevalence of neurodevelopmental disorders: 25.2% with deletion vs 6.8% with mutation</a:t>
            </a:r>
          </a:p>
          <a:p>
            <a:endParaRPr lang="en-GB" dirty="0"/>
          </a:p>
          <a:p>
            <a:r>
              <a:rPr lang="en-GB" dirty="0"/>
              <a:t>Study from 2019: up to 17.3% of children and adolescents between 3-17 years in the US are affected by neurodevelopmental disorder</a:t>
            </a:r>
          </a:p>
          <a:p>
            <a:endParaRPr lang="en-GB" dirty="0"/>
          </a:p>
          <a:p>
            <a:r>
              <a:rPr lang="en-GB" dirty="0"/>
              <a:t>Many limitations with this work</a:t>
            </a:r>
          </a:p>
        </p:txBody>
      </p:sp>
    </p:spTree>
    <p:extLst>
      <p:ext uri="{BB962C8B-B14F-4D97-AF65-F5344CB8AC3E}">
        <p14:creationId xmlns:p14="http://schemas.microsoft.com/office/powerpoint/2010/main" val="2015161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Questions?</a:t>
            </a:r>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87824" y="2279005"/>
            <a:ext cx="3024336" cy="3024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91932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1143000"/>
          </a:xfrm>
        </p:spPr>
        <p:txBody>
          <a:bodyPr>
            <a:normAutofit fontScale="90000"/>
          </a:bodyPr>
          <a:lstStyle/>
          <a:p>
            <a:r>
              <a:rPr lang="en-GB" dirty="0"/>
              <a:t>Most people with </a:t>
            </a:r>
            <a:r>
              <a:rPr lang="en-GB" i="1" dirty="0"/>
              <a:t>HNF1B</a:t>
            </a:r>
            <a:r>
              <a:rPr lang="en-GB" dirty="0"/>
              <a:t> whole gene deletion have large 17q12 deletion</a:t>
            </a:r>
            <a:br>
              <a:rPr lang="en-GB" dirty="0"/>
            </a:br>
            <a:endParaRPr lang="en-GB" dirty="0"/>
          </a:p>
        </p:txBody>
      </p:sp>
      <p:sp>
        <p:nvSpPr>
          <p:cNvPr id="3" name="Content Placeholder 2"/>
          <p:cNvSpPr>
            <a:spLocks noGrp="1"/>
          </p:cNvSpPr>
          <p:nvPr>
            <p:ph idx="1"/>
          </p:nvPr>
        </p:nvSpPr>
        <p:spPr/>
        <p:txBody>
          <a:bodyPr/>
          <a:lstStyle/>
          <a:p>
            <a:endParaRPr lang="en-GB" dirty="0"/>
          </a:p>
          <a:p>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5563" y="2590800"/>
            <a:ext cx="649287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1687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1143000"/>
          </a:xfrm>
        </p:spPr>
        <p:txBody>
          <a:bodyPr>
            <a:normAutofit fontScale="90000"/>
          </a:bodyPr>
          <a:lstStyle/>
          <a:p>
            <a:r>
              <a:rPr lang="en-GB" dirty="0"/>
              <a:t>17q12 deletion not initially thought to be associated with neurodevelopmental disorders </a:t>
            </a:r>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1232090" y="3175574"/>
            <a:ext cx="6614733" cy="1402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71600" y="6381328"/>
            <a:ext cx="61356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4332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919" y="269323"/>
            <a:ext cx="8079581" cy="1658198"/>
          </a:xfrm>
        </p:spPr>
        <p:txBody>
          <a:bodyPr>
            <a:normAutofit/>
          </a:bodyPr>
          <a:lstStyle/>
          <a:p>
            <a:r>
              <a:rPr lang="en-GB" dirty="0"/>
              <a:t>Aim</a:t>
            </a:r>
          </a:p>
        </p:txBody>
      </p:sp>
      <p:sp>
        <p:nvSpPr>
          <p:cNvPr id="3" name="Content Placeholder 2"/>
          <p:cNvSpPr>
            <a:spLocks noGrp="1"/>
          </p:cNvSpPr>
          <p:nvPr>
            <p:ph idx="1"/>
          </p:nvPr>
        </p:nvSpPr>
        <p:spPr>
          <a:xfrm>
            <a:off x="539353" y="1700808"/>
            <a:ext cx="8065294" cy="3766185"/>
          </a:xfrm>
        </p:spPr>
        <p:txBody>
          <a:bodyPr>
            <a:normAutofit/>
          </a:bodyPr>
          <a:lstStyle/>
          <a:p>
            <a:r>
              <a:rPr lang="en-GB" dirty="0"/>
              <a:t>To compare neurodevelopmental features of people with either an </a:t>
            </a:r>
            <a:r>
              <a:rPr lang="en-GB" i="1" dirty="0"/>
              <a:t>HNF1B</a:t>
            </a:r>
            <a:r>
              <a:rPr lang="en-GB" dirty="0"/>
              <a:t> mutation or large gene deletion</a:t>
            </a:r>
          </a:p>
          <a:p>
            <a:pPr lvl="1"/>
            <a:r>
              <a:rPr lang="en-GB" dirty="0"/>
              <a:t>To see if having only one copy of the </a:t>
            </a:r>
            <a:r>
              <a:rPr lang="en-GB" i="1" dirty="0"/>
              <a:t>HNF1B</a:t>
            </a:r>
            <a:r>
              <a:rPr lang="en-GB" dirty="0"/>
              <a:t> gene is the cause</a:t>
            </a:r>
          </a:p>
        </p:txBody>
      </p:sp>
      <p:pic>
        <p:nvPicPr>
          <p:cNvPr id="4" name="Picture 3">
            <a:extLst>
              <a:ext uri="{FF2B5EF4-FFF2-40B4-BE49-F238E27FC236}">
                <a16:creationId xmlns:a16="http://schemas.microsoft.com/office/drawing/2014/main" id="{B91E1FF5-5038-416E-B865-56916F759941}"/>
              </a:ext>
            </a:extLst>
          </p:cNvPr>
          <p:cNvPicPr>
            <a:picLocks noChangeAspect="1"/>
          </p:cNvPicPr>
          <p:nvPr/>
        </p:nvPicPr>
        <p:blipFill>
          <a:blip r:embed="rId3"/>
          <a:stretch>
            <a:fillRect/>
          </a:stretch>
        </p:blipFill>
        <p:spPr>
          <a:xfrm>
            <a:off x="1141515" y="3424656"/>
            <a:ext cx="6782388" cy="2042337"/>
          </a:xfrm>
          <a:prstGeom prst="rect">
            <a:avLst/>
          </a:prstGeom>
        </p:spPr>
      </p:pic>
    </p:spTree>
    <p:extLst>
      <p:ext uri="{BB962C8B-B14F-4D97-AF65-F5344CB8AC3E}">
        <p14:creationId xmlns:p14="http://schemas.microsoft.com/office/powerpoint/2010/main" val="3529578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Methods</a:t>
            </a:r>
          </a:p>
        </p:txBody>
      </p:sp>
      <p:sp>
        <p:nvSpPr>
          <p:cNvPr id="4" name="Content Placeholder 3"/>
          <p:cNvSpPr>
            <a:spLocks noGrp="1"/>
          </p:cNvSpPr>
          <p:nvPr>
            <p:ph sz="half" idx="1"/>
          </p:nvPr>
        </p:nvSpPr>
        <p:spPr/>
        <p:txBody>
          <a:bodyPr/>
          <a:lstStyle/>
          <a:p>
            <a:r>
              <a:rPr lang="en-GB" dirty="0"/>
              <a:t>Individuals recruited from four sites in UK</a:t>
            </a:r>
          </a:p>
          <a:p>
            <a:pPr lvl="1"/>
            <a:r>
              <a:rPr lang="en-GB" b="1" dirty="0"/>
              <a:t>Total=38</a:t>
            </a:r>
          </a:p>
          <a:p>
            <a:pPr lvl="1"/>
            <a:endParaRPr lang="en-GB" dirty="0"/>
          </a:p>
          <a:p>
            <a:endParaRPr lang="en-GB" dirty="0"/>
          </a:p>
        </p:txBody>
      </p:sp>
      <p:graphicFrame>
        <p:nvGraphicFramePr>
          <p:cNvPr id="6" name="Content Placeholder 5"/>
          <p:cNvGraphicFramePr>
            <a:graphicFrameLocks noGrp="1"/>
          </p:cNvGraphicFramePr>
          <p:nvPr>
            <p:ph sz="half" idx="2"/>
            <p:extLst>
              <p:ext uri="{D42A27DB-BD31-4B8C-83A1-F6EECF244321}">
                <p14:modId xmlns:p14="http://schemas.microsoft.com/office/powerpoint/2010/main" val="251362438"/>
              </p:ext>
            </p:extLst>
          </p:nvPr>
        </p:nvGraphicFramePr>
        <p:xfrm>
          <a:off x="4757738" y="1993900"/>
          <a:ext cx="3806825" cy="2931160"/>
        </p:xfrm>
        <a:graphic>
          <a:graphicData uri="http://schemas.openxmlformats.org/drawingml/2006/table">
            <a:tbl>
              <a:tblPr firstRow="1" bandRow="1">
                <a:tableStyleId>{5C22544A-7EE6-4342-B048-85BDC9FD1C3A}</a:tableStyleId>
              </a:tblPr>
              <a:tblGrid>
                <a:gridCol w="3806825">
                  <a:extLst>
                    <a:ext uri="{9D8B030D-6E8A-4147-A177-3AD203B41FA5}">
                      <a16:colId xmlns:a16="http://schemas.microsoft.com/office/drawing/2014/main" val="20000"/>
                    </a:ext>
                  </a:extLst>
                </a:gridCol>
              </a:tblGrid>
              <a:tr h="370840">
                <a:tc>
                  <a:txBody>
                    <a:bodyPr/>
                    <a:lstStyle/>
                    <a:p>
                      <a:pPr algn="ctr"/>
                      <a:r>
                        <a:rPr lang="en-GB" dirty="0"/>
                        <a:t>Clinical evaluation</a:t>
                      </a:r>
                    </a:p>
                  </a:txBody>
                  <a:tcPr marL="86192" marR="86192"/>
                </a:tc>
                <a:extLst>
                  <a:ext uri="{0D108BD9-81ED-4DB2-BD59-A6C34878D82A}">
                    <a16:rowId xmlns:a16="http://schemas.microsoft.com/office/drawing/2014/main" val="10000"/>
                  </a:ext>
                </a:extLst>
              </a:tr>
              <a:tr h="370840">
                <a:tc>
                  <a:txBody>
                    <a:bodyPr/>
                    <a:lstStyle/>
                    <a:p>
                      <a:pPr algn="ctr"/>
                      <a:r>
                        <a:rPr lang="en-GB" dirty="0"/>
                        <a:t>Review of medical records and participant/parent interview</a:t>
                      </a:r>
                    </a:p>
                  </a:txBody>
                  <a:tcPr marL="86192" marR="86192"/>
                </a:tc>
                <a:extLst>
                  <a:ext uri="{0D108BD9-81ED-4DB2-BD59-A6C34878D82A}">
                    <a16:rowId xmlns:a16="http://schemas.microsoft.com/office/drawing/2014/main" val="10001"/>
                  </a:ext>
                </a:extLst>
              </a:tr>
              <a:tr h="370840">
                <a:tc>
                  <a:txBody>
                    <a:bodyPr/>
                    <a:lstStyle/>
                    <a:p>
                      <a:pPr algn="ctr"/>
                      <a:r>
                        <a:rPr lang="en-GB" dirty="0"/>
                        <a:t>Brief behavioural screening</a:t>
                      </a:r>
                      <a:r>
                        <a:rPr lang="en-GB" baseline="0" dirty="0"/>
                        <a:t>: Strengths and Difficulties Questionnaire (SDQ)</a:t>
                      </a:r>
                      <a:endParaRPr lang="en-GB" dirty="0"/>
                    </a:p>
                  </a:txBody>
                  <a:tcPr marL="86192" marR="86192"/>
                </a:tc>
                <a:extLst>
                  <a:ext uri="{0D108BD9-81ED-4DB2-BD59-A6C34878D82A}">
                    <a16:rowId xmlns:a16="http://schemas.microsoft.com/office/drawing/2014/main" val="10002"/>
                  </a:ext>
                </a:extLst>
              </a:tr>
              <a:tr h="370840">
                <a:tc>
                  <a:txBody>
                    <a:bodyPr/>
                    <a:lstStyle/>
                    <a:p>
                      <a:pPr algn="ctr"/>
                      <a:r>
                        <a:rPr lang="en-GB" dirty="0"/>
                        <a:t>Autistic traits:</a:t>
                      </a:r>
                      <a:r>
                        <a:rPr lang="en-GB" baseline="0" dirty="0"/>
                        <a:t> </a:t>
                      </a:r>
                      <a:r>
                        <a:rPr lang="en-GB" dirty="0"/>
                        <a:t>Autism Spectrum Quotient (AQ)</a:t>
                      </a:r>
                    </a:p>
                  </a:txBody>
                  <a:tcPr marL="86192" marR="86192"/>
                </a:tc>
                <a:extLst>
                  <a:ext uri="{0D108BD9-81ED-4DB2-BD59-A6C34878D82A}">
                    <a16:rowId xmlns:a16="http://schemas.microsoft.com/office/drawing/2014/main" val="10003"/>
                  </a:ext>
                </a:extLst>
              </a:tr>
              <a:tr h="370840">
                <a:tc>
                  <a:txBody>
                    <a:bodyPr/>
                    <a:lstStyle/>
                    <a:p>
                      <a:pPr algn="ctr"/>
                      <a:r>
                        <a:rPr lang="en-GB" dirty="0"/>
                        <a:t>Cognitive ability: Kaufman Brief Intelligence Test</a:t>
                      </a:r>
                    </a:p>
                  </a:txBody>
                  <a:tcPr marL="86192" marR="86192"/>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252727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rmAutofit/>
          </a:bodyPr>
          <a:lstStyle/>
          <a:p>
            <a:r>
              <a:rPr lang="en-GB" dirty="0"/>
              <a:t>Clinical diagnosis</a:t>
            </a:r>
          </a:p>
        </p:txBody>
      </p:sp>
      <p:pic>
        <p:nvPicPr>
          <p:cNvPr id="5122"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1588737" y="2821975"/>
            <a:ext cx="5901439" cy="2109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5646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Other findings</a:t>
            </a:r>
          </a:p>
        </p:txBody>
      </p:sp>
      <p:sp>
        <p:nvSpPr>
          <p:cNvPr id="3" name="Content Placeholder 2"/>
          <p:cNvSpPr>
            <a:spLocks noGrp="1"/>
          </p:cNvSpPr>
          <p:nvPr>
            <p:ph idx="1"/>
          </p:nvPr>
        </p:nvSpPr>
        <p:spPr/>
        <p:txBody>
          <a:bodyPr/>
          <a:lstStyle/>
          <a:p>
            <a:r>
              <a:rPr lang="en-GB" dirty="0"/>
              <a:t>Large deletions were associated with more autistic traits</a:t>
            </a:r>
          </a:p>
          <a:p>
            <a:endParaRPr lang="en-GB" dirty="0"/>
          </a:p>
          <a:p>
            <a:r>
              <a:rPr lang="en-GB" dirty="0"/>
              <a:t>IQ was similar in both </a:t>
            </a:r>
            <a:r>
              <a:rPr lang="en-GB" i="1" dirty="0"/>
              <a:t>HNF1B</a:t>
            </a:r>
            <a:r>
              <a:rPr lang="en-GB" dirty="0"/>
              <a:t> mutation and deletion groups</a:t>
            </a:r>
          </a:p>
        </p:txBody>
      </p:sp>
    </p:spTree>
    <p:extLst>
      <p:ext uri="{BB962C8B-B14F-4D97-AF65-F5344CB8AC3E}">
        <p14:creationId xmlns:p14="http://schemas.microsoft.com/office/powerpoint/2010/main" val="204039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Summary</a:t>
            </a:r>
          </a:p>
        </p:txBody>
      </p:sp>
      <p:sp>
        <p:nvSpPr>
          <p:cNvPr id="6" name="Content Placeholder 5"/>
          <p:cNvSpPr>
            <a:spLocks noGrp="1"/>
          </p:cNvSpPr>
          <p:nvPr>
            <p:ph idx="1"/>
          </p:nvPr>
        </p:nvSpPr>
        <p:spPr/>
        <p:txBody>
          <a:bodyPr/>
          <a:lstStyle/>
          <a:p>
            <a:r>
              <a:rPr lang="en-GB" dirty="0"/>
              <a:t>Neurodevelopmental features only seen in individuals with a deletion</a:t>
            </a:r>
          </a:p>
          <a:p>
            <a:endParaRPr lang="en-GB" dirty="0"/>
          </a:p>
          <a:p>
            <a:r>
              <a:rPr lang="en-GB" dirty="0"/>
              <a:t>Having only one copy of </a:t>
            </a:r>
            <a:r>
              <a:rPr lang="en-GB" i="1" dirty="0"/>
              <a:t>HNF1B</a:t>
            </a:r>
            <a:r>
              <a:rPr lang="en-GB" dirty="0"/>
              <a:t> gene not the cause</a:t>
            </a:r>
          </a:p>
          <a:p>
            <a:endParaRPr lang="en-GB" dirty="0"/>
          </a:p>
          <a:p>
            <a:r>
              <a:rPr lang="en-GB" dirty="0"/>
              <a:t>Ensure referral for appropriate psychological assessment if concerns arise</a:t>
            </a:r>
          </a:p>
        </p:txBody>
      </p:sp>
    </p:spTree>
    <p:extLst>
      <p:ext uri="{BB962C8B-B14F-4D97-AF65-F5344CB8AC3E}">
        <p14:creationId xmlns:p14="http://schemas.microsoft.com/office/powerpoint/2010/main" val="595386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a:t>
            </a:r>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40867" y="2132856"/>
            <a:ext cx="8309767" cy="3096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0320878"/>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TM03457491[[fn=Metropolitan]]</Template>
  <TotalTime>227</TotalTime>
  <Words>1197</Words>
  <Application>Microsoft Office PowerPoint</Application>
  <PresentationFormat>On-screen Show (4:3)</PresentationFormat>
  <Paragraphs>82</Paragraphs>
  <Slides>13</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Metropolitan</vt:lpstr>
      <vt:lpstr>HNF1B and the brain</vt:lpstr>
      <vt:lpstr>Most people with HNF1B whole gene deletion have large 17q12 deletion </vt:lpstr>
      <vt:lpstr>17q12 deletion not initially thought to be associated with neurodevelopmental disorders </vt:lpstr>
      <vt:lpstr>Aim</vt:lpstr>
      <vt:lpstr>Methods</vt:lpstr>
      <vt:lpstr>Clinical diagnosis</vt:lpstr>
      <vt:lpstr>Other findings</vt:lpstr>
      <vt:lpstr>Summary</vt:lpstr>
      <vt:lpstr>Update</vt:lpstr>
      <vt:lpstr>PowerPoint Presentation</vt:lpstr>
      <vt:lpstr>PowerPoint Presentation</vt:lpstr>
      <vt:lpstr>PowerPoint Presentation</vt:lpstr>
      <vt:lpstr>Questions?</vt:lpstr>
    </vt:vector>
  </TitlesOfParts>
  <Company>Royal Devon &amp; Exeter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HNF1B and the brain</dc:title>
  <dc:creator>ClissoldR</dc:creator>
  <cp:lastModifiedBy>Edward Hamilton</cp:lastModifiedBy>
  <cp:revision>17</cp:revision>
  <dcterms:created xsi:type="dcterms:W3CDTF">2021-05-05T11:00:41Z</dcterms:created>
  <dcterms:modified xsi:type="dcterms:W3CDTF">2024-03-22T17:28:45Z</dcterms:modified>
</cp:coreProperties>
</file>