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556" r:id="rId2"/>
    <p:sldId id="942" r:id="rId3"/>
    <p:sldId id="943" r:id="rId4"/>
    <p:sldId id="944" r:id="rId5"/>
    <p:sldId id="946" r:id="rId6"/>
    <p:sldId id="947" r:id="rId7"/>
    <p:sldId id="299" r:id="rId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740" autoAdjust="0"/>
  </p:normalViewPr>
  <p:slideViewPr>
    <p:cSldViewPr>
      <p:cViewPr varScale="1">
        <p:scale>
          <a:sx n="104" d="100"/>
          <a:sy n="104" d="100"/>
        </p:scale>
        <p:origin x="1824" y="19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1464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1464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32D198F-B3B1-401A-A63F-DA31AEEC5C1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332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77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78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78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778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F03B4EB-C0A9-45CA-A6EB-7ADA138A843C}" type="slidenum">
              <a:rPr lang="en-GB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2165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0CE9D-D734-FC0A-EBF2-DA85FDE6C7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E2B275-367F-3DDE-ED7F-B7D0CDCEBF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0983F7-7AE7-1714-355A-45AB504E64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E8E785-8BB4-AEFF-5ED3-BC1EFEB434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5D4CF1-AFF5-4E7F-A9F8-F05FC6C7E0DE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48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19DF66-9A30-4E1B-A84C-C81EBA11826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26EE9E-8842-4F16-BD54-8B7B74082308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68235-F417-4B03-A06D-901C0E76EE84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114C7-ACD0-4BA2-A004-DDBA1EE93152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21B7BE-2F0D-4996-B5BA-02CC587C317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CBEF99-A3C3-44AE-B447-B4D6CD15C99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78ED51-8E1D-4C95-8914-0B543F9E1F80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70457F-4AD3-454C-A71F-8D44CC451A2B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A6B9C4-EC0D-4E1B-810C-AE6CD7B2BBB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55116C-91D0-4BC5-975F-6CA2A7F90B1E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B67CFA-B2CD-44EB-AA68-74B6B8E68F43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ytuł i 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wykresu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5B2F05E-03F6-4D93-9097-3BDF7AF76307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ytuł, tekst i 2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ymbol zastępczy numeru slajdu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18E475F-2B30-444D-B934-C69608DB22FD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D0242BB-ABD6-4C97-B4D6-E08A97B56A3F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512912"/>
            <a:ext cx="9144000" cy="1470025"/>
          </a:xfrm>
        </p:spPr>
        <p:txBody>
          <a:bodyPr/>
          <a:lstStyle/>
          <a:p>
            <a:br>
              <a:rPr lang="en-GB" altLang="en-US" b="1" dirty="0">
                <a:solidFill>
                  <a:srgbClr val="FF0000"/>
                </a:solidFill>
              </a:rPr>
            </a:br>
            <a:r>
              <a:rPr lang="en-GB" altLang="en-US" b="1" dirty="0" err="1">
                <a:solidFill>
                  <a:srgbClr val="FF0000"/>
                </a:solidFill>
              </a:rPr>
              <a:t>BioPTiC</a:t>
            </a:r>
            <a:r>
              <a:rPr lang="en-GB" altLang="en-US" b="1" dirty="0">
                <a:solidFill>
                  <a:srgbClr val="FF0000"/>
                </a:solidFill>
              </a:rPr>
              <a:t>: </a:t>
            </a:r>
            <a:br>
              <a:rPr lang="en-GB" altLang="en-US" sz="1800" b="1" dirty="0">
                <a:solidFill>
                  <a:srgbClr val="FF0000"/>
                </a:solidFill>
              </a:rPr>
            </a:br>
            <a:r>
              <a:rPr lang="en-GB" altLang="en-US" sz="3600" b="1" i="1" dirty="0">
                <a:solidFill>
                  <a:srgbClr val="FF0000"/>
                </a:solidFill>
              </a:rPr>
              <a:t>Bio </a:t>
            </a:r>
            <a:r>
              <a:rPr lang="en-GB" altLang="en-US" sz="3600" i="1" dirty="0">
                <a:solidFill>
                  <a:srgbClr val="FF0000"/>
                </a:solidFill>
              </a:rPr>
              <a:t>markers for </a:t>
            </a:r>
            <a:r>
              <a:rPr lang="en-GB" altLang="en-US" sz="3600" b="1" i="1" dirty="0">
                <a:solidFill>
                  <a:srgbClr val="FF0000"/>
                </a:solidFill>
              </a:rPr>
              <a:t>P</a:t>
            </a:r>
            <a:r>
              <a:rPr lang="en-GB" altLang="en-US" sz="3600" i="1" dirty="0">
                <a:solidFill>
                  <a:srgbClr val="FF0000"/>
                </a:solidFill>
              </a:rPr>
              <a:t>aediatric </a:t>
            </a:r>
            <a:r>
              <a:rPr lang="en-GB" altLang="en-US" sz="3600" b="1" i="1" dirty="0">
                <a:solidFill>
                  <a:srgbClr val="FF0000"/>
                </a:solidFill>
              </a:rPr>
              <a:t>T</a:t>
            </a:r>
            <a:r>
              <a:rPr lang="en-GB" altLang="en-US" sz="3600" i="1" dirty="0">
                <a:solidFill>
                  <a:srgbClr val="FF0000"/>
                </a:solidFill>
              </a:rPr>
              <a:t>ransplantation </a:t>
            </a:r>
            <a:r>
              <a:rPr lang="en-GB" altLang="en-US" sz="3600" b="1" i="1" dirty="0">
                <a:solidFill>
                  <a:srgbClr val="FF0000"/>
                </a:solidFill>
              </a:rPr>
              <a:t>i</a:t>
            </a:r>
            <a:r>
              <a:rPr lang="en-GB" altLang="en-US" sz="3600" i="1" dirty="0">
                <a:solidFill>
                  <a:srgbClr val="FF0000"/>
                </a:solidFill>
              </a:rPr>
              <a:t>n </a:t>
            </a:r>
            <a:r>
              <a:rPr lang="en-GB" altLang="en-US" sz="3600" b="1" i="1" dirty="0">
                <a:solidFill>
                  <a:srgbClr val="FF0000"/>
                </a:solidFill>
              </a:rPr>
              <a:t>C</a:t>
            </a:r>
            <a:r>
              <a:rPr lang="en-GB" altLang="en-US" sz="3600" i="1" dirty="0">
                <a:solidFill>
                  <a:srgbClr val="FF0000"/>
                </a:solidFill>
              </a:rPr>
              <a:t>hildren</a:t>
            </a:r>
            <a:endParaRPr lang="en-GB" altLang="en-US" i="1" dirty="0">
              <a:solidFill>
                <a:srgbClr val="FF0000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87763"/>
            <a:ext cx="9144000" cy="2971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/>
              <a:t>Professor Stephen Marks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C</a:t>
            </a:r>
            <a:r>
              <a:rPr lang="en-GB" altLang="en-US" dirty="0" err="1"/>
              <a:t>onsultant</a:t>
            </a:r>
            <a:r>
              <a:rPr lang="en-GB" altLang="en-US" dirty="0"/>
              <a:t> Paediatric Nephrologist</a:t>
            </a:r>
            <a:r>
              <a:rPr lang="en-US" altLang="en-US" sz="2400" dirty="0"/>
              <a:t> </a:t>
            </a:r>
          </a:p>
          <a:p>
            <a:pPr>
              <a:lnSpc>
                <a:spcPct val="80000"/>
              </a:lnSpc>
            </a:pPr>
            <a:endParaRPr lang="en-GB" altLang="en-US" sz="2400" dirty="0"/>
          </a:p>
          <a:p>
            <a:pPr>
              <a:lnSpc>
                <a:spcPct val="80000"/>
              </a:lnSpc>
            </a:pPr>
            <a:r>
              <a:rPr lang="en-US" altLang="en-US" sz="2400" dirty="0"/>
              <a:t>Great Ormond Street Hospital </a:t>
            </a:r>
            <a:r>
              <a:rPr lang="en-GB" altLang="en-US" sz="2400" dirty="0"/>
              <a:t>for Children NHS Foundation Trust</a:t>
            </a:r>
          </a:p>
          <a:p>
            <a:pPr>
              <a:lnSpc>
                <a:spcPct val="80000"/>
              </a:lnSpc>
            </a:pPr>
            <a:r>
              <a:rPr lang="en-GB" altLang="en-US" sz="2400" dirty="0"/>
              <a:t>and UCL GOS Institute of Child Health, London</a:t>
            </a:r>
            <a:r>
              <a:rPr lang="en-US" altLang="en-US" sz="2400" dirty="0"/>
              <a:t>, UK</a:t>
            </a:r>
          </a:p>
          <a:p>
            <a:pPr>
              <a:lnSpc>
                <a:spcPct val="80000"/>
              </a:lnSpc>
            </a:pPr>
            <a:endParaRPr lang="en-US" altLang="en-US" sz="2400" dirty="0"/>
          </a:p>
          <a:p>
            <a:pPr>
              <a:lnSpc>
                <a:spcPct val="90000"/>
              </a:lnSpc>
              <a:buSzTx/>
            </a:pPr>
            <a:r>
              <a:rPr lang="en-US" altLang="en-US" sz="2000" i="1" dirty="0"/>
              <a:t>UK </a:t>
            </a:r>
            <a:r>
              <a:rPr lang="en-US" altLang="en-US" sz="2000" i="1" dirty="0" err="1"/>
              <a:t>Paediatric</a:t>
            </a:r>
            <a:r>
              <a:rPr lang="en-US" altLang="en-US" sz="2000" i="1" dirty="0"/>
              <a:t> Kidney Conference 2026, Solihull, UK</a:t>
            </a:r>
          </a:p>
          <a:p>
            <a:pPr>
              <a:lnSpc>
                <a:spcPct val="90000"/>
              </a:lnSpc>
              <a:buSzTx/>
            </a:pPr>
            <a:r>
              <a:rPr lang="en-US" altLang="en-US" sz="2000" i="1" dirty="0"/>
              <a:t>Friday 30 January 2026</a:t>
            </a:r>
            <a:endParaRPr lang="en-GB" altLang="en-US" sz="2000" i="1" dirty="0"/>
          </a:p>
        </p:txBody>
      </p:sp>
      <p:pic>
        <p:nvPicPr>
          <p:cNvPr id="18438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0"/>
            <a:ext cx="3135312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7" descr="C:\Users\markss2\AppData\Local\Microsoft\Windows\Temporary Internet Files\Content.Outlook\G6GIL89C\UCL GOS ICH Log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78038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3" descr="News | Great Ormond Street Hospital">
            <a:extLst>
              <a:ext uri="{FF2B5EF4-FFF2-40B4-BE49-F238E27FC236}">
                <a16:creationId xmlns:a16="http://schemas.microsoft.com/office/drawing/2014/main" id="{36B8678D-DF02-A448-EA6C-B60003125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-195263"/>
            <a:ext cx="2627312" cy="137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Data Custodian - Health Data Research ...">
            <a:extLst>
              <a:ext uri="{FF2B5EF4-FFF2-40B4-BE49-F238E27FC236}">
                <a16:creationId xmlns:a16="http://schemas.microsoft.com/office/drawing/2014/main" id="{8E469E68-5D16-0997-B165-261B41615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6606" y="92516"/>
            <a:ext cx="1863775" cy="869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elcome to the BAPN | UK Kidney Association">
            <a:extLst>
              <a:ext uri="{FF2B5EF4-FFF2-40B4-BE49-F238E27FC236}">
                <a16:creationId xmlns:a16="http://schemas.microsoft.com/office/drawing/2014/main" id="{D0CAC503-FBF9-C23B-4D49-655A4F2DF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248" y="0"/>
            <a:ext cx="2189709" cy="1094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872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98D4BF-A672-93A5-E1D0-8CB727FBA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C50B7-2AE5-9F5C-ADEB-65B8BC13E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Research biomarkers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F5231-D354-A5A8-70F2-5EA27AD10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C338ED9D-5EDC-8742-76E4-00E740B99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6" b="5966"/>
          <a:stretch>
            <a:fillRect/>
          </a:stretch>
        </p:blipFill>
        <p:spPr bwMode="auto">
          <a:xfrm>
            <a:off x="457200" y="981075"/>
            <a:ext cx="7931150" cy="5616575"/>
          </a:xfrm>
          <a:prstGeom prst="rect">
            <a:avLst/>
          </a:prstGeom>
          <a:noFill/>
          <a:ln w="412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14CB4300-2FA7-0730-3C6B-D651412F03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425" y="5732463"/>
            <a:ext cx="1474788" cy="461962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b="1" dirty="0"/>
              <a:t>LYMPHOCYTE FUNCTION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922751-E7EF-2F85-C435-758F61755E81}"/>
              </a:ext>
            </a:extLst>
          </p:cNvPr>
          <p:cNvSpPr txBox="1"/>
          <p:nvPr/>
        </p:nvSpPr>
        <p:spPr>
          <a:xfrm>
            <a:off x="5867400" y="4149725"/>
            <a:ext cx="2089150" cy="276225"/>
          </a:xfrm>
          <a:prstGeom prst="rect">
            <a:avLst/>
          </a:prstGeom>
          <a:solidFill>
            <a:srgbClr val="F79646"/>
          </a:solidFill>
          <a:ln>
            <a:solidFill>
              <a:sysClr val="windowText" lastClr="000000"/>
            </a:solidFill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TruGraf</a:t>
            </a:r>
            <a:r>
              <a:rPr kumimoji="0" lang="en-US" altLang="en-US" sz="1200" b="0" i="0" u="none" strike="noStrike" kern="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®,</a:t>
            </a:r>
            <a:r>
              <a:rPr kumimoji="0" lang="en-US" alt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AlloMap</a:t>
            </a:r>
            <a:r>
              <a:rPr kumimoji="0" lang="en-US" altLang="en-US" sz="1200" b="0" i="0" u="none" strike="noStrike" kern="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® </a:t>
            </a:r>
            <a:r>
              <a:rPr kumimoji="0" lang="en-US" alt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kSORT</a:t>
            </a:r>
            <a:r>
              <a:rPr kumimoji="0" lang="en-US" altLang="en-US" sz="1200" b="0" i="0" u="none" strike="noStrike" kern="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®</a:t>
            </a:r>
            <a:r>
              <a:rPr kumimoji="0" lang="en-US" altLang="en-US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00F025-752E-2F93-E2C2-602C16177C8A}"/>
              </a:ext>
            </a:extLst>
          </p:cNvPr>
          <p:cNvSpPr txBox="1"/>
          <p:nvPr/>
        </p:nvSpPr>
        <p:spPr>
          <a:xfrm>
            <a:off x="5867400" y="4724400"/>
            <a:ext cx="2089150" cy="277813"/>
          </a:xfrm>
          <a:prstGeom prst="rect">
            <a:avLst/>
          </a:prstGeom>
          <a:solidFill>
            <a:srgbClr val="F79646"/>
          </a:solidFill>
          <a:ln>
            <a:solidFill>
              <a:sysClr val="windowText" lastClr="000000"/>
            </a:solidFill>
          </a:ln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Allosure</a:t>
            </a:r>
            <a:r>
              <a:rPr kumimoji="0" lang="en-US" alt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®,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Prospera</a:t>
            </a:r>
            <a:r>
              <a:rPr kumimoji="0" lang="en-US" alt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® 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TRAC</a:t>
            </a:r>
            <a:r>
              <a:rPr kumimoji="0" lang="en-US" altLang="en-US" sz="12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®</a:t>
            </a:r>
            <a:r>
              <a:rPr kumimoji="0" lang="en-US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10ECED5-6CA3-31A3-5AEF-C4098D982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0425" y="5084763"/>
            <a:ext cx="1871663" cy="647700"/>
          </a:xfrm>
          <a:prstGeom prst="rect">
            <a:avLst/>
          </a:prstGeom>
          <a:gradFill rotWithShape="1"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  <a:latin typeface="Calibri"/>
                <a:ea typeface="ＭＳ Ｐゴシック" panose="020B0600070205080204" pitchFamily="34" charset="-128"/>
              </a:rPr>
              <a:t>Urinary mRNA profiling</a:t>
            </a:r>
          </a:p>
          <a:p>
            <a:pPr algn="ctr">
              <a:defRPr/>
            </a:pPr>
            <a:endParaRPr lang="en-US" sz="800" dirty="0">
              <a:solidFill>
                <a:prstClr val="white"/>
              </a:solidFill>
              <a:latin typeface="Calibri"/>
              <a:ea typeface="ＭＳ Ｐゴシック" panose="020B0600070205080204" pitchFamily="34" charset="-128"/>
            </a:endParaRPr>
          </a:p>
          <a:p>
            <a:pPr algn="ctr">
              <a:defRPr/>
            </a:pPr>
            <a:r>
              <a:rPr lang="en-US" sz="1200" dirty="0">
                <a:solidFill>
                  <a:prstClr val="white"/>
                </a:solidFill>
                <a:latin typeface="Calibri"/>
                <a:ea typeface="ＭＳ Ｐゴシック" panose="020B0600070205080204" pitchFamily="34" charset="-128"/>
              </a:rPr>
              <a:t>Urinary </a:t>
            </a:r>
            <a:r>
              <a:rPr lang="en-US" sz="1200" dirty="0" err="1">
                <a:solidFill>
                  <a:prstClr val="white"/>
                </a:solidFill>
                <a:latin typeface="Calibri"/>
                <a:ea typeface="ＭＳ Ｐゴシック" panose="020B0600070205080204" pitchFamily="34" charset="-128"/>
              </a:rPr>
              <a:t>chemokines</a:t>
            </a:r>
            <a:endParaRPr lang="en-US" sz="1200" dirty="0">
              <a:solidFill>
                <a:prstClr val="white"/>
              </a:solidFill>
              <a:latin typeface="Calibri"/>
              <a:ea typeface="ＭＳ Ｐゴシック" panose="020B0600070205080204" pitchFamily="34" charset="-12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E106AF-4D45-B39B-7249-56EF2F3296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8488" y="5805488"/>
            <a:ext cx="2195512" cy="287337"/>
          </a:xfrm>
          <a:prstGeom prst="rect">
            <a:avLst/>
          </a:prstGeom>
          <a:gradFill rotWithShape="1"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/>
          </a:gradFill>
          <a:ln w="9525">
            <a:solidFill>
              <a:srgbClr val="4A7EBB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sz="1000" dirty="0" err="1">
                <a:solidFill>
                  <a:prstClr val="white"/>
                </a:solidFill>
                <a:latin typeface="Calibri"/>
                <a:ea typeface="ＭＳ Ｐゴシック" panose="020B0600070205080204" pitchFamily="34" charset="-128"/>
              </a:rPr>
              <a:t>ImmunKnow</a:t>
            </a:r>
            <a:r>
              <a:rPr lang="en-US" sz="1000" dirty="0">
                <a:solidFill>
                  <a:prstClr val="white"/>
                </a:solidFill>
                <a:latin typeface="Calibri"/>
                <a:ea typeface="ＭＳ Ｐゴシック" panose="020B0600070205080204" pitchFamily="34" charset="-128"/>
              </a:rPr>
              <a:t>® / </a:t>
            </a:r>
            <a:r>
              <a:rPr lang="en-US" sz="1000" dirty="0" err="1">
                <a:solidFill>
                  <a:prstClr val="white"/>
                </a:solidFill>
                <a:latin typeface="Calibri"/>
                <a:ea typeface="ＭＳ Ｐゴシック" panose="020B0600070205080204" pitchFamily="34" charset="-128"/>
              </a:rPr>
              <a:t>Pleximark</a:t>
            </a:r>
            <a:r>
              <a:rPr lang="en-US" sz="1000" dirty="0">
                <a:solidFill>
                  <a:prstClr val="white"/>
                </a:solidFill>
                <a:latin typeface="Calibri"/>
                <a:ea typeface="ＭＳ Ｐゴシック" panose="020B0600070205080204" pitchFamily="34" charset="-128"/>
              </a:rPr>
              <a:t>® / ELISpot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12FB7FE-4A45-776E-25E9-114DD788FEFF}"/>
              </a:ext>
            </a:extLst>
          </p:cNvPr>
          <p:cNvSpPr txBox="1"/>
          <p:nvPr/>
        </p:nvSpPr>
        <p:spPr>
          <a:xfrm>
            <a:off x="7524750" y="6237288"/>
            <a:ext cx="1474788" cy="461962"/>
          </a:xfrm>
          <a:prstGeom prst="rect">
            <a:avLst/>
          </a:prstGeom>
          <a:solidFill>
            <a:srgbClr val="1F497D">
              <a:lumMod val="60000"/>
              <a:lumOff val="40000"/>
            </a:srgbClr>
          </a:solidFill>
          <a:ln>
            <a:solidFill>
              <a:sysClr val="windowText" lastClr="000000"/>
            </a:solidFill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ddcfDNA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 +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ＭＳ Ｐゴシック" charset="0"/>
                <a:cs typeface="Calibri"/>
              </a:rPr>
              <a:t>gene expression</a:t>
            </a:r>
          </a:p>
        </p:txBody>
      </p:sp>
    </p:spTree>
    <p:extLst>
      <p:ext uri="{BB962C8B-B14F-4D97-AF65-F5344CB8AC3E}">
        <p14:creationId xmlns:p14="http://schemas.microsoft.com/office/powerpoint/2010/main" val="351383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45BEA-9A51-82A7-2CA0-EB58D9A799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CB4967-0E03-26BC-CC85-81DC0A0A4A5A}"/>
              </a:ext>
            </a:extLst>
          </p:cNvPr>
          <p:cNvCxnSpPr>
            <a:cxnSpLocks/>
          </p:cNvCxnSpPr>
          <p:nvPr/>
        </p:nvCxnSpPr>
        <p:spPr>
          <a:xfrm>
            <a:off x="611188" y="1468438"/>
            <a:ext cx="0" cy="44767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F1F0567-CBF5-A498-82E9-F2C0AB309818}"/>
              </a:ext>
            </a:extLst>
          </p:cNvPr>
          <p:cNvCxnSpPr>
            <a:cxnSpLocks/>
          </p:cNvCxnSpPr>
          <p:nvPr/>
        </p:nvCxnSpPr>
        <p:spPr>
          <a:xfrm flipH="1">
            <a:off x="611188" y="1468438"/>
            <a:ext cx="86518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D002E12-FF93-7F16-3907-97602AB93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6700" y="1235075"/>
            <a:ext cx="3314700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Humoral Immuno-surveillance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A5068D-47A7-2130-C282-800AE609A598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4929188" y="1109663"/>
            <a:ext cx="933450" cy="293687"/>
          </a:xfrm>
          <a:prstGeom prst="line">
            <a:avLst/>
          </a:prstGeom>
          <a:ln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9A2CE83-0693-D856-0508-0BEBC16B0AED}"/>
              </a:ext>
            </a:extLst>
          </p:cNvPr>
          <p:cNvCxnSpPr>
            <a:cxnSpLocks/>
          </p:cNvCxnSpPr>
          <p:nvPr/>
        </p:nvCxnSpPr>
        <p:spPr>
          <a:xfrm>
            <a:off x="4895850" y="1403350"/>
            <a:ext cx="819150" cy="387350"/>
          </a:xfrm>
          <a:prstGeom prst="line">
            <a:avLst/>
          </a:prstGeom>
          <a:ln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09BCFFE-C5D9-D733-74B1-EF43EE583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2638" y="925513"/>
            <a:ext cx="633412" cy="368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HLA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FFAC1C-32E3-6D78-7373-0A70C7FAE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425" y="1606550"/>
            <a:ext cx="1287463" cy="3683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NON- HLA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2978BC7-176A-B997-4351-E2F3D6917CBD}"/>
              </a:ext>
            </a:extLst>
          </p:cNvPr>
          <p:cNvCxnSpPr>
            <a:cxnSpLocks/>
          </p:cNvCxnSpPr>
          <p:nvPr/>
        </p:nvCxnSpPr>
        <p:spPr>
          <a:xfrm>
            <a:off x="611188" y="1852613"/>
            <a:ext cx="0" cy="14795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4D091B2-C7F9-AA9C-2443-799F37BA8B66}"/>
              </a:ext>
            </a:extLst>
          </p:cNvPr>
          <p:cNvCxnSpPr>
            <a:cxnSpLocks/>
          </p:cNvCxnSpPr>
          <p:nvPr/>
        </p:nvCxnSpPr>
        <p:spPr>
          <a:xfrm flipH="1">
            <a:off x="620713" y="2897188"/>
            <a:ext cx="8207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76F0F861-9BEA-00CA-FC45-69A3AB1AB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1150" y="2719388"/>
            <a:ext cx="3224213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Cellular Immuno-surveillance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876B965-8F10-1DFD-BACE-B9116B8F4758}"/>
              </a:ext>
            </a:extLst>
          </p:cNvPr>
          <p:cNvCxnSpPr>
            <a:cxnSpLocks/>
          </p:cNvCxnSpPr>
          <p:nvPr/>
        </p:nvCxnSpPr>
        <p:spPr>
          <a:xfrm flipV="1">
            <a:off x="4895850" y="2405063"/>
            <a:ext cx="866775" cy="539750"/>
          </a:xfrm>
          <a:prstGeom prst="line">
            <a:avLst/>
          </a:prstGeom>
          <a:ln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C87E8C5-7ADA-AD51-824A-6936443186C7}"/>
              </a:ext>
            </a:extLst>
          </p:cNvPr>
          <p:cNvCxnSpPr>
            <a:cxnSpLocks/>
          </p:cNvCxnSpPr>
          <p:nvPr/>
        </p:nvCxnSpPr>
        <p:spPr>
          <a:xfrm>
            <a:off x="4862513" y="2944813"/>
            <a:ext cx="819150" cy="387350"/>
          </a:xfrm>
          <a:prstGeom prst="line">
            <a:avLst/>
          </a:prstGeom>
          <a:ln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AE29613-493A-F0FA-2D69-CC12E6314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2128838"/>
            <a:ext cx="1697901" cy="36933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ELISpot IGRA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2ED1EF-CD57-B02A-A4BD-D5FE7A2CC4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8500" y="3148013"/>
            <a:ext cx="2357438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FLOW CYTOMETRY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D45DE63-3C29-D4AF-7A0A-F21754350F4B}"/>
              </a:ext>
            </a:extLst>
          </p:cNvPr>
          <p:cNvCxnSpPr>
            <a:cxnSpLocks/>
          </p:cNvCxnSpPr>
          <p:nvPr/>
        </p:nvCxnSpPr>
        <p:spPr>
          <a:xfrm>
            <a:off x="4862513" y="2954338"/>
            <a:ext cx="933450" cy="1003300"/>
          </a:xfrm>
          <a:prstGeom prst="line">
            <a:avLst/>
          </a:prstGeom>
          <a:ln>
            <a:solidFill>
              <a:schemeClr val="tx1">
                <a:alpha val="99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458970A6-A9C4-FF75-9573-218FB771A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3113" y="3829050"/>
            <a:ext cx="2638425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TORQUE TENO VIRUS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28A7A90-CC2A-784A-E9AE-BE0AD2A26895}"/>
              </a:ext>
            </a:extLst>
          </p:cNvPr>
          <p:cNvCxnSpPr>
            <a:cxnSpLocks/>
          </p:cNvCxnSpPr>
          <p:nvPr/>
        </p:nvCxnSpPr>
        <p:spPr>
          <a:xfrm>
            <a:off x="611188" y="3332163"/>
            <a:ext cx="9525" cy="22987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F8FD360-D857-34E6-8E1A-AFC452143A72}"/>
              </a:ext>
            </a:extLst>
          </p:cNvPr>
          <p:cNvCxnSpPr>
            <a:cxnSpLocks/>
          </p:cNvCxnSpPr>
          <p:nvPr/>
        </p:nvCxnSpPr>
        <p:spPr>
          <a:xfrm flipH="1">
            <a:off x="601663" y="4497388"/>
            <a:ext cx="863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9E4C790E-C6AC-B386-767B-20251EF56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9388" y="4311650"/>
            <a:ext cx="2287587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Molecular diagnostic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8565E99B-B69B-6A3A-1E43-BC0F919C37DA}"/>
              </a:ext>
            </a:extLst>
          </p:cNvPr>
          <p:cNvCxnSpPr>
            <a:cxnSpLocks/>
            <a:endCxn id="32" idx="3"/>
          </p:cNvCxnSpPr>
          <p:nvPr/>
        </p:nvCxnSpPr>
        <p:spPr>
          <a:xfrm flipH="1">
            <a:off x="3736975" y="4497388"/>
            <a:ext cx="15589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A6728AFF-47F6-7B88-6D31-9AC9D7B972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5900" y="4346575"/>
            <a:ext cx="3865563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GENE EXPRESSSION PROFILING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BB6A834C-2094-A6D4-48DC-6BFE3A7451D8}"/>
              </a:ext>
            </a:extLst>
          </p:cNvPr>
          <p:cNvCxnSpPr>
            <a:cxnSpLocks/>
          </p:cNvCxnSpPr>
          <p:nvPr/>
        </p:nvCxnSpPr>
        <p:spPr>
          <a:xfrm>
            <a:off x="5008563" y="4532313"/>
            <a:ext cx="0" cy="3952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472C7A6-8F07-42EC-E489-396215BF4799}"/>
              </a:ext>
            </a:extLst>
          </p:cNvPr>
          <p:cNvCxnSpPr>
            <a:cxnSpLocks/>
          </p:cNvCxnSpPr>
          <p:nvPr/>
        </p:nvCxnSpPr>
        <p:spPr>
          <a:xfrm flipH="1">
            <a:off x="5011738" y="4927600"/>
            <a:ext cx="3175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A8CCB7E-7A18-6CE7-ED82-3BE9C18C3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938" y="4803775"/>
            <a:ext cx="1984375" cy="3698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CELL FREE DNA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846548D1-EC92-549B-D697-CAAA2FFA410B}"/>
              </a:ext>
            </a:extLst>
          </p:cNvPr>
          <p:cNvCxnSpPr>
            <a:cxnSpLocks/>
          </p:cNvCxnSpPr>
          <p:nvPr/>
        </p:nvCxnSpPr>
        <p:spPr>
          <a:xfrm flipH="1">
            <a:off x="620713" y="5630863"/>
            <a:ext cx="831850" cy="1746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5C964CFC-76B3-847F-CFD8-0FD4ECF1B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3513" y="5383213"/>
            <a:ext cx="3429000" cy="36988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Advanced infection surveillance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C146252-C700-E042-39B2-0466080043C0}"/>
              </a:ext>
            </a:extLst>
          </p:cNvPr>
          <p:cNvCxnSpPr>
            <a:cxnSpLocks/>
          </p:cNvCxnSpPr>
          <p:nvPr/>
        </p:nvCxnSpPr>
        <p:spPr>
          <a:xfrm flipH="1">
            <a:off x="4897438" y="5648325"/>
            <a:ext cx="86677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5F427D6C-D4A7-F0B3-6220-70574675E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5445125"/>
            <a:ext cx="3430587" cy="1323439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Viral monitoring: </a:t>
            </a:r>
            <a:r>
              <a:rPr lang="en-US" altLang="en-US" sz="1400" dirty="0"/>
              <a:t>EBV / CMV / BKV</a:t>
            </a:r>
          </a:p>
          <a:p>
            <a:endParaRPr lang="en-US" altLang="en-US" sz="800" dirty="0"/>
          </a:p>
          <a:p>
            <a:r>
              <a:rPr lang="en-US" altLang="en-US" dirty="0"/>
              <a:t>Pathogen specific monitoring </a:t>
            </a:r>
            <a:endParaRPr lang="en-US" altLang="en-US" sz="800" dirty="0"/>
          </a:p>
          <a:p>
            <a:endParaRPr lang="en-US" altLang="en-US" sz="800" dirty="0"/>
          </a:p>
          <a:p>
            <a:r>
              <a:rPr lang="en-US" altLang="en-US" sz="1400" dirty="0"/>
              <a:t>(CMV-specific T-cell immunity assays) (QuantiFERON-CMV or ELISPOT)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14D4E6C-16D7-9ACA-9B82-7EF27465B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0318"/>
            <a:ext cx="9144000" cy="1143000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Immune / viral monitoring</a:t>
            </a:r>
          </a:p>
        </p:txBody>
      </p:sp>
    </p:spTree>
    <p:extLst>
      <p:ext uri="{BB962C8B-B14F-4D97-AF65-F5344CB8AC3E}">
        <p14:creationId xmlns:p14="http://schemas.microsoft.com/office/powerpoint/2010/main" val="118070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7" grpId="0" animBg="1"/>
      <p:bldP spid="18" grpId="0" animBg="1"/>
      <p:bldP spid="22" grpId="0" animBg="1"/>
      <p:bldP spid="25" grpId="0" animBg="1"/>
      <p:bldP spid="26" grpId="0" animBg="1"/>
      <p:bldP spid="29" grpId="0" animBg="1"/>
      <p:bldP spid="32" grpId="0" animBg="1"/>
      <p:bldP spid="35" grpId="0" animBg="1"/>
      <p:bldP spid="41" grpId="0" animBg="1"/>
      <p:bldP spid="46" grpId="0" animBg="1"/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BD8E2-0AFD-5B98-5D73-CEBB6DCAE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D880D-0F9A-3E72-4C60-E6EFB112D7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404664"/>
            <a:ext cx="7920880" cy="1066800"/>
          </a:xfrm>
        </p:spPr>
        <p:txBody>
          <a:bodyPr/>
          <a:lstStyle/>
          <a:p>
            <a:r>
              <a:rPr lang="en-GB" sz="4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Timepoints</a:t>
            </a:r>
            <a:r>
              <a:rPr lang="en-GB" sz="4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biomarkers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47155432-75D4-2AB7-6209-8F65FC876D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6388" y="2454176"/>
            <a:ext cx="9890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" name="Conector recto de flecha 17">
            <a:extLst>
              <a:ext uri="{FF2B5EF4-FFF2-40B4-BE49-F238E27FC236}">
                <a16:creationId xmlns:a16="http://schemas.microsoft.com/office/drawing/2014/main" id="{ACEC1B68-5881-C6CF-D1A1-C81FEC10B7D1}"/>
              </a:ext>
            </a:extLst>
          </p:cNvPr>
          <p:cNvCxnSpPr/>
          <p:nvPr/>
        </p:nvCxnSpPr>
        <p:spPr bwMode="auto">
          <a:xfrm flipV="1">
            <a:off x="4994275" y="3051076"/>
            <a:ext cx="2613025" cy="14288"/>
          </a:xfrm>
          <a:prstGeom prst="straightConnector1">
            <a:avLst/>
          </a:prstGeom>
          <a:ln w="3810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uadroTexto 7">
            <a:extLst>
              <a:ext uri="{FF2B5EF4-FFF2-40B4-BE49-F238E27FC236}">
                <a16:creationId xmlns:a16="http://schemas.microsoft.com/office/drawing/2014/main" id="{8A3F501F-7EF8-024E-DA3C-2D4C4D8502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4723" y="1576289"/>
            <a:ext cx="18473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endParaRPr lang="en-GB" sz="1600" b="1">
              <a:solidFill>
                <a:schemeClr val="accent1"/>
              </a:solidFill>
              <a:latin typeface="Century Gothic" pitchFamily="-65" charset="0"/>
            </a:endParaRPr>
          </a:p>
        </p:txBody>
      </p:sp>
      <p:cxnSp>
        <p:nvCxnSpPr>
          <p:cNvPr id="7" name="Conector recto de flecha 34">
            <a:extLst>
              <a:ext uri="{FF2B5EF4-FFF2-40B4-BE49-F238E27FC236}">
                <a16:creationId xmlns:a16="http://schemas.microsoft.com/office/drawing/2014/main" id="{83E621C6-28AB-5C84-296A-C1B6E75B7CD5}"/>
              </a:ext>
            </a:extLst>
          </p:cNvPr>
          <p:cNvCxnSpPr/>
          <p:nvPr/>
        </p:nvCxnSpPr>
        <p:spPr bwMode="auto">
          <a:xfrm>
            <a:off x="3352800" y="3063776"/>
            <a:ext cx="873125" cy="1588"/>
          </a:xfrm>
          <a:prstGeom prst="straightConnector1">
            <a:avLst/>
          </a:prstGeom>
          <a:ln w="38100" cap="flat" cmpd="sng" algn="ctr">
            <a:solidFill>
              <a:srgbClr val="000090"/>
            </a:solidFill>
            <a:prstDash val="solid"/>
            <a:round/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5">
            <a:extLst>
              <a:ext uri="{FF2B5EF4-FFF2-40B4-BE49-F238E27FC236}">
                <a16:creationId xmlns:a16="http://schemas.microsoft.com/office/drawing/2014/main" id="{9340E1AC-483D-940A-C154-47642C6E87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9988" y="2422426"/>
            <a:ext cx="9890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uadroTexto 7">
            <a:extLst>
              <a:ext uri="{FF2B5EF4-FFF2-40B4-BE49-F238E27FC236}">
                <a16:creationId xmlns:a16="http://schemas.microsoft.com/office/drawing/2014/main" id="{69801204-98BF-DB21-1A43-6DC1F5152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974" y="2746276"/>
            <a:ext cx="7969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omic Sans MS" pitchFamily="-65" charset="0"/>
                <a:ea typeface="Comic Sans MS" pitchFamily="-65" charset="0"/>
                <a:cs typeface="Comic Sans MS" pitchFamily="-65" charset="0"/>
              </a:rPr>
              <a:t>1 year</a:t>
            </a:r>
          </a:p>
        </p:txBody>
      </p:sp>
      <p:sp>
        <p:nvSpPr>
          <p:cNvPr id="10" name="CuadroTexto 7">
            <a:extLst>
              <a:ext uri="{FF2B5EF4-FFF2-40B4-BE49-F238E27FC236}">
                <a16:creationId xmlns:a16="http://schemas.microsoft.com/office/drawing/2014/main" id="{9DE05AD8-B3E8-E5A3-0698-A39BBD569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1763524"/>
            <a:ext cx="20938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entury Gothic"/>
                <a:ea typeface="Comic Sans MS" pitchFamily="-65" charset="0"/>
                <a:cs typeface="Century Gothic"/>
              </a:rPr>
              <a:t>PERI-TRANSPLANT</a:t>
            </a:r>
          </a:p>
        </p:txBody>
      </p:sp>
      <p:sp>
        <p:nvSpPr>
          <p:cNvPr id="11" name="CuadroTexto 7">
            <a:extLst>
              <a:ext uri="{FF2B5EF4-FFF2-40B4-BE49-F238E27FC236}">
                <a16:creationId xmlns:a16="http://schemas.microsoft.com/office/drawing/2014/main" id="{7136DD7F-2F2E-F53E-D9D4-FC49E2575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78074" y="4028977"/>
            <a:ext cx="962026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Ischemia reperfusion</a:t>
            </a:r>
          </a:p>
        </p:txBody>
      </p:sp>
      <p:sp>
        <p:nvSpPr>
          <p:cNvPr id="12" name="CuadroTexto 7">
            <a:extLst>
              <a:ext uri="{FF2B5EF4-FFF2-40B4-BE49-F238E27FC236}">
                <a16:creationId xmlns:a16="http://schemas.microsoft.com/office/drawing/2014/main" id="{3F674756-6914-6B91-0225-E55398436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600" y="4511577"/>
            <a:ext cx="952500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Surgical damage</a:t>
            </a:r>
          </a:p>
        </p:txBody>
      </p:sp>
      <p:sp>
        <p:nvSpPr>
          <p:cNvPr id="13" name="CuadroTexto 7">
            <a:extLst>
              <a:ext uri="{FF2B5EF4-FFF2-40B4-BE49-F238E27FC236}">
                <a16:creationId xmlns:a16="http://schemas.microsoft.com/office/drawing/2014/main" id="{79987BF4-6A37-688C-6A0B-20AFCF9BC6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600" y="5004643"/>
            <a:ext cx="939800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Drug toxicity</a:t>
            </a:r>
          </a:p>
        </p:txBody>
      </p:sp>
      <p:sp>
        <p:nvSpPr>
          <p:cNvPr id="14" name="CuadroTexto 7">
            <a:extLst>
              <a:ext uri="{FF2B5EF4-FFF2-40B4-BE49-F238E27FC236}">
                <a16:creationId xmlns:a16="http://schemas.microsoft.com/office/drawing/2014/main" id="{0F2CC99B-42B2-389A-4028-6C703D5B2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060848"/>
            <a:ext cx="1496764" cy="584775"/>
          </a:xfrm>
          <a:prstGeom prst="rect">
            <a:avLst/>
          </a:prstGeom>
          <a:solidFill>
            <a:srgbClr val="C3D69B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entury Gothic"/>
                <a:ea typeface="Comic Sans MS" pitchFamily="-65" charset="0"/>
                <a:cs typeface="Century Gothic"/>
              </a:rPr>
              <a:t>Humoral sensitization</a:t>
            </a:r>
          </a:p>
        </p:txBody>
      </p:sp>
      <p:sp>
        <p:nvSpPr>
          <p:cNvPr id="15" name="CuadroTexto 7">
            <a:extLst>
              <a:ext uri="{FF2B5EF4-FFF2-40B4-BE49-F238E27FC236}">
                <a16:creationId xmlns:a16="http://schemas.microsoft.com/office/drawing/2014/main" id="{755F383C-8710-93EF-950B-0F1724FDEF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2780928"/>
            <a:ext cx="1509464" cy="584775"/>
          </a:xfrm>
          <a:prstGeom prst="rect">
            <a:avLst/>
          </a:prstGeom>
          <a:solidFill>
            <a:srgbClr val="C3D69B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entury Gothic"/>
                <a:ea typeface="Comic Sans MS" pitchFamily="-65" charset="0"/>
                <a:cs typeface="Century Gothic"/>
              </a:rPr>
              <a:t>Heterologous immunity</a:t>
            </a:r>
          </a:p>
        </p:txBody>
      </p:sp>
      <p:sp>
        <p:nvSpPr>
          <p:cNvPr id="16" name="CuadroTexto 7">
            <a:extLst>
              <a:ext uri="{FF2B5EF4-FFF2-40B4-BE49-F238E27FC236}">
                <a16:creationId xmlns:a16="http://schemas.microsoft.com/office/drawing/2014/main" id="{D48A572A-B3CB-C305-231D-B784842AF7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3478411"/>
            <a:ext cx="1496764" cy="584775"/>
          </a:xfrm>
          <a:prstGeom prst="rect">
            <a:avLst/>
          </a:prstGeom>
          <a:solidFill>
            <a:srgbClr val="C3D69B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600" b="1">
                <a:solidFill>
                  <a:srgbClr val="000000"/>
                </a:solidFill>
                <a:latin typeface="Century Gothic"/>
                <a:ea typeface="Comic Sans MS" pitchFamily="-65" charset="0"/>
                <a:cs typeface="Century Gothic"/>
              </a:rPr>
              <a:t>Cellular alloimmunity</a:t>
            </a:r>
          </a:p>
        </p:txBody>
      </p:sp>
      <p:sp>
        <p:nvSpPr>
          <p:cNvPr id="17" name="CuadroTexto 7">
            <a:extLst>
              <a:ext uri="{FF2B5EF4-FFF2-40B4-BE49-F238E27FC236}">
                <a16:creationId xmlns:a16="http://schemas.microsoft.com/office/drawing/2014/main" id="{1DBD22FE-3F87-6611-4CF6-3BB576E0D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794" y="1412776"/>
            <a:ext cx="20297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entury Gothic"/>
                <a:ea typeface="Comic Sans MS" pitchFamily="-65" charset="0"/>
                <a:cs typeface="Century Gothic"/>
              </a:rPr>
              <a:t>PRE-TRANSPLANT</a:t>
            </a:r>
          </a:p>
        </p:txBody>
      </p:sp>
      <p:pic>
        <p:nvPicPr>
          <p:cNvPr id="18" name="Picture 5">
            <a:extLst>
              <a:ext uri="{FF2B5EF4-FFF2-40B4-BE49-F238E27FC236}">
                <a16:creationId xmlns:a16="http://schemas.microsoft.com/office/drawing/2014/main" id="{84E8C829-6CAA-5647-FAB2-9D6F8DC515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72388" y="2504976"/>
            <a:ext cx="989012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CuadroTexto 7">
            <a:extLst>
              <a:ext uri="{FF2B5EF4-FFF2-40B4-BE49-F238E27FC236}">
                <a16:creationId xmlns:a16="http://schemas.microsoft.com/office/drawing/2014/main" id="{E5771F5A-1EFB-9CF2-E78E-2A5731C6A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5088" y="1412776"/>
            <a:ext cx="218521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800" b="1">
                <a:solidFill>
                  <a:srgbClr val="000000"/>
                </a:solidFill>
                <a:latin typeface="Century Gothic"/>
                <a:ea typeface="Comic Sans MS" pitchFamily="-65" charset="0"/>
                <a:cs typeface="Century Gothic"/>
              </a:rPr>
              <a:t>POST-TRANSPLANT</a:t>
            </a:r>
          </a:p>
        </p:txBody>
      </p:sp>
      <p:sp>
        <p:nvSpPr>
          <p:cNvPr id="20" name="CuadroTexto 7">
            <a:extLst>
              <a:ext uri="{FF2B5EF4-FFF2-40B4-BE49-F238E27FC236}">
                <a16:creationId xmlns:a16="http://schemas.microsoft.com/office/drawing/2014/main" id="{A747C5C6-9301-9565-77D9-CFE10E1873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7600" y="5499943"/>
            <a:ext cx="939800" cy="2616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Rejection</a:t>
            </a:r>
          </a:p>
        </p:txBody>
      </p:sp>
      <p:sp>
        <p:nvSpPr>
          <p:cNvPr id="21" name="CuadroTexto 7">
            <a:extLst>
              <a:ext uri="{FF2B5EF4-FFF2-40B4-BE49-F238E27FC236}">
                <a16:creationId xmlns:a16="http://schemas.microsoft.com/office/drawing/2014/main" id="{24408E41-FB3D-1BA0-5F2B-806E7303B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3928" y="2060848"/>
            <a:ext cx="939800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 dirty="0">
                <a:latin typeface="Century Gothic"/>
                <a:ea typeface="Comic Sans MS" pitchFamily="-65" charset="0"/>
                <a:cs typeface="Century Gothic"/>
              </a:rPr>
              <a:t>Drug toxicity</a:t>
            </a:r>
          </a:p>
        </p:txBody>
      </p:sp>
      <p:sp>
        <p:nvSpPr>
          <p:cNvPr id="22" name="CuadroTexto 7">
            <a:extLst>
              <a:ext uri="{FF2B5EF4-FFF2-40B4-BE49-F238E27FC236}">
                <a16:creationId xmlns:a16="http://schemas.microsoft.com/office/drawing/2014/main" id="{7C4E971D-7480-13FA-7EE5-BF204BCCA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36456" y="1943943"/>
            <a:ext cx="939800" cy="2616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Rejection</a:t>
            </a:r>
          </a:p>
        </p:txBody>
      </p:sp>
      <p:sp>
        <p:nvSpPr>
          <p:cNvPr id="23" name="CuadroTexto 7">
            <a:extLst>
              <a:ext uri="{FF2B5EF4-FFF2-40B4-BE49-F238E27FC236}">
                <a16:creationId xmlns:a16="http://schemas.microsoft.com/office/drawing/2014/main" id="{B58F5B52-F245-CCA8-6826-D3A622911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8344" y="1943943"/>
            <a:ext cx="939800" cy="60016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Recurrent primary disease</a:t>
            </a:r>
          </a:p>
        </p:txBody>
      </p:sp>
      <p:sp>
        <p:nvSpPr>
          <p:cNvPr id="24" name="CuadroTexto 7">
            <a:extLst>
              <a:ext uri="{FF2B5EF4-FFF2-40B4-BE49-F238E27FC236}">
                <a16:creationId xmlns:a16="http://schemas.microsoft.com/office/drawing/2014/main" id="{8F8C4DB5-4A6D-2DD6-73BF-3EC92443FE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720" y="5838666"/>
            <a:ext cx="1656184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Pharmacological immunosuppression</a:t>
            </a:r>
          </a:p>
        </p:txBody>
      </p:sp>
      <p:sp>
        <p:nvSpPr>
          <p:cNvPr id="25" name="CuadroTexto 7">
            <a:extLst>
              <a:ext uri="{FF2B5EF4-FFF2-40B4-BE49-F238E27FC236}">
                <a16:creationId xmlns:a16="http://schemas.microsoft.com/office/drawing/2014/main" id="{5C3C8F14-4532-0D54-0D55-920A8AA555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1308" y="2286843"/>
            <a:ext cx="1551012" cy="4308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 dirty="0">
                <a:latin typeface="Century Gothic"/>
                <a:ea typeface="Comic Sans MS" pitchFamily="-65" charset="0"/>
                <a:cs typeface="Century Gothic"/>
              </a:rPr>
              <a:t>Pharmacological  immunosuppression</a:t>
            </a:r>
          </a:p>
        </p:txBody>
      </p:sp>
      <p:sp>
        <p:nvSpPr>
          <p:cNvPr id="26" name="CuadroTexto 7">
            <a:extLst>
              <a:ext uri="{FF2B5EF4-FFF2-40B4-BE49-F238E27FC236}">
                <a16:creationId xmlns:a16="http://schemas.microsoft.com/office/drawing/2014/main" id="{8CCA30DB-DBD9-CA38-310D-4254163BC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4441667"/>
            <a:ext cx="2260600" cy="26161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Immune system</a:t>
            </a:r>
          </a:p>
        </p:txBody>
      </p:sp>
      <p:sp>
        <p:nvSpPr>
          <p:cNvPr id="27" name="CuadroTexto 7">
            <a:extLst>
              <a:ext uri="{FF2B5EF4-FFF2-40B4-BE49-F238E27FC236}">
                <a16:creationId xmlns:a16="http://schemas.microsoft.com/office/drawing/2014/main" id="{F99C3697-A2B5-4E4D-F22B-B1CAE5B39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4809966"/>
            <a:ext cx="2260600" cy="26161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Graft response to injury</a:t>
            </a:r>
          </a:p>
        </p:txBody>
      </p:sp>
      <p:sp>
        <p:nvSpPr>
          <p:cNvPr id="28" name="CuadroTexto 7">
            <a:extLst>
              <a:ext uri="{FF2B5EF4-FFF2-40B4-BE49-F238E27FC236}">
                <a16:creationId xmlns:a16="http://schemas.microsoft.com/office/drawing/2014/main" id="{3BBB6E72-694D-36BC-3C1E-E14315F346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5203666"/>
            <a:ext cx="2260600" cy="430887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Systemic effects of organ damage</a:t>
            </a:r>
          </a:p>
        </p:txBody>
      </p:sp>
      <p:sp>
        <p:nvSpPr>
          <p:cNvPr id="29" name="CuadroTexto 7">
            <a:extLst>
              <a:ext uri="{FF2B5EF4-FFF2-40B4-BE49-F238E27FC236}">
                <a16:creationId xmlns:a16="http://schemas.microsoft.com/office/drawing/2014/main" id="{14FDE716-53EE-F4DA-146E-F47FEA0C6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00" y="5737066"/>
            <a:ext cx="2260600" cy="26161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>
                <a:latin typeface="Century Gothic"/>
                <a:ea typeface="Comic Sans MS" pitchFamily="-65" charset="0"/>
                <a:cs typeface="Century Gothic"/>
              </a:rPr>
              <a:t>Patient compliance</a:t>
            </a:r>
          </a:p>
        </p:txBody>
      </p:sp>
      <p:pic>
        <p:nvPicPr>
          <p:cNvPr id="30" name="Picture 2" descr="http://www.crittercreekvet.com/services/Kidney05-full.jpg">
            <a:extLst>
              <a:ext uri="{FF2B5EF4-FFF2-40B4-BE49-F238E27FC236}">
                <a16:creationId xmlns:a16="http://schemas.microsoft.com/office/drawing/2014/main" id="{01C16065-323F-5455-6D33-9A8C70EBCD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833093" y="3068960"/>
            <a:ext cx="154731" cy="189803"/>
          </a:xfrm>
          <a:prstGeom prst="rect">
            <a:avLst/>
          </a:prstGeom>
          <a:noFill/>
        </p:spPr>
      </p:pic>
      <p:pic>
        <p:nvPicPr>
          <p:cNvPr id="31" name="Picture 2" descr="http://www.crittercreekvet.com/services/Kidney05-full.jpg">
            <a:extLst>
              <a:ext uri="{FF2B5EF4-FFF2-40B4-BE49-F238E27FC236}">
                <a16:creationId xmlns:a16="http://schemas.microsoft.com/office/drawing/2014/main" id="{1694DC87-6D2C-E8DB-FC1B-992A0177C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4499992" y="3095181"/>
            <a:ext cx="154731" cy="189803"/>
          </a:xfrm>
          <a:prstGeom prst="rect">
            <a:avLst/>
          </a:prstGeom>
          <a:noFill/>
        </p:spPr>
      </p:pic>
      <p:pic>
        <p:nvPicPr>
          <p:cNvPr id="32" name="Picture 2" descr="http://www.crittercreekvet.com/services/Kidney05-full.jpg">
            <a:extLst>
              <a:ext uri="{FF2B5EF4-FFF2-40B4-BE49-F238E27FC236}">
                <a16:creationId xmlns:a16="http://schemas.microsoft.com/office/drawing/2014/main" id="{9C78051E-C44B-5CD7-C8DD-11127004D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8028384" y="3140968"/>
            <a:ext cx="154731" cy="189803"/>
          </a:xfrm>
          <a:prstGeom prst="rect">
            <a:avLst/>
          </a:prstGeom>
          <a:noFill/>
        </p:spPr>
      </p:pic>
      <p:sp>
        <p:nvSpPr>
          <p:cNvPr id="33" name="CuadroTexto 7">
            <a:extLst>
              <a:ext uri="{FF2B5EF4-FFF2-40B4-BE49-F238E27FC236}">
                <a16:creationId xmlns:a16="http://schemas.microsoft.com/office/drawing/2014/main" id="{18C6046F-22AD-BF35-174C-F8152C3880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056" y="6119718"/>
            <a:ext cx="2260600" cy="26161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GB" sz="1100" b="1" dirty="0">
                <a:latin typeface="Century Gothic"/>
                <a:ea typeface="Comic Sans MS" pitchFamily="-65" charset="0"/>
                <a:cs typeface="Century Gothic"/>
              </a:rPr>
              <a:t>Tolerance</a:t>
            </a:r>
          </a:p>
        </p:txBody>
      </p:sp>
    </p:spTree>
    <p:extLst>
      <p:ext uri="{BB962C8B-B14F-4D97-AF65-F5344CB8AC3E}">
        <p14:creationId xmlns:p14="http://schemas.microsoft.com/office/powerpoint/2010/main" val="2700653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679F8-D13E-F9A5-45C2-5B5431975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2586B-6D99-879C-D53C-DFB2E52E3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en-GB" dirty="0"/>
              <a:t>National protocol for biobanking of samples for paediatric kidney transplant to look for </a:t>
            </a:r>
            <a:r>
              <a:rPr lang="en-GB" dirty="0" err="1"/>
              <a:t>ddcfDNA</a:t>
            </a:r>
            <a:endParaRPr lang="en-GB" dirty="0"/>
          </a:p>
          <a:p>
            <a:r>
              <a:rPr lang="en-GB" dirty="0"/>
              <a:t>Ethical approval obtained for all 13 paediatric nephrology sites (and additional sites for other solid organ transplantation) at least 15 times</a:t>
            </a:r>
          </a:p>
          <a:p>
            <a:pPr lvl="1"/>
            <a:r>
              <a:rPr lang="en-GB" dirty="0"/>
              <a:t>pre-transplantation</a:t>
            </a:r>
          </a:p>
          <a:p>
            <a:pPr lvl="1"/>
            <a:r>
              <a:rPr lang="en-GB" dirty="0"/>
              <a:t>post-transplantation: 	D0, D1, D2, D5, D7, D14</a:t>
            </a:r>
          </a:p>
          <a:p>
            <a:pPr lvl="1"/>
            <a:r>
              <a:rPr lang="en-GB" dirty="0"/>
              <a:t>post-transplantation: 	M1, M3, M6, M9, M12						M15, M18, M24 and when					 rejection is suspected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3818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5C790-6D03-98FF-5ED6-7818BB7FF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270F4-5F57-931B-3205-0D5AD6C284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r>
              <a:rPr lang="en-GB" dirty="0"/>
              <a:t>Are you interested in joining </a:t>
            </a:r>
            <a:r>
              <a:rPr lang="en-GB" dirty="0" err="1"/>
              <a:t>BioPTiC</a:t>
            </a:r>
            <a:r>
              <a:rPr lang="en-GB" dirty="0"/>
              <a:t> ?					</a:t>
            </a:r>
          </a:p>
          <a:p>
            <a:r>
              <a:rPr lang="en-GB" dirty="0"/>
              <a:t>Please contact the following:					</a:t>
            </a:r>
          </a:p>
          <a:p>
            <a:pPr lvl="1"/>
            <a:r>
              <a:rPr lang="en-GB" dirty="0"/>
              <a:t>Stephen Marks </a:t>
            </a:r>
            <a:r>
              <a:rPr lang="en-GB" b="1" dirty="0">
                <a:solidFill>
                  <a:srgbClr val="FF0000"/>
                </a:solidFill>
              </a:rPr>
              <a:t>stephen.marks@gosh.nhs.uk</a:t>
            </a:r>
          </a:p>
          <a:p>
            <a:pPr lvl="1"/>
            <a:r>
              <a:rPr lang="en-GB" dirty="0"/>
              <a:t>Barian Mohidin </a:t>
            </a:r>
            <a:r>
              <a:rPr lang="en-GB" b="1" dirty="0">
                <a:solidFill>
                  <a:srgbClr val="FF0000"/>
                </a:solidFill>
              </a:rPr>
              <a:t>barian.mohidin.23@ucl.ac.uk</a:t>
            </a:r>
            <a:endParaRPr lang="en-GB" dirty="0"/>
          </a:p>
          <a:p>
            <a:pPr lvl="1"/>
            <a:r>
              <a:rPr lang="en-GB" dirty="0"/>
              <a:t>Kyle Lin 	     </a:t>
            </a:r>
            <a:r>
              <a:rPr lang="en-GB" b="1" dirty="0" err="1">
                <a:solidFill>
                  <a:srgbClr val="FF0000"/>
                </a:solidFill>
              </a:rPr>
              <a:t>yingkit.lin</a:t>
            </a:r>
            <a:r>
              <a:rPr lang="en-GB" b="1" dirty="0">
                <a:solidFill>
                  <a:srgbClr val="FF0000"/>
                </a:solidFill>
              </a:rPr>
              <a:t>@ gosh.nhs.uk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5995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pl-PL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b="1" dirty="0">
                <a:solidFill>
                  <a:srgbClr val="FF0000"/>
                </a:solidFill>
              </a:rPr>
              <a:t>Any questions ?</a:t>
            </a:r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lIns="92075" tIns="46038" rIns="92075" bIns="46038"/>
          <a:lstStyle/>
          <a:p>
            <a:endParaRPr lang="pl-PL"/>
          </a:p>
        </p:txBody>
      </p:sp>
      <p:graphicFrame>
        <p:nvGraphicFramePr>
          <p:cNvPr id="58374" name="Object 6"/>
          <p:cNvGraphicFramePr>
            <a:graphicFrameLocks noChangeAspect="1"/>
          </p:cNvGraphicFramePr>
          <p:nvPr/>
        </p:nvGraphicFramePr>
        <p:xfrm>
          <a:off x="2647950" y="1676400"/>
          <a:ext cx="3848100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3848040" imgH="5478120" progId="MS_ClipArt_Gallery.2">
                  <p:embed/>
                </p:oleObj>
              </mc:Choice>
              <mc:Fallback>
                <p:oleObj name="Clip" r:id="rId2" imgW="3848040" imgH="5478120" progId="MS_ClipArt_Gallery.2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7950" y="1676400"/>
                        <a:ext cx="3848100" cy="472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918</TotalTime>
  <Words>330</Words>
  <Application>Microsoft Office PowerPoint</Application>
  <PresentationFormat>On-screen Show (4:3)</PresentationFormat>
  <Paragraphs>72</Paragraphs>
  <Slides>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Century Gothic</vt:lpstr>
      <vt:lpstr>Comic Sans MS</vt:lpstr>
      <vt:lpstr>Default Design</vt:lpstr>
      <vt:lpstr>Clip</vt:lpstr>
      <vt:lpstr> BioPTiC:  Bio markers for Paediatric Transplantation in Children</vt:lpstr>
      <vt:lpstr>Research biomarkers</vt:lpstr>
      <vt:lpstr>Immune / viral monitoring</vt:lpstr>
      <vt:lpstr>Timepoints for biomarkers</vt:lpstr>
      <vt:lpstr>Proposal</vt:lpstr>
      <vt:lpstr>Contact</vt:lpstr>
      <vt:lpstr>Any questions ?</vt:lpstr>
    </vt:vector>
  </TitlesOfParts>
  <Company>GOSH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Danielle Piotrowski</cp:lastModifiedBy>
  <cp:revision>62</cp:revision>
  <dcterms:created xsi:type="dcterms:W3CDTF">2012-08-27T20:55:06Z</dcterms:created>
  <dcterms:modified xsi:type="dcterms:W3CDTF">2026-01-05T11:34:29Z</dcterms:modified>
</cp:coreProperties>
</file>