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6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4660"/>
  </p:normalViewPr>
  <p:slideViewPr>
    <p:cSldViewPr>
      <p:cViewPr varScale="1">
        <p:scale>
          <a:sx n="104" d="100"/>
          <a:sy n="104" d="100"/>
        </p:scale>
        <p:origin x="168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4249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8.1 Pathways children and young people could follow to be included in the UK 2020 incident and/or prevalent KRT populations </a:t>
            </a:r>
            <a:endParaRPr lang="en-GB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Note that patients who recovered kidney function before 90 days on dialysis are not included in this chapter. 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CKD – chronic kidney disease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B0358A-A54B-4C23-8028-AE139CAA3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009650"/>
            <a:ext cx="7624142" cy="450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200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8.2 Start KRT modality for paediatric patients (&lt;16 years old) incident to KRT by 5 year time period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42BD23-F62A-4D32-8694-734C6F38C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170" y="1124744"/>
            <a:ext cx="6640692" cy="41764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DA9D69-86E1-48DC-AA4A-C11D5EAC8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87" y="1133475"/>
            <a:ext cx="6960607" cy="429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7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8.3 KRT modality used by paediatric patients (&lt;16 years old) prevalent to KRT on 31/12/2020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4CB0A5-7E07-4DE2-84D1-82260E962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9" y="1123193"/>
            <a:ext cx="6181104" cy="4039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E07E30-D81D-464C-A298-C9BFCD158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1376362"/>
            <a:ext cx="685800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27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424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8.4 KRT modality used at the start of KRT by paediatric patients (&lt;16 years old) prevalent to KRT on 31/12/2020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DDADAB-57A7-43D6-A90C-8EB2414E7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226756"/>
            <a:ext cx="5553794" cy="39500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F00504-58C7-44AC-9881-72484C404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450" y="1152525"/>
            <a:ext cx="5758640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8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1369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8.5 Comparison of primary renal diseases for paediatric patients (&lt;16 years old) incident and prevalent to KRT in 2020 with no missing data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EA9580-F9E2-475C-9398-7B857D433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62" y="1604962"/>
            <a:ext cx="7381875" cy="3648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8BF709-9846-4DC9-939A-AE6D809A8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32" y="1300973"/>
            <a:ext cx="8604448" cy="412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23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272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8.6 Median height z-scores for paediatric patients (&lt;16 years old) prevalent to Tx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2CC5D9-8265-40AB-8765-B56D77F81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5" y="1562100"/>
            <a:ext cx="7143750" cy="3733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5EFAEB-BFD7-49ED-B43E-CCF4FB63B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56" y="1241082"/>
            <a:ext cx="8388424" cy="437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34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2089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8.7 Median height z-scores for paediatric patients (&lt;16 years old) prevalent to dialysis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4F752A-717D-41D7-8D7A-7F08C2BEF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37" y="1504950"/>
            <a:ext cx="7172325" cy="3848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4B3382-A256-4D3C-821D-9429D5437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112168"/>
            <a:ext cx="8748464" cy="443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6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2089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8.8 Median height z-scores at start of KRT for incident paediatric KRT patients (&lt;16 years old) between 2006 and 2020 by age group at start of KRT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47C471-0173-4996-AF4F-4B91376F6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12" y="1428750"/>
            <a:ext cx="7267575" cy="4000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95C2A0-B178-41FD-8D4A-2865630F5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939297"/>
            <a:ext cx="8676456" cy="472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81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8.9 Median weight z-scores for paediatric patients (&lt;16 years old) prevalent to Tx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1E9E3D-0A10-42EC-9EC2-3B9D37E0C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1447800"/>
            <a:ext cx="7334250" cy="3962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FE74A0-CD11-4FE8-A766-5CF088778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023615"/>
            <a:ext cx="8460432" cy="445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06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352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8.10 Median weight z-scores for paediatric patients (&lt;16 years old) prevalent to dialysis on 31/12/2020 by centre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CBEED9-2779-405D-A505-F10F502CE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1543050"/>
            <a:ext cx="7086600" cy="3771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114437-DF39-4466-B1C8-F2C3A6E3B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033926"/>
            <a:ext cx="8460432" cy="443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58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92088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8.11 Median body mass index (BMI) z-scores for paediatric patients (&lt;16 years old) prevalent to Tx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12AC22-7DDD-45E2-8824-201E4ABF2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7" y="1495425"/>
            <a:ext cx="7591425" cy="3867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C54E25-BF1C-434B-BAF1-1607A64A7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953862"/>
            <a:ext cx="8460432" cy="458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81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0648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8.12 Median body mass index (BMI) z-scores for paediatric patients (&lt;16 years old) prevalent to dialysis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7CF73F-38E0-4C80-9277-BBFA9276B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12" y="1500187"/>
            <a:ext cx="7419975" cy="3857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8ADE34-A886-4C27-AA24-14A97C63D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120977"/>
            <a:ext cx="8532440" cy="430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18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9928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8.13 Body mass index categorisation of paediatric patients (&lt;16 years old) prevalent to KRT on 31/12/2020 by KRT modality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48DB48-56A3-458D-9E55-ACD26843F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62" y="1300162"/>
            <a:ext cx="7381875" cy="4257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B2CB11-9D14-4196-A98C-0466E7892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62" y="825804"/>
            <a:ext cx="8262938" cy="470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16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3529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8.14 Median systolic blood pressure (SBP) z-scores for paediatric patients (&lt;16 years old) prevalent to Tx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071A57-727D-4D42-9FD0-693AC969C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0" y="1557337"/>
            <a:ext cx="7124700" cy="3743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2C7942-4D4F-4AB8-ACEC-CB4F58797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107141"/>
            <a:ext cx="8748464" cy="44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62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2089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8.15 Median systolic blood pressure (SBP) z-scores for paediatric patients (&lt;16 years old) prevalent to dialysis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5BA57B-EABC-43C6-A032-C29EF231F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25" y="1466850"/>
            <a:ext cx="6991350" cy="3924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DBF4A5-DC84-4E89-A4DE-F23183509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088" y="868680"/>
            <a:ext cx="8208912" cy="459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74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2809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8.16 Unadjusted Kaplan-Meier survival (from day 90) of incident paediatric KRT patients (&lt;16 years old) between 2006 and 2019 by age group at start of KRT</a:t>
            </a: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The 8–12 </a:t>
            </a:r>
            <a:r>
              <a:rPr lang="en-GB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yrs</a:t>
            </a:r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and 12–16 </a:t>
            </a:r>
            <a:r>
              <a:rPr lang="en-GB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yrs</a:t>
            </a:r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lines stop before 10 years, because the analysis was censored at age 16 years.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14098E-E99F-46AF-A2F3-421CFC20B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75" y="1381125"/>
            <a:ext cx="6877050" cy="4095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6392E7-C7F3-4207-95CB-3DB8B2B36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332" y="1035792"/>
            <a:ext cx="7669360" cy="448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7843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147</TotalTime>
  <Words>564</Words>
  <Application>Microsoft Office PowerPoint</Application>
  <PresentationFormat>On-screen Show (4:3)</PresentationFormat>
  <Paragraphs>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MinionPro-Regular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17</cp:revision>
  <dcterms:created xsi:type="dcterms:W3CDTF">2020-07-23T08:21:55Z</dcterms:created>
  <dcterms:modified xsi:type="dcterms:W3CDTF">2022-09-01T11:05:09Z</dcterms:modified>
</cp:coreProperties>
</file>