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E6AF78-EAD1-19DB-828B-F8AEA8DFA9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706" y="1412776"/>
            <a:ext cx="7578588" cy="466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679851-8D4B-A8CB-1D54-0ACCD87FA6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90" y="1700808"/>
            <a:ext cx="7866620" cy="420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2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C27127-41CB-20EB-6525-B94681940A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694" y="1772816"/>
            <a:ext cx="7794612" cy="420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77DB76-BC75-2178-0F2C-3A1A79762D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193" y="1628800"/>
            <a:ext cx="7311613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605DD2-5A37-4988-6954-55ED40C1F2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20" y="1844824"/>
            <a:ext cx="7812360" cy="383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7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E07BD7-EB8D-2CC9-C95C-8E318EFABE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4296" y="346348"/>
            <a:ext cx="5079863" cy="6165304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159176" y="3717032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Times New Roman" panose="02020603050405020304" pitchFamily="18" charset="0"/>
              </a:rPr>
              <a:t>Figure 2.6 </a:t>
            </a:r>
            <a:r>
              <a:rPr lang="en-GB" sz="1400" dirty="0">
                <a:cs typeface="Times New Roman" panose="02020603050405020304" pitchFamily="18" charset="0"/>
              </a:rPr>
              <a:t>KRT modality at 1 year for incident adult KRT patients who started KRT in 2022 by centre</a:t>
            </a:r>
          </a:p>
          <a:p>
            <a:endParaRPr lang="en-GB" sz="1400" dirty="0">
              <a:cs typeface="Times New Roman" panose="02020603050405020304" pitchFamily="18" charset="0"/>
            </a:endParaRPr>
          </a:p>
          <a:p>
            <a:r>
              <a:rPr lang="en-GB" sz="1200" dirty="0">
                <a:cs typeface="Times New Roman" panose="02020603050405020304" pitchFamily="18" charset="0"/>
              </a:rPr>
              <a:t>Number of patients in a centre in brackets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Out – moved out of a centre but did not reappear in another centre;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Rec – recovered kidney function;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Stop – treatment withdrawal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Centres are ordered by increasing use of PD at 1 year</a:t>
            </a:r>
          </a:p>
        </p:txBody>
      </p:sp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159174" y="3822981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Times New Roman" panose="02020603050405020304" pitchFamily="18" charset="0"/>
              </a:rPr>
              <a:t>Figure 2.7 </a:t>
            </a:r>
            <a:r>
              <a:rPr lang="en-GB" sz="1400" dirty="0">
                <a:cs typeface="Times New Roman" panose="02020603050405020304" pitchFamily="18" charset="0"/>
              </a:rPr>
              <a:t>KRT modality at 1 year for incident adult PD patients who started KRT in 2022 by centre</a:t>
            </a:r>
          </a:p>
          <a:p>
            <a:endParaRPr lang="en-GB" sz="1400" dirty="0">
              <a:cs typeface="Times New Roman" panose="02020603050405020304" pitchFamily="18" charset="0"/>
            </a:endParaRPr>
          </a:p>
          <a:p>
            <a:r>
              <a:rPr lang="en-GB" sz="1200" dirty="0">
                <a:cs typeface="Times New Roman" panose="02020603050405020304" pitchFamily="18" charset="0"/>
              </a:rPr>
              <a:t>Number of patients in a centre in brackets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Out – moved out of a centre but did not reappear in another centre;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Rec – recovered kidney function;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Stop – treatment withdrawal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Centres are ordered by increasing use of PD at 1 year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02A58-005C-1917-786E-581F0796CA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0154" y="346348"/>
            <a:ext cx="5018759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0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79117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96265-A3E8-272A-4774-FC94D6F20E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140" y="1916832"/>
            <a:ext cx="7623720" cy="375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1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F2A78C-687D-9618-721C-6A71A2125A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16" y="1844824"/>
            <a:ext cx="8074167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0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14D822-A576-30C0-7149-AFBB79FED0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12" y="1772816"/>
            <a:ext cx="7956376" cy="401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6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BFDED-1D35-68E8-665C-AB8A9E2ED7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180" y="1484784"/>
            <a:ext cx="6779640" cy="453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48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701877-AB9A-3ADE-09D7-8733839B92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31" y="1988840"/>
            <a:ext cx="803593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61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2E0199-FE7B-ABB0-41CC-45C9D5A2CE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138" y="1844824"/>
            <a:ext cx="7659724" cy="381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5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F37CCC-688C-5C00-6A91-820B2C6284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113" y="1628800"/>
            <a:ext cx="689177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89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BD5DB4-1946-2B93-1F8B-DAB725AEDA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390" y="1916832"/>
            <a:ext cx="7561219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7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3A1AE2-F8AD-6462-940C-1A252BA74F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309814"/>
            <a:ext cx="5076056" cy="6238372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126388" y="3573016"/>
            <a:ext cx="352195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Times New Roman" panose="02020603050405020304" pitchFamily="18" charset="0"/>
              </a:rPr>
              <a:t>Figure 2.16 </a:t>
            </a:r>
            <a:r>
              <a:rPr lang="en-GB" sz="1400" dirty="0">
                <a:cs typeface="Times New Roman" panose="02020603050405020304" pitchFamily="18" charset="0"/>
              </a:rPr>
              <a:t>First dialysis access used for adult patients incident to KRT in 2023 by centre</a:t>
            </a:r>
          </a:p>
          <a:p>
            <a:endParaRPr lang="en-GB" sz="1400" dirty="0">
              <a:cs typeface="Times New Roman" panose="02020603050405020304" pitchFamily="18" charset="0"/>
            </a:endParaRPr>
          </a:p>
          <a:p>
            <a:r>
              <a:rPr lang="en-GB" sz="1200" dirty="0">
                <a:cs typeface="Times New Roman" panose="02020603050405020304" pitchFamily="18" charset="0"/>
              </a:rPr>
              <a:t>Number of incident patients on KRT in a centre in brackets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Centres are ordered by decreasing use of lines</a:t>
            </a:r>
          </a:p>
          <a:p>
            <a:r>
              <a:rPr lang="en-GB" sz="1200" dirty="0">
                <a:cs typeface="Times New Roman" panose="02020603050405020304" pitchFamily="18" charset="0"/>
              </a:rPr>
              <a:t>AVF – arteriovenous fistula; AVG – arteriovenous graft; NTL – non-tunnelled line; TL – tunnelled line</a:t>
            </a:r>
          </a:p>
        </p:txBody>
      </p:sp>
    </p:spTree>
    <p:extLst>
      <p:ext uri="{BB962C8B-B14F-4D97-AF65-F5344CB8AC3E}">
        <p14:creationId xmlns:p14="http://schemas.microsoft.com/office/powerpoint/2010/main" val="442207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CCBE5C-1DEA-DF60-5860-20DA637516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20" y="1700808"/>
            <a:ext cx="7812360" cy="394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60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97DB5A-E5EB-4A6E-AE55-BB14AAB622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696" y="1484784"/>
            <a:ext cx="7762608" cy="424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13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9A032C-C5A5-D9C7-4F22-CACCD3B06F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88" y="1844824"/>
            <a:ext cx="7902624" cy="367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4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27003D-D12D-64A6-DAF5-97FACFF808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682" y="1844824"/>
            <a:ext cx="8010636" cy="369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8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6A78C8-EAD4-9CCC-8DD9-DD0D4C7685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04" y="1844824"/>
            <a:ext cx="8100392" cy="38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94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2A09F6-4D41-13D1-64D0-35D6BF18A1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199" y="1844824"/>
            <a:ext cx="772160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07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ED9646-CD12-280B-B218-766531E2FF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844" y="1628800"/>
            <a:ext cx="7380312" cy="40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34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448925-5A60-ADFD-C2E2-E1B8673D17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816" y="1844824"/>
            <a:ext cx="7884368" cy="387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97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CCBB7B-87F1-C298-6499-C98AE20B42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820" y="1628800"/>
            <a:ext cx="7812360" cy="399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92400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1285</TotalTime>
  <Words>405</Words>
  <Application>Microsoft Office PowerPoint</Application>
  <PresentationFormat>On-screen Show (4:3)</PresentationFormat>
  <Paragraphs>69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26</cp:revision>
  <dcterms:created xsi:type="dcterms:W3CDTF">2020-07-23T08:21:55Z</dcterms:created>
  <dcterms:modified xsi:type="dcterms:W3CDTF">2025-08-28T09:29:16Z</dcterms:modified>
</cp:coreProperties>
</file>