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8" r:id="rId4"/>
    <p:sldMasterId id="2147483676" r:id="rId5"/>
  </p:sldMasterIdLst>
  <p:notesMasterIdLst>
    <p:notesMasterId r:id="rId8"/>
  </p:notesMasterIdLst>
  <p:sldIdLst>
    <p:sldId id="505" r:id="rId6"/>
    <p:sldId id="507" r:id="rId7"/>
  </p:sldIdLst>
  <p:sldSz cx="12192000" cy="6858000"/>
  <p:notesSz cx="6858000" cy="9144000"/>
  <p:embeddedFontLst>
    <p:embeddedFont>
      <p:font typeface="Visby CF Bold" panose="00000800000000000000" pitchFamily="50" charset="0"/>
      <p:bold r:id="rId9"/>
      <p:boldItalic r:id="rId10"/>
    </p:embeddedFont>
    <p:embeddedFont>
      <p:font typeface="Visby Round CF" panose="020F0000000000000000" pitchFamily="34" charset="0"/>
      <p:regular r:id="rId11"/>
      <p:bold r:id="rId12"/>
      <p:italic r:id="rId13"/>
      <p:boldItalic r:id="rId14"/>
    </p:embeddedFont>
    <p:embeddedFont>
      <p:font typeface="Visby Round CF DemiBold" panose="020F0000000000000000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59F"/>
    <a:srgbClr val="297CBF"/>
    <a:srgbClr val="F4A144"/>
    <a:srgbClr val="FDD21C"/>
    <a:srgbClr val="3E99D6"/>
    <a:srgbClr val="3497D2"/>
    <a:srgbClr val="217FC2"/>
    <a:srgbClr val="2191C2"/>
    <a:srgbClr val="F79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16" autoAdjust="0"/>
    <p:restoredTop sz="85429" autoAdjust="0"/>
  </p:normalViewPr>
  <p:slideViewPr>
    <p:cSldViewPr snapToGrid="0">
      <p:cViewPr varScale="1">
        <p:scale>
          <a:sx n="94" d="100"/>
          <a:sy n="94" d="100"/>
        </p:scale>
        <p:origin x="108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75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77466-75CD-4508-934F-82A4CC34B070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E4B5E-0FDD-4365-A58B-83FC26C722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108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Identify the problem and then consider and describe it in detail: who is involved, when and where it occurs. Write the problem in a box and draw an arrow pointing towards it.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516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2E4B5E-0FDD-4365-A58B-83FC26C7224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80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4613" y="701165"/>
            <a:ext cx="2291405" cy="8585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514" y="664313"/>
            <a:ext cx="2243270" cy="72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63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47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A0073-0363-4AD4-A330-309ABE09D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26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3FA01-07D8-4897-9D19-6A6DCC641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43BA9-EF53-432F-8A85-A13797BB09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4962" y="1808162"/>
            <a:ext cx="5580000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74C2BA-14F3-48C0-9E7A-C5214BB3A0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7038" y="1808162"/>
            <a:ext cx="5580000" cy="46815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AFE1E8-D514-401C-80D9-DFB11210A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17038" y="6524624"/>
            <a:ext cx="1800000" cy="123111"/>
          </a:xfrm>
          <a:prstGeom prst="rect">
            <a:avLst/>
          </a:prstGeom>
        </p:spPr>
        <p:txBody>
          <a:bodyPr/>
          <a:lstStyle/>
          <a:p>
            <a:fld id="{88A207C2-CFE9-4A55-8DDA-82BE4DA92AE2}" type="datetime2">
              <a:rPr lang="en-GB" smtClean="0"/>
              <a:t>Tuesday, 08 April 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624B5E-6206-4DC9-9179-4F9FCA084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FD403C-1FC0-4C90-B9A3-83FE406E6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5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9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575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7CD416-2F19-4310-B2E2-330DC284C9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938" y="2168525"/>
            <a:ext cx="11161100" cy="19812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4962" y="4329113"/>
            <a:ext cx="11162076" cy="2155507"/>
          </a:xfrm>
        </p:spPr>
        <p:txBody>
          <a:bodyPr>
            <a:normAutofit/>
          </a:bodyPr>
          <a:lstStyle>
            <a:lvl1pPr marL="0" indent="0" algn="l">
              <a:buNone/>
              <a:defRPr sz="3200" b="1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4DED0-F499-468D-9F50-57462665F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9B581-3D4B-425F-96AB-D04CF3E8F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EE61BE-749B-424A-853D-E278A325C4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12" y="696413"/>
            <a:ext cx="2334495" cy="874648"/>
          </a:xfrm>
          <a:prstGeom prst="rect">
            <a:avLst/>
          </a:prstGeom>
        </p:spPr>
      </p:pic>
      <p:pic>
        <p:nvPicPr>
          <p:cNvPr id="4" name="Picture 3" descr="A blue and orange logo&#10;&#10;AI-generated content may be incorrect.">
            <a:extLst>
              <a:ext uri="{FF2B5EF4-FFF2-40B4-BE49-F238E27FC236}">
                <a16:creationId xmlns:a16="http://schemas.microsoft.com/office/drawing/2014/main" id="{7AC297D4-2BAA-50FB-72D3-EB8D63CB84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498" y="629728"/>
            <a:ext cx="2870930" cy="10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218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55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72C99-A6BF-4E19-9D12-DFD9D84CA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4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5EB436-8D91-4BCE-A267-78F38E33C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465" y="1921796"/>
            <a:ext cx="10664316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060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8A24B-E1F9-4191-85DF-2D6F7319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4332"/>
            <a:ext cx="9540000" cy="12636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F9F24-137F-4998-BAA3-9D2BF7FC0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61" y="1808163"/>
            <a:ext cx="5580000" cy="361950"/>
          </a:xfrm>
        </p:spPr>
        <p:txBody>
          <a:bodyPr anchor="t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1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8A39-771C-47D4-9994-111D03C7E8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038" y="1808163"/>
            <a:ext cx="5580000" cy="361950"/>
          </a:xfrm>
        </p:spPr>
        <p:txBody>
          <a:bodyPr anchor="b"/>
          <a:lstStyle>
            <a:lvl1pPr marL="0" indent="0">
              <a:buNone/>
              <a:defRPr sz="2400" b="0">
                <a:latin typeface="Visby Round CF DemiBold" panose="020F0000000000000000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1B3FED-ABDB-421C-B154-4DB63F27E2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7038" y="2349500"/>
            <a:ext cx="5580000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AB67CF-1DD5-4E34-9A0D-F2D796BC5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9DE20-EEF6-4159-9F57-233A68657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7038" y="6524624"/>
            <a:ext cx="360000" cy="123111"/>
          </a:xfrm>
        </p:spPr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400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CC661E-0C99-47CC-A745-43CD097B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9E23C4-C563-445D-88FE-79E46631E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2105" y="1160463"/>
            <a:ext cx="96837" cy="453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76C1A5-84DF-4356-BC39-691F0090F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433" y="2797968"/>
            <a:ext cx="3555593" cy="12604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4DC56E1A-7ABD-45D3-BFBA-41A211D45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73659" y="2529809"/>
            <a:ext cx="4558483" cy="2155507"/>
          </a:xfrm>
        </p:spPr>
        <p:txBody>
          <a:bodyPr>
            <a:normAutofit/>
          </a:bodyPr>
          <a:lstStyle>
            <a:lvl1pPr marL="0" indent="0" algn="l">
              <a:buNone/>
              <a:defRPr sz="2200" b="1" i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289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00665F2-26D6-4242-856A-E3DD6B738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4960" y="1936545"/>
            <a:ext cx="11151013" cy="414020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006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976C8-35D2-4192-BD93-55230C459399}" type="datetimeFigureOut">
              <a:rPr lang="en-GB" smtClean="0"/>
              <a:t>08/04/2025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E2944-7BE9-4D98-90B2-9659C27B285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6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1053471" y="385200"/>
            <a:ext cx="9928165" cy="9448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2002" y="620688"/>
            <a:ext cx="9511777" cy="51248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1261" y="1677602"/>
            <a:ext cx="9714832" cy="4199672"/>
          </a:xfrm>
        </p:spPr>
        <p:txBody>
          <a:bodyPr/>
          <a:lstStyle>
            <a:lvl1pPr marL="218989" indent="0">
              <a:lnSpc>
                <a:spcPts val="1998"/>
              </a:lnSpc>
              <a:spcAft>
                <a:spcPts val="1332"/>
              </a:spcAft>
              <a:defRPr/>
            </a:lvl1pPr>
            <a:lvl2pPr marL="218989" indent="-218989">
              <a:lnSpc>
                <a:spcPts val="1998"/>
              </a:lnSpc>
              <a:spcAft>
                <a:spcPts val="1332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00.00.0000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b="1"/>
              <a:t>Kidney Quality Improvement Partnership | Title | Author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03984" y="6368403"/>
            <a:ext cx="384571" cy="123111"/>
          </a:xfrm>
        </p:spPr>
        <p:txBody>
          <a:bodyPr/>
          <a:lstStyle>
            <a:lvl1pPr algn="l">
              <a:defRPr/>
            </a:lvl1pPr>
          </a:lstStyle>
          <a:p>
            <a:fld id="{2289BD24-5FBE-4872-92C9-E6006BF50BD7}" type="slidenum">
              <a:rPr lang="en-GB" b="1" smtClean="0"/>
              <a:t>‹#›</a:t>
            </a:fld>
            <a:endParaRPr lang="en-GB" b="1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1053474" y="6001200"/>
            <a:ext cx="9915969" cy="100584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0665600" y="6389483"/>
            <a:ext cx="0" cy="12468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KQUIP_logo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1199456" y="6249348"/>
            <a:ext cx="1286456" cy="43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87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4" y="6289690"/>
            <a:ext cx="1533446" cy="48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00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4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2B012E-2C82-4146-8A6C-1C0DBF697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962" y="368300"/>
            <a:ext cx="9540000" cy="126047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FBFF6-5CA0-4C43-88B8-D4E80A01D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808163"/>
            <a:ext cx="11161100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1660-35D0-4C89-A1D9-57021B891A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62" y="6524624"/>
            <a:ext cx="9002076" cy="12311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defRPr sz="8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2A791-8E8D-43EC-9073-5BDF733E15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7038" y="6524624"/>
            <a:ext cx="360000" cy="1231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algn="r">
              <a:defRPr sz="800">
                <a:solidFill>
                  <a:schemeClr val="bg2"/>
                </a:solidFill>
                <a:latin typeface="Visby Round CF DemiBold" panose="020F0000000000000000" pitchFamily="34" charset="0"/>
              </a:defRPr>
            </a:lvl1pPr>
          </a:lstStyle>
          <a:p>
            <a:fld id="{E85A7407-A20E-4A0B-A3A5-2AD794AF9A1B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CB9F7EA8-4A2A-42BD-BB3C-FB73AAAEBA6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278" y="368300"/>
            <a:ext cx="1292760" cy="1260475"/>
          </a:xfrm>
          <a:prstGeom prst="rect">
            <a:avLst/>
          </a:prstGeom>
        </p:spPr>
      </p:pic>
      <p:pic>
        <p:nvPicPr>
          <p:cNvPr id="7" name="Picture 6" descr="A blue and orange logo&#10;&#10;AI-generated content may be incorrect.">
            <a:extLst>
              <a:ext uri="{FF2B5EF4-FFF2-40B4-BE49-F238E27FC236}">
                <a16:creationId xmlns:a16="http://schemas.microsoft.com/office/drawing/2014/main" id="{AC66EC99-F1CF-7EAF-ED7F-10FE812A872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385" y="6008494"/>
            <a:ext cx="2380892" cy="84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86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97" r:id="rId7"/>
    <p:sldLayoutId id="2147483698" r:id="rId8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2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62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88">
          <p15:clr>
            <a:srgbClr val="F26B43"/>
          </p15:clr>
        </p15:guide>
        <p15:guide id="2" pos="3840">
          <p15:clr>
            <a:srgbClr val="F26B43"/>
          </p15:clr>
        </p15:guide>
        <p15:guide id="3" pos="325">
          <p15:clr>
            <a:srgbClr val="F26B43"/>
          </p15:clr>
        </p15:guide>
        <p15:guide id="4" pos="7355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1026">
          <p15:clr>
            <a:srgbClr val="F26B43"/>
          </p15:clr>
        </p15:guide>
        <p15:guide id="7" orient="horz" pos="1139">
          <p15:clr>
            <a:srgbClr val="F26B43"/>
          </p15:clr>
        </p15:guide>
        <p15:guide id="8" orient="horz" pos="4110">
          <p15:clr>
            <a:srgbClr val="F26B43"/>
          </p15:clr>
        </p15:guide>
        <p15:guide id="9" orient="horz" pos="2614">
          <p15:clr>
            <a:srgbClr val="F26B43"/>
          </p15:clr>
        </p15:guide>
        <p15:guide id="10" orient="horz" pos="2727">
          <p15:clr>
            <a:srgbClr val="F26B43"/>
          </p15:clr>
        </p15:guide>
        <p15:guide id="11" pos="3727">
          <p15:clr>
            <a:srgbClr val="F26B43"/>
          </p15:clr>
        </p15:guide>
        <p15:guide id="12" pos="3953">
          <p15:clr>
            <a:srgbClr val="F26B43"/>
          </p15:clr>
        </p15:guide>
        <p15:guide id="13" pos="55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600" dirty="0"/>
              <a:t>Constructing your fishbone diagram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BD24-5FBE-4872-92C9-E6006BF50BD7}" type="slidenum">
              <a:rPr lang="en-GB" b="1" smtClean="0"/>
              <a:t>1</a:t>
            </a:fld>
            <a:endParaRPr lang="en-GB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0049017" y="2254960"/>
            <a:ext cx="1844935" cy="2705621"/>
          </a:xfrm>
          <a:prstGeom prst="rect">
            <a:avLst/>
          </a:prstGeom>
          <a:noFill/>
          <a:ln w="3175" cap="flat" algn="ctr">
            <a:solidFill>
              <a:schemeClr val="accent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398" dirty="0">
                <a:solidFill>
                  <a:schemeClr val="accent2"/>
                </a:solidFill>
              </a:rPr>
              <a:t>Problem Statement: </a:t>
            </a:r>
          </a:p>
          <a:p>
            <a:pPr algn="ctr"/>
            <a:r>
              <a:rPr lang="en-GB" sz="2398" dirty="0">
                <a:solidFill>
                  <a:schemeClr val="accent2"/>
                </a:solidFill>
              </a:rPr>
              <a:t>Relevant to your project </a:t>
            </a:r>
          </a:p>
        </p:txBody>
      </p:sp>
      <p:cxnSp>
        <p:nvCxnSpPr>
          <p:cNvPr id="18" name="Straight Connector 17"/>
          <p:cNvCxnSpPr>
            <a:cxnSpLocks/>
            <a:stCxn id="10" idx="2"/>
          </p:cNvCxnSpPr>
          <p:nvPr/>
        </p:nvCxnSpPr>
        <p:spPr>
          <a:xfrm>
            <a:off x="3400817" y="1909163"/>
            <a:ext cx="1237809" cy="1698608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  <a:stCxn id="27" idx="2"/>
          </p:cNvCxnSpPr>
          <p:nvPr/>
        </p:nvCxnSpPr>
        <p:spPr>
          <a:xfrm>
            <a:off x="5629056" y="1909162"/>
            <a:ext cx="1030274" cy="1711680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13" idx="0"/>
          </p:cNvCxnSpPr>
          <p:nvPr/>
        </p:nvCxnSpPr>
        <p:spPr>
          <a:xfrm flipV="1">
            <a:off x="3471601" y="3650950"/>
            <a:ext cx="1179373" cy="1820669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cxnSpLocks/>
            <a:endCxn id="23" idx="0"/>
          </p:cNvCxnSpPr>
          <p:nvPr/>
        </p:nvCxnSpPr>
        <p:spPr>
          <a:xfrm flipH="1">
            <a:off x="5623097" y="3650949"/>
            <a:ext cx="1029244" cy="1811167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9400218" y="5061229"/>
            <a:ext cx="2685812" cy="1077218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1600" b="1" dirty="0"/>
              <a:t>Agree a problem statement </a:t>
            </a:r>
            <a:r>
              <a:rPr lang="en-GB" sz="1600" dirty="0"/>
              <a:t>and place on the right hand side of the diagram – the fish head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185" y="3015431"/>
            <a:ext cx="2685812" cy="1323439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1600" b="1" dirty="0"/>
              <a:t>Ensure that the team agrees on the problem statement. </a:t>
            </a:r>
            <a:r>
              <a:rPr lang="en-GB" sz="1600" dirty="0"/>
              <a:t>Use baseline data to help specify the problem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6B32A3-8CB9-9830-49BF-492B60C140DB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2943616" y="3607771"/>
            <a:ext cx="7105401" cy="43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12C6D29-CE43-E4E8-D040-31DFCE18721B}"/>
              </a:ext>
            </a:extLst>
          </p:cNvPr>
          <p:cNvSpPr/>
          <p:nvPr/>
        </p:nvSpPr>
        <p:spPr>
          <a:xfrm>
            <a:off x="2743201" y="1447818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DB3A12-DF6C-DC6E-59FE-3554451054CF}"/>
              </a:ext>
            </a:extLst>
          </p:cNvPr>
          <p:cNvSpPr/>
          <p:nvPr/>
        </p:nvSpPr>
        <p:spPr>
          <a:xfrm>
            <a:off x="2813985" y="5471619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E4C37F6-51E6-F22C-D3CB-2DEC5EC35502}"/>
              </a:ext>
            </a:extLst>
          </p:cNvPr>
          <p:cNvSpPr/>
          <p:nvPr/>
        </p:nvSpPr>
        <p:spPr>
          <a:xfrm>
            <a:off x="4965481" y="5462116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734D2D0-B15C-C479-105B-CEA870E23300}"/>
              </a:ext>
            </a:extLst>
          </p:cNvPr>
          <p:cNvSpPr/>
          <p:nvPr/>
        </p:nvSpPr>
        <p:spPr>
          <a:xfrm>
            <a:off x="7124366" y="5465045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3D9EB0-9918-26F7-E757-27EF5400973A}"/>
              </a:ext>
            </a:extLst>
          </p:cNvPr>
          <p:cNvSpPr/>
          <p:nvPr/>
        </p:nvSpPr>
        <p:spPr>
          <a:xfrm>
            <a:off x="7124366" y="1404639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04F0893-5BAD-0D28-6C0B-CD2917045B48}"/>
              </a:ext>
            </a:extLst>
          </p:cNvPr>
          <p:cNvSpPr/>
          <p:nvPr/>
        </p:nvSpPr>
        <p:spPr>
          <a:xfrm>
            <a:off x="4971440" y="1447817"/>
            <a:ext cx="1315232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Cause 1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AF68C61-56A3-7610-6F51-9E34B15ACC41}"/>
              </a:ext>
            </a:extLst>
          </p:cNvPr>
          <p:cNvCxnSpPr>
            <a:cxnSpLocks/>
            <a:stCxn id="25" idx="2"/>
          </p:cNvCxnSpPr>
          <p:nvPr/>
        </p:nvCxnSpPr>
        <p:spPr>
          <a:xfrm>
            <a:off x="7781982" y="1865984"/>
            <a:ext cx="1048867" cy="1811167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3C9FB0-9707-9559-77BF-1DEDE2DA04DC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7781982" y="3650949"/>
            <a:ext cx="1048867" cy="1814096"/>
          </a:xfrm>
          <a:prstGeom prst="line">
            <a:avLst/>
          </a:prstGeom>
          <a:ln w="9525" cap="flat" algn="ctr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320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9BD24-5FBE-4872-92C9-E6006BF50BD7}" type="slidenum">
              <a:rPr lang="en-GB" b="1" smtClean="0"/>
              <a:t>2</a:t>
            </a:fld>
            <a:endParaRPr lang="en-GB" b="1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AAD195C-ADCD-4F8F-BB48-3FF1F0B15EBD}"/>
              </a:ext>
            </a:extLst>
          </p:cNvPr>
          <p:cNvGrpSpPr/>
          <p:nvPr/>
        </p:nvGrpSpPr>
        <p:grpSpPr>
          <a:xfrm>
            <a:off x="1177447" y="1404639"/>
            <a:ext cx="10716505" cy="4528325"/>
            <a:chOff x="1177447" y="1404639"/>
            <a:chExt cx="10716505" cy="4528325"/>
          </a:xfrm>
        </p:grpSpPr>
        <p:sp>
          <p:nvSpPr>
            <p:cNvPr id="7" name="Rectangle 6"/>
            <p:cNvSpPr/>
            <p:nvPr/>
          </p:nvSpPr>
          <p:spPr>
            <a:xfrm>
              <a:off x="10049017" y="2254960"/>
              <a:ext cx="1844935" cy="2705621"/>
            </a:xfrm>
            <a:prstGeom prst="rect">
              <a:avLst/>
            </a:prstGeom>
            <a:noFill/>
            <a:ln w="3175" cap="flat" algn="ctr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398" dirty="0">
                  <a:solidFill>
                    <a:schemeClr val="accent2"/>
                  </a:solidFill>
                </a:rPr>
                <a:t>Problem Statement: </a:t>
              </a:r>
            </a:p>
            <a:p>
              <a:pPr algn="ctr"/>
              <a:r>
                <a:rPr lang="en-GB" sz="2398" dirty="0">
                  <a:solidFill>
                    <a:schemeClr val="accent2"/>
                  </a:solidFill>
                </a:rPr>
                <a:t>Relevant to your project </a:t>
              </a:r>
            </a:p>
          </p:txBody>
        </p:sp>
        <p:cxnSp>
          <p:nvCxnSpPr>
            <p:cNvPr id="18" name="Straight Connector 17"/>
            <p:cNvCxnSpPr>
              <a:cxnSpLocks/>
              <a:stCxn id="10" idx="2"/>
            </p:cNvCxnSpPr>
            <p:nvPr/>
          </p:nvCxnSpPr>
          <p:spPr>
            <a:xfrm>
              <a:off x="3181611" y="1909163"/>
              <a:ext cx="1457015" cy="1698608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cxnSpLocks/>
              <a:stCxn id="27" idx="2"/>
            </p:cNvCxnSpPr>
            <p:nvPr/>
          </p:nvCxnSpPr>
          <p:spPr>
            <a:xfrm>
              <a:off x="5629056" y="1909162"/>
              <a:ext cx="1030274" cy="1711680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cxnSpLocks/>
              <a:stCxn id="13" idx="0"/>
            </p:cNvCxnSpPr>
            <p:nvPr/>
          </p:nvCxnSpPr>
          <p:spPr>
            <a:xfrm flipV="1">
              <a:off x="3471601" y="3650950"/>
              <a:ext cx="1179373" cy="1820669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cxnSpLocks/>
              <a:endCxn id="23" idx="0"/>
            </p:cNvCxnSpPr>
            <p:nvPr/>
          </p:nvCxnSpPr>
          <p:spPr>
            <a:xfrm flipH="1">
              <a:off x="5837366" y="3650949"/>
              <a:ext cx="814975" cy="1811167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F6B32A3-8CB9-9830-49BF-492B60C140DB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 flipV="1">
              <a:off x="1177447" y="3607771"/>
              <a:ext cx="8871570" cy="4317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12C6D29-CE43-E4E8-D040-31DFCE18721B}"/>
                </a:ext>
              </a:extLst>
            </p:cNvPr>
            <p:cNvSpPr/>
            <p:nvPr/>
          </p:nvSpPr>
          <p:spPr>
            <a:xfrm>
              <a:off x="2304789" y="1447818"/>
              <a:ext cx="1753644" cy="46134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398" dirty="0"/>
                <a:t>Equipment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DB3A12-DF6C-DC6E-59FE-3554451054CF}"/>
                </a:ext>
              </a:extLst>
            </p:cNvPr>
            <p:cNvSpPr/>
            <p:nvPr/>
          </p:nvSpPr>
          <p:spPr>
            <a:xfrm>
              <a:off x="2813985" y="5471619"/>
              <a:ext cx="1315232" cy="46134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398" dirty="0"/>
                <a:t>Comms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E4C37F6-51E6-F22C-D3CB-2DEC5EC35502}"/>
                </a:ext>
              </a:extLst>
            </p:cNvPr>
            <p:cNvSpPr/>
            <p:nvPr/>
          </p:nvSpPr>
          <p:spPr>
            <a:xfrm>
              <a:off x="4965480" y="5462116"/>
              <a:ext cx="1743771" cy="46134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398" dirty="0"/>
                <a:t>Resources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734D2D0-B15C-C479-105B-CEA870E23300}"/>
                </a:ext>
              </a:extLst>
            </p:cNvPr>
            <p:cNvSpPr/>
            <p:nvPr/>
          </p:nvSpPr>
          <p:spPr>
            <a:xfrm>
              <a:off x="7525893" y="5466655"/>
              <a:ext cx="1315232" cy="46134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endParaRPr lang="en-GB" sz="2398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83D9EB0-9918-26F7-E757-27EF5400973A}"/>
                </a:ext>
              </a:extLst>
            </p:cNvPr>
            <p:cNvSpPr/>
            <p:nvPr/>
          </p:nvSpPr>
          <p:spPr>
            <a:xfrm>
              <a:off x="7124366" y="1404639"/>
              <a:ext cx="1971350" cy="46134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398" dirty="0"/>
                <a:t>Procedures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04F0893-5BAD-0D28-6C0B-CD2917045B48}"/>
                </a:ext>
              </a:extLst>
            </p:cNvPr>
            <p:cNvSpPr/>
            <p:nvPr/>
          </p:nvSpPr>
          <p:spPr>
            <a:xfrm>
              <a:off x="4971440" y="1447817"/>
              <a:ext cx="1315232" cy="461345"/>
            </a:xfrm>
            <a:prstGeom prst="rect">
              <a:avLst/>
            </a:prstGeom>
            <a:ln>
              <a:solidFill>
                <a:schemeClr val="accent3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GB" sz="2398" dirty="0"/>
                <a:t>Staff</a:t>
              </a: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AF68C61-56A3-7610-6F51-9E34B15ACC41}"/>
                </a:ext>
              </a:extLst>
            </p:cNvPr>
            <p:cNvCxnSpPr>
              <a:cxnSpLocks/>
              <a:stCxn id="25" idx="2"/>
            </p:cNvCxnSpPr>
            <p:nvPr/>
          </p:nvCxnSpPr>
          <p:spPr>
            <a:xfrm>
              <a:off x="8110041" y="1865984"/>
              <a:ext cx="1179373" cy="1767989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93C9FB0-9707-9559-77BF-1DEDE2DA04DC}"/>
                </a:ext>
              </a:extLst>
            </p:cNvPr>
            <p:cNvCxnSpPr>
              <a:cxnSpLocks/>
              <a:stCxn id="24" idx="0"/>
            </p:cNvCxnSpPr>
            <p:nvPr/>
          </p:nvCxnSpPr>
          <p:spPr>
            <a:xfrm flipV="1">
              <a:off x="8183509" y="3652559"/>
              <a:ext cx="1048867" cy="1814096"/>
            </a:xfrm>
            <a:prstGeom prst="line">
              <a:avLst/>
            </a:prstGeom>
            <a:ln w="9525" cap="flat" algn="ctr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47E40590-D489-E84C-F39C-2AC1E8B5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50" y="368300"/>
            <a:ext cx="9540875" cy="1260475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Fishbone (Cause and Effect) Diagram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93C1C2-3A19-BAFA-6FD6-A3B9BDEE9042}"/>
              </a:ext>
            </a:extLst>
          </p:cNvPr>
          <p:cNvSpPr/>
          <p:nvPr/>
        </p:nvSpPr>
        <p:spPr>
          <a:xfrm>
            <a:off x="7478793" y="5448069"/>
            <a:ext cx="1310343" cy="46134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r>
              <a:rPr lang="en-GB" sz="2398" dirty="0"/>
              <a:t>Patients</a:t>
            </a:r>
          </a:p>
        </p:txBody>
      </p:sp>
    </p:spTree>
    <p:extLst>
      <p:ext uri="{BB962C8B-B14F-4D97-AF65-F5344CB8AC3E}">
        <p14:creationId xmlns:p14="http://schemas.microsoft.com/office/powerpoint/2010/main" val="416644214"/>
      </p:ext>
    </p:extLst>
  </p:cSld>
  <p:clrMapOvr>
    <a:masterClrMapping/>
  </p:clrMapOvr>
</p:sld>
</file>

<file path=ppt/theme/theme1.xml><?xml version="1.0" encoding="utf-8"?>
<a:theme xmlns:a="http://schemas.openxmlformats.org/drawingml/2006/main" name="UKKA Theme (midnight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UKKA Theme (white)">
  <a:themeElements>
    <a:clrScheme name="UKKA">
      <a:dk1>
        <a:srgbClr val="233C73"/>
      </a:dk1>
      <a:lt1>
        <a:sysClr val="window" lastClr="FFFFFF"/>
      </a:lt1>
      <a:dk2>
        <a:srgbClr val="484B4C"/>
      </a:dk2>
      <a:lt2>
        <a:srgbClr val="B7B4B3"/>
      </a:lt2>
      <a:accent1>
        <a:srgbClr val="233C73"/>
      </a:accent1>
      <a:accent2>
        <a:srgbClr val="9C1F4C"/>
      </a:accent2>
      <a:accent3>
        <a:srgbClr val="3984C2"/>
      </a:accent3>
      <a:accent4>
        <a:srgbClr val="FCBF27"/>
      </a:accent4>
      <a:accent5>
        <a:srgbClr val="7E164A"/>
      </a:accent5>
      <a:accent6>
        <a:srgbClr val="196AA3"/>
      </a:accent6>
      <a:hlink>
        <a:srgbClr val="F79133"/>
      </a:hlink>
      <a:folHlink>
        <a:srgbClr val="FCBF27"/>
      </a:folHlink>
    </a:clrScheme>
    <a:fontScheme name="UKKA">
      <a:majorFont>
        <a:latin typeface="Visby CF Bold"/>
        <a:ea typeface=""/>
        <a:cs typeface=""/>
      </a:majorFont>
      <a:minorFont>
        <a:latin typeface="Visby Round C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FA3D83C36A9748A4CC70A969D37F6C" ma:contentTypeVersion="14" ma:contentTypeDescription="Create a new document." ma:contentTypeScope="" ma:versionID="a5d417025a57934fd01eaa6936fac95a">
  <xsd:schema xmlns:xsd="http://www.w3.org/2001/XMLSchema" xmlns:xs="http://www.w3.org/2001/XMLSchema" xmlns:p="http://schemas.microsoft.com/office/2006/metadata/properties" xmlns:ns2="c08a088b-fbaf-4f06-a868-d1899ff380c9" xmlns:ns3="e9d843ab-f20c-448a-9210-00d1c5e609c0" targetNamespace="http://schemas.microsoft.com/office/2006/metadata/properties" ma:root="true" ma:fieldsID="ab8b4c132ea8ccf499f1df19cc19778d" ns2:_="" ns3:_="">
    <xsd:import namespace="c08a088b-fbaf-4f06-a868-d1899ff380c9"/>
    <xsd:import namespace="e9d843ab-f20c-448a-9210-00d1c5e609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a088b-fbaf-4f06-a868-d1899ff38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0f7148-2208-4204-9df6-fda9bf33d3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843ab-f20c-448a-9210-00d1c5e609c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e153be76-cd8a-448d-8690-b0504b87967e}" ma:internalName="TaxCatchAll" ma:showField="CatchAllData" ma:web="e9d843ab-f20c-448a-9210-00d1c5e609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8a088b-fbaf-4f06-a868-d1899ff380c9">
      <Terms xmlns="http://schemas.microsoft.com/office/infopath/2007/PartnerControls"/>
    </lcf76f155ced4ddcb4097134ff3c332f>
    <TaxCatchAll xmlns="e9d843ab-f20c-448a-9210-00d1c5e609c0" xsi:nil="true"/>
  </documentManagement>
</p:properties>
</file>

<file path=customXml/itemProps1.xml><?xml version="1.0" encoding="utf-8"?>
<ds:datastoreItem xmlns:ds="http://schemas.openxmlformats.org/officeDocument/2006/customXml" ds:itemID="{C3F7F85B-BA41-4E99-AAC7-CA4937210D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8a088b-fbaf-4f06-a868-d1899ff380c9"/>
    <ds:schemaRef ds:uri="e9d843ab-f20c-448a-9210-00d1c5e60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38D479-AEE5-4534-9638-C0486433A8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44F356-762A-4E69-8E73-C69FBDEED814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98c1cd41-e992-43a5-8cc4-f5a899304920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9fd829ad-02cf-43f0-98ff-b3d56c6327c3"/>
    <ds:schemaRef ds:uri="http://schemas.microsoft.com/office/2006/metadata/properties"/>
    <ds:schemaRef ds:uri="c08a088b-fbaf-4f06-a868-d1899ff380c9"/>
    <ds:schemaRef ds:uri="e9d843ab-f20c-448a-9210-00d1c5e609c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5409</TotalTime>
  <Words>120</Words>
  <Application>Microsoft Office PowerPoint</Application>
  <PresentationFormat>Widescreen</PresentationFormat>
  <Paragraphs>26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Visby CF Bold</vt:lpstr>
      <vt:lpstr>Visby Round CF DemiBold</vt:lpstr>
      <vt:lpstr>Visby Round CF</vt:lpstr>
      <vt:lpstr>Calibri</vt:lpstr>
      <vt:lpstr>UKKA Theme (midnight)</vt:lpstr>
      <vt:lpstr>1_UKKA Theme (white)</vt:lpstr>
      <vt:lpstr>Constructing your fishbone diagram</vt:lpstr>
      <vt:lpstr>Fishbone (Cause and Effect) Diagram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Ford</dc:creator>
  <cp:lastModifiedBy>Kay Elson</cp:lastModifiedBy>
  <cp:revision>114</cp:revision>
  <dcterms:created xsi:type="dcterms:W3CDTF">2021-07-07T08:58:23Z</dcterms:created>
  <dcterms:modified xsi:type="dcterms:W3CDTF">2025-04-08T08:19:39Z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0x0101003DFA3D83C36A9748A4CC70A969D37F6C</vt:lpwstr>
  </property>
</Properties>
</file>