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8" r:id="rId4"/>
    <p:sldMasterId id="2147483677" r:id="rId5"/>
  </p:sldMasterIdLst>
  <p:notesMasterIdLst>
    <p:notesMasterId r:id="rId8"/>
  </p:notesMasterIdLst>
  <p:sldIdLst>
    <p:sldId id="271" r:id="rId6"/>
    <p:sldId id="272" r:id="rId7"/>
  </p:sldIdLst>
  <p:sldSz cx="12192000" cy="6858000"/>
  <p:notesSz cx="6858000" cy="9144000"/>
  <p:embeddedFontLst>
    <p:embeddedFont>
      <p:font typeface="Visby CF Bold" panose="00000800000000000000" pitchFamily="50" charset="0"/>
      <p:bold r:id="rId9"/>
      <p:italic r:id="rId10"/>
      <p:boldItalic r:id="rId11"/>
    </p:embeddedFont>
    <p:embeddedFont>
      <p:font typeface="Visby Round CF" panose="020F0000000000000000" pitchFamily="34" charset="0"/>
      <p:regular r:id="rId12"/>
      <p:bold r:id="rId13"/>
      <p:italic r:id="rId14"/>
      <p:boldItalic r:id="rId15"/>
    </p:embeddedFont>
    <p:embeddedFont>
      <p:font typeface="Visby Round CF DemiBold" panose="020F0000000000000000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eanne Lockley" initials="LL" lastIdx="1" clrIdx="0">
    <p:extLst>
      <p:ext uri="{19B8F6BF-5375-455C-9EA6-DF929625EA0E}">
        <p15:presenceInfo xmlns:p15="http://schemas.microsoft.com/office/powerpoint/2012/main" userId="S::Leeanne.Lockley@renalregistry.nhs.uk::6d057b1d-096f-4609-837c-45ea7e61f49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3A54"/>
    <a:srgbClr val="9C1F4C"/>
    <a:srgbClr val="ED7625"/>
    <a:srgbClr val="FDDF93"/>
    <a:srgbClr val="9CC1E0"/>
    <a:srgbClr val="CD8FA5"/>
    <a:srgbClr val="FFCC99"/>
    <a:srgbClr val="F4A144"/>
    <a:srgbClr val="C10070"/>
    <a:srgbClr val="FCBF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3333" autoAdjust="0"/>
  </p:normalViewPr>
  <p:slideViewPr>
    <p:cSldViewPr snapToGrid="0">
      <p:cViewPr varScale="1">
        <p:scale>
          <a:sx n="48" d="100"/>
          <a:sy n="48" d="100"/>
        </p:scale>
        <p:origin x="66" y="6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customXml" Target="../customXml/item2.xml"/><Relationship Id="rId16" Type="http://schemas.openxmlformats.org/officeDocument/2006/relationships/font" Target="fonts/font8.fntdata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font" Target="fonts/font3.fntdata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font" Target="fonts/font7.fntdata"/><Relationship Id="rId23" Type="http://schemas.openxmlformats.org/officeDocument/2006/relationships/theme" Target="theme/theme1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D77466-75CD-4508-934F-82A4CC34B070}" type="datetimeFigureOut">
              <a:rPr lang="en-GB" smtClean="0"/>
              <a:t>25/04/2025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2E4B5E-0FDD-4365-A58B-83FC26C722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108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CD416-2F19-4310-B2E2-330DC284C9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938" y="2168525"/>
            <a:ext cx="11161100" cy="19812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C56E1A-7ABD-45D3-BFBA-41A211D459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4962" y="4329113"/>
            <a:ext cx="11162076" cy="2155507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49B581-3D4B-425F-96AB-D04CF3E8F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AEE61BE-749B-424A-853D-E278A325C4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4613" y="701165"/>
            <a:ext cx="2291405" cy="858505"/>
          </a:xfrm>
          <a:prstGeom prst="rect">
            <a:avLst/>
          </a:prstGeom>
        </p:spPr>
      </p:pic>
      <p:pic>
        <p:nvPicPr>
          <p:cNvPr id="7" name="Picture 6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4B335AC9-06C3-7D01-B3BA-72424877475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6018" y="570935"/>
            <a:ext cx="2996130" cy="1069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5639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  <p15:guide id="2" pos="55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6C1A5-84DF-4356-BC39-691F0090F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EB436-8D91-4BCE-A267-78F38E33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1647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6C1A5-84DF-4356-BC39-691F0090F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EA0073-0363-4AD4-A330-309ABE09D0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EB436-8D91-4BCE-A267-78F38E33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526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3FA01-07D8-4897-9D19-6A6DCC641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43BA9-EF53-432F-8A85-A13797BB09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4962" y="1808162"/>
            <a:ext cx="5580000" cy="46815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74C2BA-14F3-48C0-9E7A-C5214BB3A0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7038" y="1808162"/>
            <a:ext cx="5580000" cy="46815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AFE1E8-D514-401C-80D9-DFB11210A6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17038" y="6524624"/>
            <a:ext cx="1800000" cy="123111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FD403C-1FC0-4C90-B9A3-83FE406E6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7038" y="6524624"/>
            <a:ext cx="360000" cy="123111"/>
          </a:xfrm>
        </p:spPr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57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8A24B-E1F9-4191-85DF-2D6F7319F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62" y="364332"/>
            <a:ext cx="9540000" cy="12636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8F9F24-137F-4998-BAA3-9D2BF7FC07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4961" y="1808163"/>
            <a:ext cx="5580000" cy="361950"/>
          </a:xfrm>
        </p:spPr>
        <p:txBody>
          <a:bodyPr anchor="t"/>
          <a:lstStyle>
            <a:lvl1pPr marL="0" indent="0">
              <a:buNone/>
              <a:defRPr sz="2400" b="0">
                <a:latin typeface="Visby Round CF DemiBold" panose="020F0000000000000000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0665F2-26D6-4242-856A-E3DD6B7384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4961" y="2349500"/>
            <a:ext cx="5580000" cy="4140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A28A39-771C-47D4-9994-111D03C7E8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7038" y="1808163"/>
            <a:ext cx="5580000" cy="361950"/>
          </a:xfrm>
        </p:spPr>
        <p:txBody>
          <a:bodyPr anchor="b"/>
          <a:lstStyle>
            <a:lvl1pPr marL="0" indent="0">
              <a:buNone/>
              <a:defRPr sz="2400" b="0">
                <a:latin typeface="Visby Round CF DemiBold" panose="020F0000000000000000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1B3FED-ABDB-421C-B154-4DB63F27E2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7038" y="2349500"/>
            <a:ext cx="5580000" cy="4140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19DE20-EEF6-4159-9F57-233A68657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7038" y="6524624"/>
            <a:ext cx="360000" cy="123111"/>
          </a:xfrm>
        </p:spPr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190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9E23C4-C563-445D-88FE-79E46631E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9575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67CD416-2F19-4310-B2E2-330DC284C9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938" y="2168525"/>
            <a:ext cx="11161100" cy="19812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C56E1A-7ABD-45D3-BFBA-41A211D459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4962" y="4329113"/>
            <a:ext cx="11162076" cy="2155507"/>
          </a:xfrm>
        </p:spPr>
        <p:txBody>
          <a:bodyPr>
            <a:normAutofit/>
          </a:bodyPr>
          <a:lstStyle>
            <a:lvl1pPr marL="0" indent="0" algn="l">
              <a:buNone/>
              <a:defRPr sz="3200" b="1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49B581-3D4B-425F-96AB-D04CF3E8F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AEE61BE-749B-424A-853D-E278A325C44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4612" y="696413"/>
            <a:ext cx="2334495" cy="874648"/>
          </a:xfrm>
          <a:prstGeom prst="rect">
            <a:avLst/>
          </a:prstGeom>
        </p:spPr>
      </p:pic>
      <p:pic>
        <p:nvPicPr>
          <p:cNvPr id="4" name="Picture 3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F5957641-CC8A-5286-F5A2-5003A01A774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9107" y="553621"/>
            <a:ext cx="3084493" cy="1100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8700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 userDrawn="1">
          <p15:clr>
            <a:srgbClr val="FBAE40"/>
          </p15:clr>
        </p15:guide>
        <p15:guide id="2" pos="551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6C1A5-84DF-4356-BC39-691F0090F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EB436-8D91-4BCE-A267-78F38E33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B00665F2-26D6-4242-856A-E3DD6B7384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5465" y="1921796"/>
            <a:ext cx="10664316" cy="41402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9189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6C1A5-84DF-4356-BC39-691F0090F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EB436-8D91-4BCE-A267-78F38E33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4415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6C1A5-84DF-4356-BC39-691F0090F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EA0073-0363-4AD4-A330-309ABE09D0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A72C99-A6BF-4E19-9D12-DFD9D84CA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EB436-8D91-4BCE-A267-78F38E33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3796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2B012E-2C82-4146-8A6C-1C0DBF697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62" y="368300"/>
            <a:ext cx="9540000" cy="126047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FFBFF6-5CA0-4C43-88B8-D4E80A01D7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1808163"/>
            <a:ext cx="11161100" cy="468153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52A791-8E8D-43EC-9073-5BDF733E15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7038" y="6524624"/>
            <a:ext cx="360000" cy="12311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algn="r">
              <a:defRPr sz="800">
                <a:solidFill>
                  <a:schemeClr val="bg2"/>
                </a:solidFill>
                <a:latin typeface="Visby Round CF DemiBold" panose="020F0000000000000000" pitchFamily="34" charset="0"/>
              </a:defRPr>
            </a:lvl1pPr>
          </a:lstStyle>
          <a:p>
            <a:fld id="{E85A7407-A20E-4A0B-A3A5-2AD794AF9A1B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CB9F7EA8-4A2A-42BD-BB3C-FB73AAAEBA6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4278" y="368300"/>
            <a:ext cx="1292760" cy="1260475"/>
          </a:xfrm>
          <a:prstGeom prst="rect">
            <a:avLst/>
          </a:prstGeom>
        </p:spPr>
      </p:pic>
      <p:pic>
        <p:nvPicPr>
          <p:cNvPr id="8" name="Picture 7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6667EA3E-B8CF-88FB-33A6-6598CAFA4E1D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13" y="6167201"/>
            <a:ext cx="1807722" cy="644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008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4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4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4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0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4"/>
        </a:buClr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6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4"/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62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4"/>
        </a:buClr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88">
          <p15:clr>
            <a:srgbClr val="F26B43"/>
          </p15:clr>
        </p15:guide>
        <p15:guide id="2" pos="3840">
          <p15:clr>
            <a:srgbClr val="F26B43"/>
          </p15:clr>
        </p15:guide>
        <p15:guide id="3" pos="325">
          <p15:clr>
            <a:srgbClr val="F26B43"/>
          </p15:clr>
        </p15:guide>
        <p15:guide id="4" pos="7355">
          <p15:clr>
            <a:srgbClr val="F26B43"/>
          </p15:clr>
        </p15:guide>
        <p15:guide id="5" orient="horz" pos="232">
          <p15:clr>
            <a:srgbClr val="F26B43"/>
          </p15:clr>
        </p15:guide>
        <p15:guide id="6" orient="horz" pos="1026">
          <p15:clr>
            <a:srgbClr val="F26B43"/>
          </p15:clr>
        </p15:guide>
        <p15:guide id="7" orient="horz" pos="1139">
          <p15:clr>
            <a:srgbClr val="F26B43"/>
          </p15:clr>
        </p15:guide>
        <p15:guide id="8" orient="horz" pos="4110">
          <p15:clr>
            <a:srgbClr val="F26B43"/>
          </p15:clr>
        </p15:guide>
        <p15:guide id="9" orient="horz" pos="2614">
          <p15:clr>
            <a:srgbClr val="F26B43"/>
          </p15:clr>
        </p15:guide>
        <p15:guide id="10" orient="horz" pos="2727">
          <p15:clr>
            <a:srgbClr val="F26B43"/>
          </p15:clr>
        </p15:guide>
        <p15:guide id="11" pos="3727">
          <p15:clr>
            <a:srgbClr val="F26B43"/>
          </p15:clr>
        </p15:guide>
        <p15:guide id="12" pos="3953">
          <p15:clr>
            <a:srgbClr val="F26B43"/>
          </p15:clr>
        </p15:guide>
        <p15:guide id="13" pos="55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2B012E-2C82-4146-8A6C-1C0DBF697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62" y="368300"/>
            <a:ext cx="9540000" cy="126047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FFBFF6-5CA0-4C43-88B8-D4E80A01D7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1808163"/>
            <a:ext cx="11161100" cy="468153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52A791-8E8D-43EC-9073-5BDF733E15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7038" y="6524624"/>
            <a:ext cx="360000" cy="12311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algn="r">
              <a:defRPr sz="800">
                <a:solidFill>
                  <a:schemeClr val="bg2"/>
                </a:solidFill>
                <a:latin typeface="Visby Round CF DemiBold" panose="020F0000000000000000" pitchFamily="34" charset="0"/>
              </a:defRPr>
            </a:lvl1pPr>
          </a:lstStyle>
          <a:p>
            <a:fld id="{E85A7407-A20E-4A0B-A3A5-2AD794AF9A1B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CB9F7EA8-4A2A-42BD-BB3C-FB73AAAEBA6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4278" y="368300"/>
            <a:ext cx="1292760" cy="1260475"/>
          </a:xfrm>
          <a:prstGeom prst="rect">
            <a:avLst/>
          </a:prstGeom>
        </p:spPr>
      </p:pic>
      <p:pic>
        <p:nvPicPr>
          <p:cNvPr id="7" name="Picture 6" descr="A black background with orange and purple letters&#10;&#10;Description automatically generated">
            <a:extLst>
              <a:ext uri="{FF2B5EF4-FFF2-40B4-BE49-F238E27FC236}">
                <a16:creationId xmlns:a16="http://schemas.microsoft.com/office/drawing/2014/main" id="{ACF76B3C-E501-9883-738A-E386EA64889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16160"/>
            <a:ext cx="2335696" cy="1013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711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78" r:id="rId3"/>
    <p:sldLayoutId id="2147483717" r:id="rId4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54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26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62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88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25" userDrawn="1">
          <p15:clr>
            <a:srgbClr val="F26B43"/>
          </p15:clr>
        </p15:guide>
        <p15:guide id="4" pos="7355" userDrawn="1">
          <p15:clr>
            <a:srgbClr val="F26B43"/>
          </p15:clr>
        </p15:guide>
        <p15:guide id="5" orient="horz" pos="232" userDrawn="1">
          <p15:clr>
            <a:srgbClr val="F26B43"/>
          </p15:clr>
        </p15:guide>
        <p15:guide id="6" orient="horz" pos="1026" userDrawn="1">
          <p15:clr>
            <a:srgbClr val="F26B43"/>
          </p15:clr>
        </p15:guide>
        <p15:guide id="7" orient="horz" pos="1139" userDrawn="1">
          <p15:clr>
            <a:srgbClr val="F26B43"/>
          </p15:clr>
        </p15:guide>
        <p15:guide id="8" orient="horz" pos="4110" userDrawn="1">
          <p15:clr>
            <a:srgbClr val="F26B43"/>
          </p15:clr>
        </p15:guide>
        <p15:guide id="9" orient="horz" pos="2614" userDrawn="1">
          <p15:clr>
            <a:srgbClr val="F26B43"/>
          </p15:clr>
        </p15:guide>
        <p15:guide id="10" orient="horz" pos="2727" userDrawn="1">
          <p15:clr>
            <a:srgbClr val="F26B43"/>
          </p15:clr>
        </p15:guide>
        <p15:guide id="11" pos="3727" userDrawn="1">
          <p15:clr>
            <a:srgbClr val="F26B43"/>
          </p15:clr>
        </p15:guide>
        <p15:guide id="12" pos="3953" userDrawn="1">
          <p15:clr>
            <a:srgbClr val="F26B43"/>
          </p15:clr>
        </p15:guide>
        <p15:guide id="13" pos="55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Measurement Strategy - template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</p:nvPr>
        </p:nvGraphicFramePr>
        <p:xfrm>
          <a:off x="143339" y="1562548"/>
          <a:ext cx="11809314" cy="46297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82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82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82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682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6821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6821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30502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Measure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Operational definition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Who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What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When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How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9875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29875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29875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8109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Measurement Strategy – How to use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</p:nvPr>
        </p:nvGraphicFramePr>
        <p:xfrm>
          <a:off x="143339" y="1628272"/>
          <a:ext cx="11809314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82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82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82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682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6821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6821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95474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Measure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Operational definition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Who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What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When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How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55993">
                <a:tc>
                  <a:txBody>
                    <a:bodyPr/>
                    <a:lstStyle/>
                    <a:p>
                      <a:r>
                        <a:rPr lang="en-GB" dirty="0"/>
                        <a:t>What data is it you intend to collect. What outcome</a:t>
                      </a:r>
                      <a:r>
                        <a:rPr lang="en-GB" baseline="0" dirty="0"/>
                        <a:t>/ experience do you want to see?</a:t>
                      </a:r>
                      <a:endParaRPr lang="en-GB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Ensure the measure is so specific anyone without specialist</a:t>
                      </a:r>
                      <a:r>
                        <a:rPr lang="en-GB" baseline="0" dirty="0"/>
                        <a:t> knowledge will collect the same data with no variation or ambiguity to what it is your collecting.</a:t>
                      </a:r>
                      <a:endParaRPr lang="en-GB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This</a:t>
                      </a:r>
                      <a:r>
                        <a:rPr lang="en-GB" baseline="0" dirty="0"/>
                        <a:t> is person responsible for collecting and inputting data into data base</a:t>
                      </a:r>
                      <a:endParaRPr lang="en-GB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Is</a:t>
                      </a:r>
                      <a:r>
                        <a:rPr lang="en-GB" baseline="0" dirty="0"/>
                        <a:t> this a process, outcome, balancing, experience measure</a:t>
                      </a:r>
                      <a:endParaRPr lang="en-GB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What</a:t>
                      </a:r>
                      <a:r>
                        <a:rPr lang="en-GB" baseline="0" dirty="0"/>
                        <a:t> day, date will the data be collected and inputted into the database</a:t>
                      </a:r>
                      <a:endParaRPr lang="en-GB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Is this data automated? Manual? Can I pull it off the IT system?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8475233"/>
      </p:ext>
    </p:extLst>
  </p:cSld>
  <p:clrMapOvr>
    <a:masterClrMapping/>
  </p:clrMapOvr>
</p:sld>
</file>

<file path=ppt/theme/theme1.xml><?xml version="1.0" encoding="utf-8"?>
<a:theme xmlns:a="http://schemas.openxmlformats.org/drawingml/2006/main" name="UKKA Theme (midnight)">
  <a:themeElements>
    <a:clrScheme name="UKKA">
      <a:dk1>
        <a:srgbClr val="233C73"/>
      </a:dk1>
      <a:lt1>
        <a:sysClr val="window" lastClr="FFFFFF"/>
      </a:lt1>
      <a:dk2>
        <a:srgbClr val="484B4C"/>
      </a:dk2>
      <a:lt2>
        <a:srgbClr val="B7B4B3"/>
      </a:lt2>
      <a:accent1>
        <a:srgbClr val="233C73"/>
      </a:accent1>
      <a:accent2>
        <a:srgbClr val="9C1F4C"/>
      </a:accent2>
      <a:accent3>
        <a:srgbClr val="3984C2"/>
      </a:accent3>
      <a:accent4>
        <a:srgbClr val="FCBF27"/>
      </a:accent4>
      <a:accent5>
        <a:srgbClr val="7E164A"/>
      </a:accent5>
      <a:accent6>
        <a:srgbClr val="196AA3"/>
      </a:accent6>
      <a:hlink>
        <a:srgbClr val="F79133"/>
      </a:hlink>
      <a:folHlink>
        <a:srgbClr val="FCBF27"/>
      </a:folHlink>
    </a:clrScheme>
    <a:fontScheme name="UKKA">
      <a:majorFont>
        <a:latin typeface="Visby CF Bold"/>
        <a:ea typeface=""/>
        <a:cs typeface=""/>
      </a:majorFont>
      <a:minorFont>
        <a:latin typeface="Visby Round C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UKKA Theme (white)">
  <a:themeElements>
    <a:clrScheme name="UKKA">
      <a:dk1>
        <a:srgbClr val="233C73"/>
      </a:dk1>
      <a:lt1>
        <a:sysClr val="window" lastClr="FFFFFF"/>
      </a:lt1>
      <a:dk2>
        <a:srgbClr val="484B4C"/>
      </a:dk2>
      <a:lt2>
        <a:srgbClr val="B7B4B3"/>
      </a:lt2>
      <a:accent1>
        <a:srgbClr val="233C73"/>
      </a:accent1>
      <a:accent2>
        <a:srgbClr val="9C1F4C"/>
      </a:accent2>
      <a:accent3>
        <a:srgbClr val="3984C2"/>
      </a:accent3>
      <a:accent4>
        <a:srgbClr val="FCBF27"/>
      </a:accent4>
      <a:accent5>
        <a:srgbClr val="7E164A"/>
      </a:accent5>
      <a:accent6>
        <a:srgbClr val="196AA3"/>
      </a:accent6>
      <a:hlink>
        <a:srgbClr val="F79133"/>
      </a:hlink>
      <a:folHlink>
        <a:srgbClr val="FCBF27"/>
      </a:folHlink>
    </a:clrScheme>
    <a:fontScheme name="UKKA">
      <a:majorFont>
        <a:latin typeface="Visby CF Bold"/>
        <a:ea typeface=""/>
        <a:cs typeface=""/>
      </a:majorFont>
      <a:minorFont>
        <a:latin typeface="Visby Round C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78E856C32CC6545A481E0AE4C3915B1" ma:contentTypeVersion="6" ma:contentTypeDescription="Create a new document." ma:contentTypeScope="" ma:versionID="9849304331b89074411a2a852633e81b">
  <xsd:schema xmlns:xsd="http://www.w3.org/2001/XMLSchema" xmlns:xs="http://www.w3.org/2001/XMLSchema" xmlns:p="http://schemas.microsoft.com/office/2006/metadata/properties" xmlns:ns2="98c1cd41-e992-43a5-8cc4-f5a899304920" xmlns:ns3="9fd829ad-02cf-43f0-98ff-b3d56c6327c3" targetNamespace="http://schemas.microsoft.com/office/2006/metadata/properties" ma:root="true" ma:fieldsID="f3b395d62295b12c1db5cd76278b9102" ns2:_="" ns3:_="">
    <xsd:import namespace="98c1cd41-e992-43a5-8cc4-f5a899304920"/>
    <xsd:import namespace="9fd829ad-02cf-43f0-98ff-b3d56c6327c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c1cd41-e992-43a5-8cc4-f5a8993049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d829ad-02cf-43f0-98ff-b3d56c6327c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1B39C26-E42D-40FF-A5DA-30D4A728B6CA}">
  <ds:schemaRefs>
    <ds:schemaRef ds:uri="http://www.w3.org/XML/1998/namespace"/>
    <ds:schemaRef ds:uri="98c1cd41-e992-43a5-8cc4-f5a899304920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purl.org/dc/elements/1.1/"/>
    <ds:schemaRef ds:uri="9fd829ad-02cf-43f0-98ff-b3d56c6327c3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DF703BC6-66EA-4D59-AD8A-A7B628EC7B8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84CCB89-944B-4697-A981-AE880D02F105}">
  <ds:schemaRefs>
    <ds:schemaRef ds:uri="98c1cd41-e992-43a5-8cc4-f5a899304920"/>
    <ds:schemaRef ds:uri="9fd829ad-02cf-43f0-98ff-b3d56c6327c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5358</TotalTime>
  <Words>123</Words>
  <Application>Microsoft Office PowerPoint</Application>
  <PresentationFormat>Widescreen</PresentationFormat>
  <Paragraphs>20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Visby CF Bold</vt:lpstr>
      <vt:lpstr>Calibri</vt:lpstr>
      <vt:lpstr>Visby Round CF DemiBold</vt:lpstr>
      <vt:lpstr>Visby Round CF</vt:lpstr>
      <vt:lpstr>UKKA Theme (midnight)</vt:lpstr>
      <vt:lpstr>UKKA Theme (white)</vt:lpstr>
      <vt:lpstr>Measurement Strategy - template</vt:lpstr>
      <vt:lpstr>Measurement Strategy – How to use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Ford</dc:creator>
  <cp:lastModifiedBy>Leeanne Lockley</cp:lastModifiedBy>
  <cp:revision>35</cp:revision>
  <dcterms:created xsi:type="dcterms:W3CDTF">2021-07-07T08:58:23Z</dcterms:created>
  <dcterms:modified xsi:type="dcterms:W3CDTF">2025-04-25T08:24:52Z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0x010100478E856C32CC6545A481E0AE4C3915B1</vt:lpwstr>
  </property>
</Properties>
</file>