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308" r:id="rId2"/>
    <p:sldId id="305" r:id="rId3"/>
    <p:sldId id="272" r:id="rId4"/>
    <p:sldId id="314" r:id="rId5"/>
    <p:sldId id="304" r:id="rId6"/>
    <p:sldId id="259" r:id="rId7"/>
    <p:sldId id="270" r:id="rId8"/>
    <p:sldId id="298" r:id="rId9"/>
    <p:sldId id="309" r:id="rId10"/>
    <p:sldId id="310" r:id="rId11"/>
    <p:sldId id="299" r:id="rId12"/>
    <p:sldId id="311" r:id="rId13"/>
    <p:sldId id="312" r:id="rId14"/>
    <p:sldId id="313" r:id="rId15"/>
    <p:sldId id="273" r:id="rId16"/>
    <p:sldId id="306" r:id="rId17"/>
    <p:sldId id="307" r:id="rId18"/>
    <p:sldId id="302" r:id="rId19"/>
    <p:sldId id="303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carecrow" initials="S" lastIdx="1" clrIdx="0"/>
  <p:cmAuthor id="1" name="Beth Crosby" initials="BC" lastIdx="9" clrIdx="1"/>
  <p:cmAuthor id="2" name="Catherine Stannard" initials="CS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EC3"/>
    <a:srgbClr val="DC4405"/>
    <a:srgbClr val="1D4E57"/>
    <a:srgbClr val="6F7073"/>
    <a:srgbClr val="2E0E58"/>
    <a:srgbClr val="54A4CF"/>
    <a:srgbClr val="6515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0" autoAdjust="0"/>
    <p:restoredTop sz="84871" autoAdjust="0"/>
  </p:normalViewPr>
  <p:slideViewPr>
    <p:cSldViewPr snapToGrid="0" snapToObjects="1">
      <p:cViewPr>
        <p:scale>
          <a:sx n="100" d="100"/>
          <a:sy n="100" d="100"/>
        </p:scale>
        <p:origin x="-30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83" d="100"/>
          <a:sy n="83" d="100"/>
        </p:scale>
        <p:origin x="201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155168-AED1-4D5A-BB7C-1A72B041C318}" type="doc">
      <dgm:prSet loTypeId="urn:microsoft.com/office/officeart/2005/8/layout/cycle4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1BAD95B-A116-45A9-83C0-B19D7044483D}">
      <dgm:prSet phldrT="[Text]"/>
      <dgm:spPr/>
      <dgm:t>
        <a:bodyPr/>
        <a:lstStyle/>
        <a:p>
          <a:r>
            <a:rPr lang="en-GB" dirty="0" smtClean="0"/>
            <a:t>Step 1.</a:t>
          </a:r>
        </a:p>
        <a:p>
          <a:r>
            <a:rPr lang="en-GB" dirty="0" smtClean="0"/>
            <a:t>Plan</a:t>
          </a:r>
          <a:endParaRPr lang="en-GB" dirty="0"/>
        </a:p>
      </dgm:t>
    </dgm:pt>
    <dgm:pt modelId="{F9E95E24-C1E9-4725-B081-8F7AAFBBA1A0}" type="parTrans" cxnId="{E1165928-F1D9-4A1F-9AC9-FF75CC6AD717}">
      <dgm:prSet/>
      <dgm:spPr/>
      <dgm:t>
        <a:bodyPr/>
        <a:lstStyle/>
        <a:p>
          <a:endParaRPr lang="en-GB"/>
        </a:p>
      </dgm:t>
    </dgm:pt>
    <dgm:pt modelId="{59A76711-11CF-481C-A9FD-5F20759496C1}" type="sibTrans" cxnId="{E1165928-F1D9-4A1F-9AC9-FF75CC6AD717}">
      <dgm:prSet/>
      <dgm:spPr/>
      <dgm:t>
        <a:bodyPr/>
        <a:lstStyle/>
        <a:p>
          <a:endParaRPr lang="en-GB"/>
        </a:p>
      </dgm:t>
    </dgm:pt>
    <dgm:pt modelId="{9843B980-7108-48AD-B85E-D3B74547C410}">
      <dgm:prSet phldrT="[Text]" custT="1"/>
      <dgm:spPr/>
      <dgm:t>
        <a:bodyPr/>
        <a:lstStyle/>
        <a:p>
          <a:r>
            <a:rPr lang="en-GB" sz="1200" dirty="0" smtClean="0"/>
            <a:t>What changes are needed?</a:t>
          </a:r>
          <a:endParaRPr lang="en-GB" sz="1200" dirty="0"/>
        </a:p>
      </dgm:t>
    </dgm:pt>
    <dgm:pt modelId="{78711B46-F1FC-4EB2-AD29-0BCCEB7EBD6D}" type="parTrans" cxnId="{4AD1095F-9058-4FCF-9401-A17335DB259D}">
      <dgm:prSet/>
      <dgm:spPr/>
      <dgm:t>
        <a:bodyPr/>
        <a:lstStyle/>
        <a:p>
          <a:endParaRPr lang="en-GB"/>
        </a:p>
      </dgm:t>
    </dgm:pt>
    <dgm:pt modelId="{8E89FC6C-9C23-4800-91D0-22C04762F5DF}" type="sibTrans" cxnId="{4AD1095F-9058-4FCF-9401-A17335DB259D}">
      <dgm:prSet/>
      <dgm:spPr/>
      <dgm:t>
        <a:bodyPr/>
        <a:lstStyle/>
        <a:p>
          <a:endParaRPr lang="en-GB"/>
        </a:p>
      </dgm:t>
    </dgm:pt>
    <dgm:pt modelId="{4DEAD853-8AB0-4D63-ABA4-84540C857922}">
      <dgm:prSet phldrT="[Text]"/>
      <dgm:spPr/>
      <dgm:t>
        <a:bodyPr/>
        <a:lstStyle/>
        <a:p>
          <a:r>
            <a:rPr lang="en-GB" dirty="0" smtClean="0"/>
            <a:t>Step 2. </a:t>
          </a:r>
        </a:p>
        <a:p>
          <a:r>
            <a:rPr lang="en-GB" dirty="0" smtClean="0"/>
            <a:t>Do</a:t>
          </a:r>
          <a:endParaRPr lang="en-GB" dirty="0"/>
        </a:p>
      </dgm:t>
    </dgm:pt>
    <dgm:pt modelId="{2881C3CC-41EA-47DD-BE88-7E00BC03B01C}" type="parTrans" cxnId="{D55D463B-A8E8-42FD-B8F9-3D36AEC7497A}">
      <dgm:prSet/>
      <dgm:spPr/>
      <dgm:t>
        <a:bodyPr/>
        <a:lstStyle/>
        <a:p>
          <a:endParaRPr lang="en-GB"/>
        </a:p>
      </dgm:t>
    </dgm:pt>
    <dgm:pt modelId="{A8C22319-F7FC-4AC1-8B83-143823BE751F}" type="sibTrans" cxnId="{D55D463B-A8E8-42FD-B8F9-3D36AEC7497A}">
      <dgm:prSet/>
      <dgm:spPr/>
      <dgm:t>
        <a:bodyPr/>
        <a:lstStyle/>
        <a:p>
          <a:endParaRPr lang="en-GB"/>
        </a:p>
      </dgm:t>
    </dgm:pt>
    <dgm:pt modelId="{0ACFA93A-10A4-4F52-8B99-E1B7F3F634DB}">
      <dgm:prSet phldrT="[Text]" custT="1"/>
      <dgm:spPr/>
      <dgm:t>
        <a:bodyPr/>
        <a:lstStyle/>
        <a:p>
          <a:r>
            <a:rPr lang="en-GB" sz="1200" dirty="0" smtClean="0"/>
            <a:t>Set aims and objectives</a:t>
          </a:r>
          <a:endParaRPr lang="en-GB" sz="1200" dirty="0"/>
        </a:p>
      </dgm:t>
    </dgm:pt>
    <dgm:pt modelId="{2314672C-2B00-40A4-A69D-6B5FB244CF44}" type="parTrans" cxnId="{5E336094-AB99-4E19-B066-56EF679D4EC4}">
      <dgm:prSet/>
      <dgm:spPr/>
      <dgm:t>
        <a:bodyPr/>
        <a:lstStyle/>
        <a:p>
          <a:endParaRPr lang="en-GB"/>
        </a:p>
      </dgm:t>
    </dgm:pt>
    <dgm:pt modelId="{21784252-2B36-4F9A-915A-6ED5D59F775B}" type="sibTrans" cxnId="{5E336094-AB99-4E19-B066-56EF679D4EC4}">
      <dgm:prSet/>
      <dgm:spPr/>
      <dgm:t>
        <a:bodyPr/>
        <a:lstStyle/>
        <a:p>
          <a:endParaRPr lang="en-GB"/>
        </a:p>
      </dgm:t>
    </dgm:pt>
    <dgm:pt modelId="{D3CC383B-8847-49A6-A252-A3B640822D18}">
      <dgm:prSet phldrT="[Text]"/>
      <dgm:spPr/>
      <dgm:t>
        <a:bodyPr/>
        <a:lstStyle/>
        <a:p>
          <a:r>
            <a:rPr lang="en-GB" dirty="0" smtClean="0"/>
            <a:t>Step 3.</a:t>
          </a:r>
        </a:p>
        <a:p>
          <a:r>
            <a:rPr lang="en-GB" dirty="0" smtClean="0"/>
            <a:t>Study</a:t>
          </a:r>
          <a:endParaRPr lang="en-GB" dirty="0"/>
        </a:p>
      </dgm:t>
    </dgm:pt>
    <dgm:pt modelId="{19DA3879-6B8A-4F16-80BD-BB4110383E89}" type="parTrans" cxnId="{7B849C42-381B-41FF-8219-7FCE9B77850F}">
      <dgm:prSet/>
      <dgm:spPr/>
      <dgm:t>
        <a:bodyPr/>
        <a:lstStyle/>
        <a:p>
          <a:endParaRPr lang="en-GB"/>
        </a:p>
      </dgm:t>
    </dgm:pt>
    <dgm:pt modelId="{9B8BB253-F720-44F1-BEE5-069467447AEB}" type="sibTrans" cxnId="{7B849C42-381B-41FF-8219-7FCE9B77850F}">
      <dgm:prSet/>
      <dgm:spPr/>
      <dgm:t>
        <a:bodyPr/>
        <a:lstStyle/>
        <a:p>
          <a:endParaRPr lang="en-GB"/>
        </a:p>
      </dgm:t>
    </dgm:pt>
    <dgm:pt modelId="{59037B35-ECA5-40B4-8D87-6793EC7F4343}">
      <dgm:prSet phldrT="[Text]" custT="1"/>
      <dgm:spPr/>
      <dgm:t>
        <a:bodyPr/>
        <a:lstStyle/>
        <a:p>
          <a:r>
            <a:rPr lang="en-GB" sz="1200" dirty="0" smtClean="0"/>
            <a:t>Implement</a:t>
          </a:r>
          <a:endParaRPr lang="en-GB" sz="1200" dirty="0"/>
        </a:p>
      </dgm:t>
    </dgm:pt>
    <dgm:pt modelId="{90927108-9281-4950-8862-BF67E2991414}" type="parTrans" cxnId="{8B9626F0-303E-4905-85DC-F230E1CC8D86}">
      <dgm:prSet/>
      <dgm:spPr/>
      <dgm:t>
        <a:bodyPr/>
        <a:lstStyle/>
        <a:p>
          <a:endParaRPr lang="en-GB"/>
        </a:p>
      </dgm:t>
    </dgm:pt>
    <dgm:pt modelId="{FE806372-AA57-4226-81F1-97AE9A029EA1}" type="sibTrans" cxnId="{8B9626F0-303E-4905-85DC-F230E1CC8D86}">
      <dgm:prSet/>
      <dgm:spPr/>
      <dgm:t>
        <a:bodyPr/>
        <a:lstStyle/>
        <a:p>
          <a:endParaRPr lang="en-GB"/>
        </a:p>
      </dgm:t>
    </dgm:pt>
    <dgm:pt modelId="{3F719586-0516-4635-81A5-DBB465282E45}">
      <dgm:prSet phldrT="[Text]"/>
      <dgm:spPr/>
      <dgm:t>
        <a:bodyPr/>
        <a:lstStyle/>
        <a:p>
          <a:r>
            <a:rPr lang="en-GB" dirty="0" smtClean="0"/>
            <a:t>Step 4.</a:t>
          </a:r>
        </a:p>
        <a:p>
          <a:r>
            <a:rPr lang="en-GB" dirty="0" smtClean="0"/>
            <a:t>Act</a:t>
          </a:r>
          <a:endParaRPr lang="en-GB" dirty="0"/>
        </a:p>
      </dgm:t>
    </dgm:pt>
    <dgm:pt modelId="{ECE45F81-90D3-446F-B39B-23AC0D1D5B09}" type="parTrans" cxnId="{FC01ECB1-0620-441A-8567-DB9767D6FDD9}">
      <dgm:prSet/>
      <dgm:spPr/>
      <dgm:t>
        <a:bodyPr/>
        <a:lstStyle/>
        <a:p>
          <a:endParaRPr lang="en-GB"/>
        </a:p>
      </dgm:t>
    </dgm:pt>
    <dgm:pt modelId="{FD5A5D0F-5910-43D5-8714-550A758A62B2}" type="sibTrans" cxnId="{FC01ECB1-0620-441A-8567-DB9767D6FDD9}">
      <dgm:prSet/>
      <dgm:spPr/>
      <dgm:t>
        <a:bodyPr/>
        <a:lstStyle/>
        <a:p>
          <a:endParaRPr lang="en-GB"/>
        </a:p>
      </dgm:t>
    </dgm:pt>
    <dgm:pt modelId="{938DA6C4-7450-4DBE-AA4B-1A2EFD4D2A85}">
      <dgm:prSet phldrT="[Text]" custT="1"/>
      <dgm:spPr/>
      <dgm:t>
        <a:bodyPr/>
        <a:lstStyle/>
        <a:p>
          <a:r>
            <a:rPr lang="en-GB" sz="1200" dirty="0" smtClean="0"/>
            <a:t>Analyse</a:t>
          </a:r>
          <a:endParaRPr lang="en-GB" sz="1200" dirty="0"/>
        </a:p>
      </dgm:t>
    </dgm:pt>
    <dgm:pt modelId="{8DC6412F-0DA0-41BB-8A15-2715A9983206}" type="parTrans" cxnId="{A3C63226-2C71-420D-A1F6-34D6801620EC}">
      <dgm:prSet/>
      <dgm:spPr/>
      <dgm:t>
        <a:bodyPr/>
        <a:lstStyle/>
        <a:p>
          <a:endParaRPr lang="en-GB"/>
        </a:p>
      </dgm:t>
    </dgm:pt>
    <dgm:pt modelId="{D51B2CDB-3E33-4F0A-B338-617293A8478A}" type="sibTrans" cxnId="{A3C63226-2C71-420D-A1F6-34D6801620EC}">
      <dgm:prSet/>
      <dgm:spPr/>
      <dgm:t>
        <a:bodyPr/>
        <a:lstStyle/>
        <a:p>
          <a:endParaRPr lang="en-GB"/>
        </a:p>
      </dgm:t>
    </dgm:pt>
    <dgm:pt modelId="{9294B4E7-2F83-4B89-A0BA-481870815559}">
      <dgm:prSet phldrT="[Text]" custT="1"/>
      <dgm:spPr/>
      <dgm:t>
        <a:bodyPr/>
        <a:lstStyle/>
        <a:p>
          <a:r>
            <a:rPr lang="en-GB" sz="1200" dirty="0" smtClean="0"/>
            <a:t>Prioritise </a:t>
          </a:r>
          <a:endParaRPr lang="en-GB" sz="1200" dirty="0"/>
        </a:p>
      </dgm:t>
    </dgm:pt>
    <dgm:pt modelId="{6DBD1CCC-7821-4F4E-BA47-D733C6F4354B}" type="parTrans" cxnId="{07B02F9C-C7FE-4658-9818-9F1028D68DF3}">
      <dgm:prSet/>
      <dgm:spPr/>
      <dgm:t>
        <a:bodyPr/>
        <a:lstStyle/>
        <a:p>
          <a:endParaRPr lang="en-GB"/>
        </a:p>
      </dgm:t>
    </dgm:pt>
    <dgm:pt modelId="{971E6F7A-027E-4147-ABBF-D3B550BBE613}" type="sibTrans" cxnId="{07B02F9C-C7FE-4658-9818-9F1028D68DF3}">
      <dgm:prSet/>
      <dgm:spPr/>
      <dgm:t>
        <a:bodyPr/>
        <a:lstStyle/>
        <a:p>
          <a:endParaRPr lang="en-GB"/>
        </a:p>
      </dgm:t>
    </dgm:pt>
    <dgm:pt modelId="{506357E6-A5B5-495D-98D0-0F914CB0CCB1}">
      <dgm:prSet phldrT="[Text]" custT="1"/>
      <dgm:spPr/>
      <dgm:t>
        <a:bodyPr/>
        <a:lstStyle/>
        <a:p>
          <a:r>
            <a:rPr lang="en-GB" sz="1200" dirty="0" smtClean="0"/>
            <a:t>Make a </a:t>
          </a:r>
          <a:r>
            <a:rPr lang="en-GB" sz="1100" dirty="0" smtClean="0"/>
            <a:t>plan</a:t>
          </a:r>
          <a:endParaRPr lang="en-GB" sz="1200" dirty="0"/>
        </a:p>
      </dgm:t>
    </dgm:pt>
    <dgm:pt modelId="{EA40EF0C-4B8B-40AE-96FF-926544E7C713}" type="parTrans" cxnId="{B9326051-56D3-42F2-8AF8-EFB47B39BE03}">
      <dgm:prSet/>
      <dgm:spPr/>
      <dgm:t>
        <a:bodyPr/>
        <a:lstStyle/>
        <a:p>
          <a:endParaRPr lang="en-GB"/>
        </a:p>
      </dgm:t>
    </dgm:pt>
    <dgm:pt modelId="{D273620D-2236-4240-93CC-E0166B51BFB7}" type="sibTrans" cxnId="{B9326051-56D3-42F2-8AF8-EFB47B39BE03}">
      <dgm:prSet/>
      <dgm:spPr/>
      <dgm:t>
        <a:bodyPr/>
        <a:lstStyle/>
        <a:p>
          <a:endParaRPr lang="en-GB"/>
        </a:p>
      </dgm:t>
    </dgm:pt>
    <dgm:pt modelId="{3766DEB4-CB67-4673-9643-B21CB5CB78AB}">
      <dgm:prSet phldrT="[Text]" custT="1"/>
      <dgm:spPr/>
      <dgm:t>
        <a:bodyPr/>
        <a:lstStyle/>
        <a:p>
          <a:r>
            <a:rPr lang="en-GB" sz="1200" dirty="0" smtClean="0"/>
            <a:t>Collect data</a:t>
          </a:r>
          <a:endParaRPr lang="en-GB" sz="1200" dirty="0"/>
        </a:p>
      </dgm:t>
    </dgm:pt>
    <dgm:pt modelId="{C5ECC459-E3B8-415D-971F-A4FE7CDDB43D}" type="parTrans" cxnId="{13C052F2-BA1C-44C1-BE58-8868E30E99A6}">
      <dgm:prSet/>
      <dgm:spPr/>
      <dgm:t>
        <a:bodyPr/>
        <a:lstStyle/>
        <a:p>
          <a:endParaRPr lang="en-GB"/>
        </a:p>
      </dgm:t>
    </dgm:pt>
    <dgm:pt modelId="{159217DF-06C0-49B3-A6B8-C413888A56CB}" type="sibTrans" cxnId="{13C052F2-BA1C-44C1-BE58-8868E30E99A6}">
      <dgm:prSet/>
      <dgm:spPr/>
      <dgm:t>
        <a:bodyPr/>
        <a:lstStyle/>
        <a:p>
          <a:endParaRPr lang="en-GB"/>
        </a:p>
      </dgm:t>
    </dgm:pt>
    <dgm:pt modelId="{A0FDB399-8AA0-4E64-A1FB-CA055DB21471}">
      <dgm:prSet phldrT="[Text]" custT="1"/>
      <dgm:spPr/>
      <dgm:t>
        <a:bodyPr/>
        <a:lstStyle/>
        <a:p>
          <a:r>
            <a:rPr lang="en-GB" sz="1200" dirty="0" smtClean="0"/>
            <a:t>Document</a:t>
          </a:r>
          <a:endParaRPr lang="en-GB" sz="1200" dirty="0"/>
        </a:p>
      </dgm:t>
    </dgm:pt>
    <dgm:pt modelId="{FA754B9D-1982-4F5F-90D8-2C2B996EC9B5}" type="parTrans" cxnId="{1C9DC056-7DA1-42AF-8EDC-E73316A326D1}">
      <dgm:prSet/>
      <dgm:spPr/>
      <dgm:t>
        <a:bodyPr/>
        <a:lstStyle/>
        <a:p>
          <a:endParaRPr lang="en-GB"/>
        </a:p>
      </dgm:t>
    </dgm:pt>
    <dgm:pt modelId="{477EDD5C-4EF8-4700-AE96-05FEA46A0BEB}" type="sibTrans" cxnId="{1C9DC056-7DA1-42AF-8EDC-E73316A326D1}">
      <dgm:prSet/>
      <dgm:spPr/>
      <dgm:t>
        <a:bodyPr/>
        <a:lstStyle/>
        <a:p>
          <a:endParaRPr lang="en-GB"/>
        </a:p>
      </dgm:t>
    </dgm:pt>
    <dgm:pt modelId="{294F8094-100F-476E-9EF4-5A0C9625D9C5}">
      <dgm:prSet phldrT="[Text]" custT="1"/>
      <dgm:spPr/>
      <dgm:t>
        <a:bodyPr/>
        <a:lstStyle/>
        <a:p>
          <a:r>
            <a:rPr lang="en-GB" sz="1200" dirty="0" smtClean="0"/>
            <a:t>Observe and record data</a:t>
          </a:r>
          <a:endParaRPr lang="en-GB" sz="1200" dirty="0"/>
        </a:p>
      </dgm:t>
    </dgm:pt>
    <dgm:pt modelId="{1864B08F-17CE-4525-B550-07BCC0C46061}" type="parTrans" cxnId="{B6B82DE4-FD4E-4E80-BFDB-5344C418203B}">
      <dgm:prSet/>
      <dgm:spPr/>
      <dgm:t>
        <a:bodyPr/>
        <a:lstStyle/>
        <a:p>
          <a:endParaRPr lang="en-GB"/>
        </a:p>
      </dgm:t>
    </dgm:pt>
    <dgm:pt modelId="{3150F0FB-49F3-4B24-88CB-79A93DBC5A75}" type="sibTrans" cxnId="{B6B82DE4-FD4E-4E80-BFDB-5344C418203B}">
      <dgm:prSet/>
      <dgm:spPr/>
      <dgm:t>
        <a:bodyPr/>
        <a:lstStyle/>
        <a:p>
          <a:endParaRPr lang="en-GB"/>
        </a:p>
      </dgm:t>
    </dgm:pt>
    <dgm:pt modelId="{3A2CF13D-C976-4A5D-90D7-B5E9A381F2EB}">
      <dgm:prSet phldrT="[Text]" custT="1"/>
      <dgm:spPr/>
      <dgm:t>
        <a:bodyPr/>
        <a:lstStyle/>
        <a:p>
          <a:r>
            <a:rPr lang="en-GB" sz="1200" dirty="0" smtClean="0"/>
            <a:t>Compare results</a:t>
          </a:r>
          <a:endParaRPr lang="en-GB" sz="1200" dirty="0"/>
        </a:p>
      </dgm:t>
    </dgm:pt>
    <dgm:pt modelId="{650B9E91-C7BC-4B99-8B2B-586FDF65D117}" type="parTrans" cxnId="{FB2986B4-60E6-486C-9AEF-A2641C300208}">
      <dgm:prSet/>
      <dgm:spPr/>
      <dgm:t>
        <a:bodyPr/>
        <a:lstStyle/>
        <a:p>
          <a:endParaRPr lang="en-GB"/>
        </a:p>
      </dgm:t>
    </dgm:pt>
    <dgm:pt modelId="{7C68072A-CAF7-411A-B213-AC4B038ADCC2}" type="sibTrans" cxnId="{FB2986B4-60E6-486C-9AEF-A2641C300208}">
      <dgm:prSet/>
      <dgm:spPr/>
      <dgm:t>
        <a:bodyPr/>
        <a:lstStyle/>
        <a:p>
          <a:endParaRPr lang="en-GB"/>
        </a:p>
      </dgm:t>
    </dgm:pt>
    <dgm:pt modelId="{53C35A43-35CF-4CB3-9F04-AA8E6CF8CE22}">
      <dgm:prSet phldrT="[Text]" custT="1"/>
      <dgm:spPr/>
      <dgm:t>
        <a:bodyPr/>
        <a:lstStyle/>
        <a:p>
          <a:r>
            <a:rPr lang="en-GB" sz="1200" dirty="0" smtClean="0"/>
            <a:t>Review impact</a:t>
          </a:r>
          <a:endParaRPr lang="en-GB" sz="1200" dirty="0"/>
        </a:p>
      </dgm:t>
    </dgm:pt>
    <dgm:pt modelId="{D6ADEAA9-1D35-49CD-8B46-08D2B3A294F1}" type="parTrans" cxnId="{32504AD6-6A34-41C4-88ED-B721162DCADD}">
      <dgm:prSet/>
      <dgm:spPr/>
      <dgm:t>
        <a:bodyPr/>
        <a:lstStyle/>
        <a:p>
          <a:endParaRPr lang="en-GB"/>
        </a:p>
      </dgm:t>
    </dgm:pt>
    <dgm:pt modelId="{E64555BA-508F-4CA6-91CB-894C98881C25}" type="sibTrans" cxnId="{32504AD6-6A34-41C4-88ED-B721162DCADD}">
      <dgm:prSet/>
      <dgm:spPr/>
      <dgm:t>
        <a:bodyPr/>
        <a:lstStyle/>
        <a:p>
          <a:endParaRPr lang="en-GB"/>
        </a:p>
      </dgm:t>
    </dgm:pt>
    <dgm:pt modelId="{D6EA3FCC-A3E0-4DF7-892E-E3A91EA3101D}">
      <dgm:prSet phldrT="[Text]" custT="1"/>
      <dgm:spPr/>
      <dgm:t>
        <a:bodyPr/>
        <a:lstStyle/>
        <a:p>
          <a:r>
            <a:rPr lang="en-GB" sz="1200" dirty="0" smtClean="0"/>
            <a:t>Listen to stakeholders</a:t>
          </a:r>
          <a:endParaRPr lang="en-GB" sz="1200" dirty="0"/>
        </a:p>
      </dgm:t>
    </dgm:pt>
    <dgm:pt modelId="{38CD153B-895B-4DD9-8D7B-5458431ADBEC}" type="parTrans" cxnId="{A58470CC-E23C-4B52-AE6E-0A004A04CED0}">
      <dgm:prSet/>
      <dgm:spPr/>
      <dgm:t>
        <a:bodyPr/>
        <a:lstStyle/>
        <a:p>
          <a:endParaRPr lang="en-GB"/>
        </a:p>
      </dgm:t>
    </dgm:pt>
    <dgm:pt modelId="{14A6C48F-3E09-449B-9BF0-985989FB98D6}" type="sibTrans" cxnId="{A58470CC-E23C-4B52-AE6E-0A004A04CED0}">
      <dgm:prSet/>
      <dgm:spPr/>
      <dgm:t>
        <a:bodyPr/>
        <a:lstStyle/>
        <a:p>
          <a:endParaRPr lang="en-GB"/>
        </a:p>
      </dgm:t>
    </dgm:pt>
    <dgm:pt modelId="{F6AAD53A-5938-4889-BE30-7C2F73190A74}">
      <dgm:prSet phldrT="[Text]" custT="1"/>
      <dgm:spPr/>
      <dgm:t>
        <a:bodyPr/>
        <a:lstStyle/>
        <a:p>
          <a:r>
            <a:rPr lang="en-GB" sz="1200" dirty="0" smtClean="0"/>
            <a:t>Involve the right people</a:t>
          </a:r>
          <a:endParaRPr lang="en-GB" sz="1200" dirty="0"/>
        </a:p>
      </dgm:t>
    </dgm:pt>
    <dgm:pt modelId="{83005F6D-3A72-4924-AEE4-7F5A80E68064}" type="parTrans" cxnId="{FC4C78CF-6EF9-4739-BCFF-AB3C4675D142}">
      <dgm:prSet/>
      <dgm:spPr/>
      <dgm:t>
        <a:bodyPr/>
        <a:lstStyle/>
        <a:p>
          <a:endParaRPr lang="en-GB"/>
        </a:p>
      </dgm:t>
    </dgm:pt>
    <dgm:pt modelId="{8F4E2100-5128-4392-954E-6CCFB924DB74}" type="sibTrans" cxnId="{FC4C78CF-6EF9-4739-BCFF-AB3C4675D142}">
      <dgm:prSet/>
      <dgm:spPr/>
      <dgm:t>
        <a:bodyPr/>
        <a:lstStyle/>
        <a:p>
          <a:endParaRPr lang="en-GB"/>
        </a:p>
      </dgm:t>
    </dgm:pt>
    <dgm:pt modelId="{943DC549-BA08-465C-A1AB-71F519F053DB}">
      <dgm:prSet phldrT="[Text]" custT="1"/>
      <dgm:spPr/>
      <dgm:t>
        <a:bodyPr/>
        <a:lstStyle/>
        <a:p>
          <a:r>
            <a:rPr lang="en-GB" sz="1200" dirty="0" smtClean="0"/>
            <a:t>Meet regularly</a:t>
          </a:r>
          <a:endParaRPr lang="en-GB" sz="1200" dirty="0"/>
        </a:p>
      </dgm:t>
    </dgm:pt>
    <dgm:pt modelId="{B9BB1127-23CB-4EA1-B208-D6A0A262BF14}" type="parTrans" cxnId="{C57E838C-C465-46B3-9424-50573C529077}">
      <dgm:prSet/>
      <dgm:spPr/>
      <dgm:t>
        <a:bodyPr/>
        <a:lstStyle/>
        <a:p>
          <a:endParaRPr lang="en-GB"/>
        </a:p>
      </dgm:t>
    </dgm:pt>
    <dgm:pt modelId="{D5905927-5609-41CD-AB57-F6BC034E075B}" type="sibTrans" cxnId="{C57E838C-C465-46B3-9424-50573C529077}">
      <dgm:prSet/>
      <dgm:spPr/>
      <dgm:t>
        <a:bodyPr/>
        <a:lstStyle/>
        <a:p>
          <a:endParaRPr lang="en-GB"/>
        </a:p>
      </dgm:t>
    </dgm:pt>
    <dgm:pt modelId="{38F9EF04-808F-4207-822B-C8379769A431}">
      <dgm:prSet phldrT="[Text]" custT="1"/>
      <dgm:spPr/>
      <dgm:t>
        <a:bodyPr/>
        <a:lstStyle/>
        <a:p>
          <a:r>
            <a:rPr lang="en-GB" sz="1200" dirty="0" smtClean="0"/>
            <a:t>Communicate  </a:t>
          </a:r>
          <a:endParaRPr lang="en-GB" sz="1200" dirty="0"/>
        </a:p>
      </dgm:t>
    </dgm:pt>
    <dgm:pt modelId="{96403A58-2B4D-48D1-89B7-379F902A1200}" type="parTrans" cxnId="{69E9ACB6-CA23-454D-B754-5960E6E700E7}">
      <dgm:prSet/>
      <dgm:spPr/>
      <dgm:t>
        <a:bodyPr/>
        <a:lstStyle/>
        <a:p>
          <a:endParaRPr lang="en-GB"/>
        </a:p>
      </dgm:t>
    </dgm:pt>
    <dgm:pt modelId="{7850756B-BB04-42CE-B3B3-55BE5BD061A0}" type="sibTrans" cxnId="{69E9ACB6-CA23-454D-B754-5960E6E700E7}">
      <dgm:prSet/>
      <dgm:spPr/>
      <dgm:t>
        <a:bodyPr/>
        <a:lstStyle/>
        <a:p>
          <a:endParaRPr lang="en-GB"/>
        </a:p>
      </dgm:t>
    </dgm:pt>
    <dgm:pt modelId="{3EECED48-204B-4DFB-8DB8-C75A9BB8965B}" type="pres">
      <dgm:prSet presAssocID="{61155168-AED1-4D5A-BB7C-1A72B041C318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5049B81-2B64-4F92-8C83-8556D997C644}" type="pres">
      <dgm:prSet presAssocID="{61155168-AED1-4D5A-BB7C-1A72B041C318}" presName="children" presStyleCnt="0"/>
      <dgm:spPr/>
    </dgm:pt>
    <dgm:pt modelId="{C7E31629-A7F8-4D27-9252-C427757BA5F4}" type="pres">
      <dgm:prSet presAssocID="{61155168-AED1-4D5A-BB7C-1A72B041C318}" presName="child1group" presStyleCnt="0"/>
      <dgm:spPr/>
    </dgm:pt>
    <dgm:pt modelId="{98C385A9-B940-4E28-BDEB-FD9788B2D14F}" type="pres">
      <dgm:prSet presAssocID="{61155168-AED1-4D5A-BB7C-1A72B041C318}" presName="child1" presStyleLbl="bgAcc1" presStyleIdx="0" presStyleCnt="4" custLinFactNeighborX="-783" custLinFactNeighborY="-13"/>
      <dgm:spPr/>
      <dgm:t>
        <a:bodyPr/>
        <a:lstStyle/>
        <a:p>
          <a:endParaRPr lang="en-GB"/>
        </a:p>
      </dgm:t>
    </dgm:pt>
    <dgm:pt modelId="{952A9C2F-041C-46BE-87A0-9641A74CEE42}" type="pres">
      <dgm:prSet presAssocID="{61155168-AED1-4D5A-BB7C-1A72B041C318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0ACE66-52A4-4314-9441-CF7E670AF3EA}" type="pres">
      <dgm:prSet presAssocID="{61155168-AED1-4D5A-BB7C-1A72B041C318}" presName="child2group" presStyleCnt="0"/>
      <dgm:spPr/>
    </dgm:pt>
    <dgm:pt modelId="{6CE52AED-3D4C-41FA-9106-C51EB0D6CF65}" type="pres">
      <dgm:prSet presAssocID="{61155168-AED1-4D5A-BB7C-1A72B041C318}" presName="child2" presStyleLbl="bgAcc1" presStyleIdx="1" presStyleCnt="4" custLinFactNeighborX="18469" custLinFactNeighborY="-7859"/>
      <dgm:spPr/>
      <dgm:t>
        <a:bodyPr/>
        <a:lstStyle/>
        <a:p>
          <a:endParaRPr lang="en-GB"/>
        </a:p>
      </dgm:t>
    </dgm:pt>
    <dgm:pt modelId="{E54E32B4-50AB-4A75-90E6-FAA767102C0F}" type="pres">
      <dgm:prSet presAssocID="{61155168-AED1-4D5A-BB7C-1A72B041C318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40C341-9830-4C2E-A8E4-FC44A623B8EC}" type="pres">
      <dgm:prSet presAssocID="{61155168-AED1-4D5A-BB7C-1A72B041C318}" presName="child3group" presStyleCnt="0"/>
      <dgm:spPr/>
    </dgm:pt>
    <dgm:pt modelId="{08453082-9618-40E7-9DBC-909101B19F42}" type="pres">
      <dgm:prSet presAssocID="{61155168-AED1-4D5A-BB7C-1A72B041C318}" presName="child3" presStyleLbl="bgAcc1" presStyleIdx="2" presStyleCnt="4" custLinFactNeighborX="13668" custLinFactNeighborY="0"/>
      <dgm:spPr/>
      <dgm:t>
        <a:bodyPr/>
        <a:lstStyle/>
        <a:p>
          <a:endParaRPr lang="en-GB"/>
        </a:p>
      </dgm:t>
    </dgm:pt>
    <dgm:pt modelId="{5BFEC877-3E4F-4C86-B230-9430FC21CD15}" type="pres">
      <dgm:prSet presAssocID="{61155168-AED1-4D5A-BB7C-1A72B041C318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DE5D07-9F40-411D-8F23-A96170FCFD74}" type="pres">
      <dgm:prSet presAssocID="{61155168-AED1-4D5A-BB7C-1A72B041C318}" presName="child4group" presStyleCnt="0"/>
      <dgm:spPr/>
    </dgm:pt>
    <dgm:pt modelId="{CA62F2C6-264D-4F22-8BB1-35D6EFA968CF}" type="pres">
      <dgm:prSet presAssocID="{61155168-AED1-4D5A-BB7C-1A72B041C318}" presName="child4" presStyleLbl="bgAcc1" presStyleIdx="3" presStyleCnt="4" custLinFactNeighborY="0"/>
      <dgm:spPr/>
      <dgm:t>
        <a:bodyPr/>
        <a:lstStyle/>
        <a:p>
          <a:endParaRPr lang="en-GB"/>
        </a:p>
      </dgm:t>
    </dgm:pt>
    <dgm:pt modelId="{5BB003E1-F0F6-457C-86BE-7E25F4A701A7}" type="pres">
      <dgm:prSet presAssocID="{61155168-AED1-4D5A-BB7C-1A72B041C318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A918221-06C1-4B60-8A62-8F9CE5437D02}" type="pres">
      <dgm:prSet presAssocID="{61155168-AED1-4D5A-BB7C-1A72B041C318}" presName="childPlaceholder" presStyleCnt="0"/>
      <dgm:spPr/>
    </dgm:pt>
    <dgm:pt modelId="{C7FA6E34-BA6C-4EC2-98E7-229049F9C95C}" type="pres">
      <dgm:prSet presAssocID="{61155168-AED1-4D5A-BB7C-1A72B041C318}" presName="circle" presStyleCnt="0"/>
      <dgm:spPr/>
    </dgm:pt>
    <dgm:pt modelId="{7A677738-087D-4F25-8888-6F5F876D4023}" type="pres">
      <dgm:prSet presAssocID="{61155168-AED1-4D5A-BB7C-1A72B041C318}" presName="quadrant1" presStyleLbl="node1" presStyleIdx="0" presStyleCnt="4" custLinFactNeighborX="1826" custLinFactNeighborY="141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85CC2C-8A90-4574-AC7C-09D329A3504C}" type="pres">
      <dgm:prSet presAssocID="{61155168-AED1-4D5A-BB7C-1A72B041C318}" presName="quadrant2" presStyleLbl="node1" presStyleIdx="1" presStyleCnt="4" custLinFactNeighborX="-1149" custLinFactNeighborY="1736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E2B88F3-CF7E-4D66-8B5E-61BA67BF85AF}" type="pres">
      <dgm:prSet presAssocID="{61155168-AED1-4D5A-BB7C-1A72B041C318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85B515F-29EE-48E8-98CA-793CEF1E447E}" type="pres">
      <dgm:prSet presAssocID="{61155168-AED1-4D5A-BB7C-1A72B041C318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1514541-60A4-44CB-8CDB-E8B0DE41D90B}" type="pres">
      <dgm:prSet presAssocID="{61155168-AED1-4D5A-BB7C-1A72B041C318}" presName="quadrantPlaceholder" presStyleCnt="0"/>
      <dgm:spPr/>
    </dgm:pt>
    <dgm:pt modelId="{BA92F97B-5A76-4537-9A13-5F5DDC85C9D2}" type="pres">
      <dgm:prSet presAssocID="{61155168-AED1-4D5A-BB7C-1A72B041C318}" presName="center1" presStyleLbl="fgShp" presStyleIdx="0" presStyleCnt="2"/>
      <dgm:spPr/>
    </dgm:pt>
    <dgm:pt modelId="{D133C0F5-2B3D-4888-AEEC-2FA9DC2CE252}" type="pres">
      <dgm:prSet presAssocID="{61155168-AED1-4D5A-BB7C-1A72B041C318}" presName="center2" presStyleLbl="fgShp" presStyleIdx="1" presStyleCnt="2"/>
      <dgm:spPr/>
    </dgm:pt>
  </dgm:ptLst>
  <dgm:cxnLst>
    <dgm:cxn modelId="{81057402-0739-49BA-A6F6-AB284678D7AA}" type="presOf" srcId="{0ACFA93A-10A4-4F52-8B99-E1B7F3F634DB}" destId="{E54E32B4-50AB-4A75-90E6-FAA767102C0F}" srcOrd="1" destOrd="0" presId="urn:microsoft.com/office/officeart/2005/8/layout/cycle4"/>
    <dgm:cxn modelId="{99776B20-6202-4D1A-A3C1-469F54E4C23D}" type="presOf" srcId="{A0FDB399-8AA0-4E64-A1FB-CA055DB21471}" destId="{5BFEC877-3E4F-4C86-B230-9430FC21CD15}" srcOrd="1" destOrd="1" presId="urn:microsoft.com/office/officeart/2005/8/layout/cycle4"/>
    <dgm:cxn modelId="{B6B82DE4-FD4E-4E80-BFDB-5344C418203B}" srcId="{D3CC383B-8847-49A6-A252-A3B640822D18}" destId="{294F8094-100F-476E-9EF4-5A0C9625D9C5}" srcOrd="2" destOrd="0" parTransId="{1864B08F-17CE-4525-B550-07BCC0C46061}" sibTransId="{3150F0FB-49F3-4B24-88CB-79A93DBC5A75}"/>
    <dgm:cxn modelId="{4F698812-A118-4791-9310-4213F7EF32FB}" type="presOf" srcId="{938DA6C4-7450-4DBE-AA4B-1A2EFD4D2A85}" destId="{CA62F2C6-264D-4F22-8BB1-35D6EFA968CF}" srcOrd="0" destOrd="0" presId="urn:microsoft.com/office/officeart/2005/8/layout/cycle4"/>
    <dgm:cxn modelId="{7BA62A24-C5D0-4FE4-9F10-7542D2C69174}" type="presOf" srcId="{3F719586-0516-4635-81A5-DBB465282E45}" destId="{285B515F-29EE-48E8-98CA-793CEF1E447E}" srcOrd="0" destOrd="0" presId="urn:microsoft.com/office/officeart/2005/8/layout/cycle4"/>
    <dgm:cxn modelId="{45F03A8D-41D1-4139-A3F1-AE1CE30005F7}" type="presOf" srcId="{4DEAD853-8AB0-4D63-ABA4-84540C857922}" destId="{1985CC2C-8A90-4574-AC7C-09D329A3504C}" srcOrd="0" destOrd="0" presId="urn:microsoft.com/office/officeart/2005/8/layout/cycle4"/>
    <dgm:cxn modelId="{438C3979-31BA-4185-AFDF-BC9BC3A27691}" type="presOf" srcId="{9294B4E7-2F83-4B89-A0BA-481870815559}" destId="{98C385A9-B940-4E28-BDEB-FD9788B2D14F}" srcOrd="0" destOrd="3" presId="urn:microsoft.com/office/officeart/2005/8/layout/cycle4"/>
    <dgm:cxn modelId="{3982DDBF-C3F3-49B9-8F1F-64F111587C8E}" type="presOf" srcId="{294F8094-100F-476E-9EF4-5A0C9625D9C5}" destId="{5BFEC877-3E4F-4C86-B230-9430FC21CD15}" srcOrd="1" destOrd="2" presId="urn:microsoft.com/office/officeart/2005/8/layout/cycle4"/>
    <dgm:cxn modelId="{8B9626F0-303E-4905-85DC-F230E1CC8D86}" srcId="{D3CC383B-8847-49A6-A252-A3B640822D18}" destId="{59037B35-ECA5-40B4-8D87-6793EC7F4343}" srcOrd="0" destOrd="0" parTransId="{90927108-9281-4950-8862-BF67E2991414}" sibTransId="{FE806372-AA57-4226-81F1-97AE9A029EA1}"/>
    <dgm:cxn modelId="{D7E5A04E-024A-4DBF-AAEB-0A70B292D68F}" type="presOf" srcId="{3766DEB4-CB67-4673-9643-B21CB5CB78AB}" destId="{E54E32B4-50AB-4A75-90E6-FAA767102C0F}" srcOrd="1" destOrd="2" presId="urn:microsoft.com/office/officeart/2005/8/layout/cycle4"/>
    <dgm:cxn modelId="{A3C63226-2C71-420D-A1F6-34D6801620EC}" srcId="{3F719586-0516-4635-81A5-DBB465282E45}" destId="{938DA6C4-7450-4DBE-AA4B-1A2EFD4D2A85}" srcOrd="0" destOrd="0" parTransId="{8DC6412F-0DA0-41BB-8A15-2715A9983206}" sibTransId="{D51B2CDB-3E33-4F0A-B338-617293A8478A}"/>
    <dgm:cxn modelId="{4B28484E-B3FB-439F-AD93-7F130F37CA7F}" type="presOf" srcId="{F6AAD53A-5938-4889-BE30-7C2F73190A74}" destId="{98C385A9-B940-4E28-BDEB-FD9788B2D14F}" srcOrd="0" destOrd="1" presId="urn:microsoft.com/office/officeart/2005/8/layout/cycle4"/>
    <dgm:cxn modelId="{07B02F9C-C7FE-4658-9818-9F1028D68DF3}" srcId="{F1BAD95B-A116-45A9-83C0-B19D7044483D}" destId="{9294B4E7-2F83-4B89-A0BA-481870815559}" srcOrd="3" destOrd="0" parTransId="{6DBD1CCC-7821-4F4E-BA47-D733C6F4354B}" sibTransId="{971E6F7A-027E-4147-ABBF-D3B550BBE613}"/>
    <dgm:cxn modelId="{2D995B54-5778-439B-AE07-F7CAA432635B}" type="presOf" srcId="{294F8094-100F-476E-9EF4-5A0C9625D9C5}" destId="{08453082-9618-40E7-9DBC-909101B19F42}" srcOrd="0" destOrd="2" presId="urn:microsoft.com/office/officeart/2005/8/layout/cycle4"/>
    <dgm:cxn modelId="{FC01ECB1-0620-441A-8567-DB9767D6FDD9}" srcId="{61155168-AED1-4D5A-BB7C-1A72B041C318}" destId="{3F719586-0516-4635-81A5-DBB465282E45}" srcOrd="3" destOrd="0" parTransId="{ECE45F81-90D3-446F-B39B-23AC0D1D5B09}" sibTransId="{FD5A5D0F-5910-43D5-8714-550A758A62B2}"/>
    <dgm:cxn modelId="{4AD1095F-9058-4FCF-9401-A17335DB259D}" srcId="{F1BAD95B-A116-45A9-83C0-B19D7044483D}" destId="{9843B980-7108-48AD-B85E-D3B74547C410}" srcOrd="2" destOrd="0" parTransId="{78711B46-F1FC-4EB2-AD29-0BCCEB7EBD6D}" sibTransId="{8E89FC6C-9C23-4800-91D0-22C04762F5DF}"/>
    <dgm:cxn modelId="{FB2986B4-60E6-486C-9AEF-A2641C300208}" srcId="{3F719586-0516-4635-81A5-DBB465282E45}" destId="{3A2CF13D-C976-4A5D-90D7-B5E9A381F2EB}" srcOrd="1" destOrd="0" parTransId="{650B9E91-C7BC-4B99-8B2B-586FDF65D117}" sibTransId="{7C68072A-CAF7-411A-B213-AC4B038ADCC2}"/>
    <dgm:cxn modelId="{A3FAEADC-59B0-44B5-B202-ECA3CE401BC9}" type="presOf" srcId="{A0FDB399-8AA0-4E64-A1FB-CA055DB21471}" destId="{08453082-9618-40E7-9DBC-909101B19F42}" srcOrd="0" destOrd="1" presId="urn:microsoft.com/office/officeart/2005/8/layout/cycle4"/>
    <dgm:cxn modelId="{BDDB45EC-B5E3-4AED-ABA3-09D2E5CF2FF8}" type="presOf" srcId="{59037B35-ECA5-40B4-8D87-6793EC7F4343}" destId="{08453082-9618-40E7-9DBC-909101B19F42}" srcOrd="0" destOrd="0" presId="urn:microsoft.com/office/officeart/2005/8/layout/cycle4"/>
    <dgm:cxn modelId="{B26D345F-6988-42C6-A42B-E79662A08F83}" type="presOf" srcId="{38F9EF04-808F-4207-822B-C8379769A431}" destId="{E54E32B4-50AB-4A75-90E6-FAA767102C0F}" srcOrd="1" destOrd="4" presId="urn:microsoft.com/office/officeart/2005/8/layout/cycle4"/>
    <dgm:cxn modelId="{32504AD6-6A34-41C4-88ED-B721162DCADD}" srcId="{3F719586-0516-4635-81A5-DBB465282E45}" destId="{53C35A43-35CF-4CB3-9F04-AA8E6CF8CE22}" srcOrd="2" destOrd="0" parTransId="{D6ADEAA9-1D35-49CD-8B46-08D2B3A294F1}" sibTransId="{E64555BA-508F-4CA6-91CB-894C98881C25}"/>
    <dgm:cxn modelId="{5E336094-AB99-4E19-B066-56EF679D4EC4}" srcId="{4DEAD853-8AB0-4D63-ABA4-84540C857922}" destId="{0ACFA93A-10A4-4F52-8B99-E1B7F3F634DB}" srcOrd="0" destOrd="0" parTransId="{2314672C-2B00-40A4-A69D-6B5FB244CF44}" sibTransId="{21784252-2B36-4F9A-915A-6ED5D59F775B}"/>
    <dgm:cxn modelId="{84FF5710-41CD-4279-BC54-75E328FB762F}" type="presOf" srcId="{0ACFA93A-10A4-4F52-8B99-E1B7F3F634DB}" destId="{6CE52AED-3D4C-41FA-9106-C51EB0D6CF65}" srcOrd="0" destOrd="0" presId="urn:microsoft.com/office/officeart/2005/8/layout/cycle4"/>
    <dgm:cxn modelId="{E1165928-F1D9-4A1F-9AC9-FF75CC6AD717}" srcId="{61155168-AED1-4D5A-BB7C-1A72B041C318}" destId="{F1BAD95B-A116-45A9-83C0-B19D7044483D}" srcOrd="0" destOrd="0" parTransId="{F9E95E24-C1E9-4725-B081-8F7AAFBBA1A0}" sibTransId="{59A76711-11CF-481C-A9FD-5F20759496C1}"/>
    <dgm:cxn modelId="{8AE06086-6DBE-40C0-9E31-A3EA295DA1B5}" type="presOf" srcId="{D6EA3FCC-A3E0-4DF7-892E-E3A91EA3101D}" destId="{952A9C2F-041C-46BE-87A0-9641A74CEE42}" srcOrd="1" destOrd="0" presId="urn:microsoft.com/office/officeart/2005/8/layout/cycle4"/>
    <dgm:cxn modelId="{6C2FC0D1-65CE-4D9D-A454-FBEF7D59F3EB}" type="presOf" srcId="{D6EA3FCC-A3E0-4DF7-892E-E3A91EA3101D}" destId="{98C385A9-B940-4E28-BDEB-FD9788B2D14F}" srcOrd="0" destOrd="0" presId="urn:microsoft.com/office/officeart/2005/8/layout/cycle4"/>
    <dgm:cxn modelId="{13C052F2-BA1C-44C1-BE58-8868E30E99A6}" srcId="{4DEAD853-8AB0-4D63-ABA4-84540C857922}" destId="{3766DEB4-CB67-4673-9643-B21CB5CB78AB}" srcOrd="2" destOrd="0" parTransId="{C5ECC459-E3B8-415D-971F-A4FE7CDDB43D}" sibTransId="{159217DF-06C0-49B3-A6B8-C413888A56CB}"/>
    <dgm:cxn modelId="{7B849C42-381B-41FF-8219-7FCE9B77850F}" srcId="{61155168-AED1-4D5A-BB7C-1A72B041C318}" destId="{D3CC383B-8847-49A6-A252-A3B640822D18}" srcOrd="2" destOrd="0" parTransId="{19DA3879-6B8A-4F16-80BD-BB4110383E89}" sibTransId="{9B8BB253-F720-44F1-BEE5-069467447AEB}"/>
    <dgm:cxn modelId="{7CC988A5-5B8B-488B-B410-C35A5290B1D9}" type="presOf" srcId="{943DC549-BA08-465C-A1AB-71F519F053DB}" destId="{6CE52AED-3D4C-41FA-9106-C51EB0D6CF65}" srcOrd="0" destOrd="3" presId="urn:microsoft.com/office/officeart/2005/8/layout/cycle4"/>
    <dgm:cxn modelId="{FC4C78CF-6EF9-4739-BCFF-AB3C4675D142}" srcId="{F1BAD95B-A116-45A9-83C0-B19D7044483D}" destId="{F6AAD53A-5938-4889-BE30-7C2F73190A74}" srcOrd="1" destOrd="0" parTransId="{83005F6D-3A72-4924-AEE4-7F5A80E68064}" sibTransId="{8F4E2100-5128-4392-954E-6CCFB924DB74}"/>
    <dgm:cxn modelId="{69E9ACB6-CA23-454D-B754-5960E6E700E7}" srcId="{4DEAD853-8AB0-4D63-ABA4-84540C857922}" destId="{38F9EF04-808F-4207-822B-C8379769A431}" srcOrd="4" destOrd="0" parTransId="{96403A58-2B4D-48D1-89B7-379F902A1200}" sibTransId="{7850756B-BB04-42CE-B3B3-55BE5BD061A0}"/>
    <dgm:cxn modelId="{983E2247-C7E9-4FD4-9235-369ACE4979B1}" type="presOf" srcId="{938DA6C4-7450-4DBE-AA4B-1A2EFD4D2A85}" destId="{5BB003E1-F0F6-457C-86BE-7E25F4A701A7}" srcOrd="1" destOrd="0" presId="urn:microsoft.com/office/officeart/2005/8/layout/cycle4"/>
    <dgm:cxn modelId="{5283F21E-CFC7-4DF9-B2FB-7EEDC5CFEE3D}" type="presOf" srcId="{506357E6-A5B5-495D-98D0-0F914CB0CCB1}" destId="{6CE52AED-3D4C-41FA-9106-C51EB0D6CF65}" srcOrd="0" destOrd="1" presId="urn:microsoft.com/office/officeart/2005/8/layout/cycle4"/>
    <dgm:cxn modelId="{64B34BE3-DD3B-4494-AE89-0C8DC8A9A66D}" type="presOf" srcId="{3766DEB4-CB67-4673-9643-B21CB5CB78AB}" destId="{6CE52AED-3D4C-41FA-9106-C51EB0D6CF65}" srcOrd="0" destOrd="2" presId="urn:microsoft.com/office/officeart/2005/8/layout/cycle4"/>
    <dgm:cxn modelId="{CD3A8C86-7998-491E-B106-17003CA83982}" type="presOf" srcId="{38F9EF04-808F-4207-822B-C8379769A431}" destId="{6CE52AED-3D4C-41FA-9106-C51EB0D6CF65}" srcOrd="0" destOrd="4" presId="urn:microsoft.com/office/officeart/2005/8/layout/cycle4"/>
    <dgm:cxn modelId="{E08A7EDE-8F4E-4DC1-90A8-57A9CB19A262}" type="presOf" srcId="{53C35A43-35CF-4CB3-9F04-AA8E6CF8CE22}" destId="{CA62F2C6-264D-4F22-8BB1-35D6EFA968CF}" srcOrd="0" destOrd="2" presId="urn:microsoft.com/office/officeart/2005/8/layout/cycle4"/>
    <dgm:cxn modelId="{0BFAB4DA-2CD8-4CD1-9E94-95DC420E4BEB}" type="presOf" srcId="{61155168-AED1-4D5A-BB7C-1A72B041C318}" destId="{3EECED48-204B-4DFB-8DB8-C75A9BB8965B}" srcOrd="0" destOrd="0" presId="urn:microsoft.com/office/officeart/2005/8/layout/cycle4"/>
    <dgm:cxn modelId="{4BDDF739-DD00-4AE0-9AAF-F94FEF4F962F}" type="presOf" srcId="{9843B980-7108-48AD-B85E-D3B74547C410}" destId="{98C385A9-B940-4E28-BDEB-FD9788B2D14F}" srcOrd="0" destOrd="2" presId="urn:microsoft.com/office/officeart/2005/8/layout/cycle4"/>
    <dgm:cxn modelId="{AEE8CCFE-C86E-452E-AC38-CEBE3831C44D}" type="presOf" srcId="{506357E6-A5B5-495D-98D0-0F914CB0CCB1}" destId="{E54E32B4-50AB-4A75-90E6-FAA767102C0F}" srcOrd="1" destOrd="1" presId="urn:microsoft.com/office/officeart/2005/8/layout/cycle4"/>
    <dgm:cxn modelId="{30178A49-8A9C-4CF2-841F-5BF149891BB4}" type="presOf" srcId="{9843B980-7108-48AD-B85E-D3B74547C410}" destId="{952A9C2F-041C-46BE-87A0-9641A74CEE42}" srcOrd="1" destOrd="2" presId="urn:microsoft.com/office/officeart/2005/8/layout/cycle4"/>
    <dgm:cxn modelId="{BFC71A24-D087-4F7D-BFD7-82B57AD9A9B0}" type="presOf" srcId="{943DC549-BA08-465C-A1AB-71F519F053DB}" destId="{E54E32B4-50AB-4A75-90E6-FAA767102C0F}" srcOrd="1" destOrd="3" presId="urn:microsoft.com/office/officeart/2005/8/layout/cycle4"/>
    <dgm:cxn modelId="{D55D463B-A8E8-42FD-B8F9-3D36AEC7497A}" srcId="{61155168-AED1-4D5A-BB7C-1A72B041C318}" destId="{4DEAD853-8AB0-4D63-ABA4-84540C857922}" srcOrd="1" destOrd="0" parTransId="{2881C3CC-41EA-47DD-BE88-7E00BC03B01C}" sibTransId="{A8C22319-F7FC-4AC1-8B83-143823BE751F}"/>
    <dgm:cxn modelId="{B9326051-56D3-42F2-8AF8-EFB47B39BE03}" srcId="{4DEAD853-8AB0-4D63-ABA4-84540C857922}" destId="{506357E6-A5B5-495D-98D0-0F914CB0CCB1}" srcOrd="1" destOrd="0" parTransId="{EA40EF0C-4B8B-40AE-96FF-926544E7C713}" sibTransId="{D273620D-2236-4240-93CC-E0166B51BFB7}"/>
    <dgm:cxn modelId="{A437ECD7-337A-4D65-A2AE-56B6DC093EFD}" type="presOf" srcId="{59037B35-ECA5-40B4-8D87-6793EC7F4343}" destId="{5BFEC877-3E4F-4C86-B230-9430FC21CD15}" srcOrd="1" destOrd="0" presId="urn:microsoft.com/office/officeart/2005/8/layout/cycle4"/>
    <dgm:cxn modelId="{9A7B6E3A-1CA6-4B4B-A15B-8E93F04F6917}" type="presOf" srcId="{D3CC383B-8847-49A6-A252-A3B640822D18}" destId="{5E2B88F3-CF7E-4D66-8B5E-61BA67BF85AF}" srcOrd="0" destOrd="0" presId="urn:microsoft.com/office/officeart/2005/8/layout/cycle4"/>
    <dgm:cxn modelId="{EA384EBE-76AD-4243-9756-56837A2EAD40}" type="presOf" srcId="{3A2CF13D-C976-4A5D-90D7-B5E9A381F2EB}" destId="{5BB003E1-F0F6-457C-86BE-7E25F4A701A7}" srcOrd="1" destOrd="1" presId="urn:microsoft.com/office/officeart/2005/8/layout/cycle4"/>
    <dgm:cxn modelId="{A58470CC-E23C-4B52-AE6E-0A004A04CED0}" srcId="{F1BAD95B-A116-45A9-83C0-B19D7044483D}" destId="{D6EA3FCC-A3E0-4DF7-892E-E3A91EA3101D}" srcOrd="0" destOrd="0" parTransId="{38CD153B-895B-4DD9-8D7B-5458431ADBEC}" sibTransId="{14A6C48F-3E09-449B-9BF0-985989FB98D6}"/>
    <dgm:cxn modelId="{2DE6C9B5-BBB1-4FC8-969A-7783CCD2C4C2}" type="presOf" srcId="{F1BAD95B-A116-45A9-83C0-B19D7044483D}" destId="{7A677738-087D-4F25-8888-6F5F876D4023}" srcOrd="0" destOrd="0" presId="urn:microsoft.com/office/officeart/2005/8/layout/cycle4"/>
    <dgm:cxn modelId="{AC43D141-7958-470F-95E4-9301AEB90156}" type="presOf" srcId="{9294B4E7-2F83-4B89-A0BA-481870815559}" destId="{952A9C2F-041C-46BE-87A0-9641A74CEE42}" srcOrd="1" destOrd="3" presId="urn:microsoft.com/office/officeart/2005/8/layout/cycle4"/>
    <dgm:cxn modelId="{5FF20377-AC2D-452C-ABE6-677B77514EDD}" type="presOf" srcId="{53C35A43-35CF-4CB3-9F04-AA8E6CF8CE22}" destId="{5BB003E1-F0F6-457C-86BE-7E25F4A701A7}" srcOrd="1" destOrd="2" presId="urn:microsoft.com/office/officeart/2005/8/layout/cycle4"/>
    <dgm:cxn modelId="{39519AB7-79BD-4389-A5DE-631C78E23262}" type="presOf" srcId="{F6AAD53A-5938-4889-BE30-7C2F73190A74}" destId="{952A9C2F-041C-46BE-87A0-9641A74CEE42}" srcOrd="1" destOrd="1" presId="urn:microsoft.com/office/officeart/2005/8/layout/cycle4"/>
    <dgm:cxn modelId="{99C6EC80-46A7-4FB8-ACFC-6FF3BC9D6BFE}" type="presOf" srcId="{3A2CF13D-C976-4A5D-90D7-B5E9A381F2EB}" destId="{CA62F2C6-264D-4F22-8BB1-35D6EFA968CF}" srcOrd="0" destOrd="1" presId="urn:microsoft.com/office/officeart/2005/8/layout/cycle4"/>
    <dgm:cxn modelId="{C57E838C-C465-46B3-9424-50573C529077}" srcId="{4DEAD853-8AB0-4D63-ABA4-84540C857922}" destId="{943DC549-BA08-465C-A1AB-71F519F053DB}" srcOrd="3" destOrd="0" parTransId="{B9BB1127-23CB-4EA1-B208-D6A0A262BF14}" sibTransId="{D5905927-5609-41CD-AB57-F6BC034E075B}"/>
    <dgm:cxn modelId="{1C9DC056-7DA1-42AF-8EDC-E73316A326D1}" srcId="{D3CC383B-8847-49A6-A252-A3B640822D18}" destId="{A0FDB399-8AA0-4E64-A1FB-CA055DB21471}" srcOrd="1" destOrd="0" parTransId="{FA754B9D-1982-4F5F-90D8-2C2B996EC9B5}" sibTransId="{477EDD5C-4EF8-4700-AE96-05FEA46A0BEB}"/>
    <dgm:cxn modelId="{618BEAAE-0315-4F1A-A83D-84C48A5D6BB0}" type="presParOf" srcId="{3EECED48-204B-4DFB-8DB8-C75A9BB8965B}" destId="{F5049B81-2B64-4F92-8C83-8556D997C644}" srcOrd="0" destOrd="0" presId="urn:microsoft.com/office/officeart/2005/8/layout/cycle4"/>
    <dgm:cxn modelId="{3A52918F-B2E6-44B9-AAA4-C12EC384D23C}" type="presParOf" srcId="{F5049B81-2B64-4F92-8C83-8556D997C644}" destId="{C7E31629-A7F8-4D27-9252-C427757BA5F4}" srcOrd="0" destOrd="0" presId="urn:microsoft.com/office/officeart/2005/8/layout/cycle4"/>
    <dgm:cxn modelId="{A18D8223-4A10-485C-81FB-1FB62C422E70}" type="presParOf" srcId="{C7E31629-A7F8-4D27-9252-C427757BA5F4}" destId="{98C385A9-B940-4E28-BDEB-FD9788B2D14F}" srcOrd="0" destOrd="0" presId="urn:microsoft.com/office/officeart/2005/8/layout/cycle4"/>
    <dgm:cxn modelId="{17CF3DB9-C987-4C1B-B319-FC739A0986B9}" type="presParOf" srcId="{C7E31629-A7F8-4D27-9252-C427757BA5F4}" destId="{952A9C2F-041C-46BE-87A0-9641A74CEE42}" srcOrd="1" destOrd="0" presId="urn:microsoft.com/office/officeart/2005/8/layout/cycle4"/>
    <dgm:cxn modelId="{38E73AB7-A3FD-4F33-B6A7-830DC7FAD04F}" type="presParOf" srcId="{F5049B81-2B64-4F92-8C83-8556D997C644}" destId="{3E0ACE66-52A4-4314-9441-CF7E670AF3EA}" srcOrd="1" destOrd="0" presId="urn:microsoft.com/office/officeart/2005/8/layout/cycle4"/>
    <dgm:cxn modelId="{19C606B9-F9CA-4138-9325-F773D0035E3F}" type="presParOf" srcId="{3E0ACE66-52A4-4314-9441-CF7E670AF3EA}" destId="{6CE52AED-3D4C-41FA-9106-C51EB0D6CF65}" srcOrd="0" destOrd="0" presId="urn:microsoft.com/office/officeart/2005/8/layout/cycle4"/>
    <dgm:cxn modelId="{4CB77E6D-2BD9-473B-BF31-FCBF6C0C340A}" type="presParOf" srcId="{3E0ACE66-52A4-4314-9441-CF7E670AF3EA}" destId="{E54E32B4-50AB-4A75-90E6-FAA767102C0F}" srcOrd="1" destOrd="0" presId="urn:microsoft.com/office/officeart/2005/8/layout/cycle4"/>
    <dgm:cxn modelId="{7C5B65F0-F3EC-4DCF-96D6-7467CD3055B4}" type="presParOf" srcId="{F5049B81-2B64-4F92-8C83-8556D997C644}" destId="{7240C341-9830-4C2E-A8E4-FC44A623B8EC}" srcOrd="2" destOrd="0" presId="urn:microsoft.com/office/officeart/2005/8/layout/cycle4"/>
    <dgm:cxn modelId="{03261260-F43C-4899-A8EA-5A10B5B5C8BF}" type="presParOf" srcId="{7240C341-9830-4C2E-A8E4-FC44A623B8EC}" destId="{08453082-9618-40E7-9DBC-909101B19F42}" srcOrd="0" destOrd="0" presId="urn:microsoft.com/office/officeart/2005/8/layout/cycle4"/>
    <dgm:cxn modelId="{9B259BDC-5B87-436C-A648-1C0CE5097B93}" type="presParOf" srcId="{7240C341-9830-4C2E-A8E4-FC44A623B8EC}" destId="{5BFEC877-3E4F-4C86-B230-9430FC21CD15}" srcOrd="1" destOrd="0" presId="urn:microsoft.com/office/officeart/2005/8/layout/cycle4"/>
    <dgm:cxn modelId="{90683818-8EA6-479B-A363-42B15DEC4628}" type="presParOf" srcId="{F5049B81-2B64-4F92-8C83-8556D997C644}" destId="{19DE5D07-9F40-411D-8F23-A96170FCFD74}" srcOrd="3" destOrd="0" presId="urn:microsoft.com/office/officeart/2005/8/layout/cycle4"/>
    <dgm:cxn modelId="{E5D7DA22-2342-427D-A2B0-D7CF94E6AA93}" type="presParOf" srcId="{19DE5D07-9F40-411D-8F23-A96170FCFD74}" destId="{CA62F2C6-264D-4F22-8BB1-35D6EFA968CF}" srcOrd="0" destOrd="0" presId="urn:microsoft.com/office/officeart/2005/8/layout/cycle4"/>
    <dgm:cxn modelId="{87F76B9F-2988-49A2-A3A4-298E9751C9E4}" type="presParOf" srcId="{19DE5D07-9F40-411D-8F23-A96170FCFD74}" destId="{5BB003E1-F0F6-457C-86BE-7E25F4A701A7}" srcOrd="1" destOrd="0" presId="urn:microsoft.com/office/officeart/2005/8/layout/cycle4"/>
    <dgm:cxn modelId="{3BC670CD-53FC-407F-A10F-62F4DFEA983E}" type="presParOf" srcId="{F5049B81-2B64-4F92-8C83-8556D997C644}" destId="{0A918221-06C1-4B60-8A62-8F9CE5437D02}" srcOrd="4" destOrd="0" presId="urn:microsoft.com/office/officeart/2005/8/layout/cycle4"/>
    <dgm:cxn modelId="{8ED0DB20-5C4C-400D-AE1C-AB28851B4055}" type="presParOf" srcId="{3EECED48-204B-4DFB-8DB8-C75A9BB8965B}" destId="{C7FA6E34-BA6C-4EC2-98E7-229049F9C95C}" srcOrd="1" destOrd="0" presId="urn:microsoft.com/office/officeart/2005/8/layout/cycle4"/>
    <dgm:cxn modelId="{E40616CA-6D27-47A1-B191-087A25D931B3}" type="presParOf" srcId="{C7FA6E34-BA6C-4EC2-98E7-229049F9C95C}" destId="{7A677738-087D-4F25-8888-6F5F876D4023}" srcOrd="0" destOrd="0" presId="urn:microsoft.com/office/officeart/2005/8/layout/cycle4"/>
    <dgm:cxn modelId="{9F73A690-1299-4DB8-A54D-D190F41D754B}" type="presParOf" srcId="{C7FA6E34-BA6C-4EC2-98E7-229049F9C95C}" destId="{1985CC2C-8A90-4574-AC7C-09D329A3504C}" srcOrd="1" destOrd="0" presId="urn:microsoft.com/office/officeart/2005/8/layout/cycle4"/>
    <dgm:cxn modelId="{37A39579-DBB6-41A1-87BF-2CEDB5052706}" type="presParOf" srcId="{C7FA6E34-BA6C-4EC2-98E7-229049F9C95C}" destId="{5E2B88F3-CF7E-4D66-8B5E-61BA67BF85AF}" srcOrd="2" destOrd="0" presId="urn:microsoft.com/office/officeart/2005/8/layout/cycle4"/>
    <dgm:cxn modelId="{B1E523E5-BA09-4B92-A3C9-868062A375F0}" type="presParOf" srcId="{C7FA6E34-BA6C-4EC2-98E7-229049F9C95C}" destId="{285B515F-29EE-48E8-98CA-793CEF1E447E}" srcOrd="3" destOrd="0" presId="urn:microsoft.com/office/officeart/2005/8/layout/cycle4"/>
    <dgm:cxn modelId="{201E3E9D-A73D-49E1-B2C0-82994D1B8CDB}" type="presParOf" srcId="{C7FA6E34-BA6C-4EC2-98E7-229049F9C95C}" destId="{71514541-60A4-44CB-8CDB-E8B0DE41D90B}" srcOrd="4" destOrd="0" presId="urn:microsoft.com/office/officeart/2005/8/layout/cycle4"/>
    <dgm:cxn modelId="{4100E0DF-21A5-4C85-AC0A-5AB7E4CDCFAF}" type="presParOf" srcId="{3EECED48-204B-4DFB-8DB8-C75A9BB8965B}" destId="{BA92F97B-5A76-4537-9A13-5F5DDC85C9D2}" srcOrd="2" destOrd="0" presId="urn:microsoft.com/office/officeart/2005/8/layout/cycle4"/>
    <dgm:cxn modelId="{8FD75023-2D79-4852-9325-5E363146D430}" type="presParOf" srcId="{3EECED48-204B-4DFB-8DB8-C75A9BB8965B}" destId="{D133C0F5-2B3D-4888-AEEC-2FA9DC2CE252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KCUK Presentation Name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7FA7D-D3F8-7347-B856-4C486AD83C61}" type="datetime1">
              <a:t>5/10/2021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8CE60-1995-8D4B-8425-E59D98557426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212434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KCUK Presentation Name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E674A-33DC-A145-AD8C-EC0D0E948361}" type="datetime1">
              <a:t>5/10/2021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C8253-54CF-1043-9DE5-8D48A4F4B5ED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34958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KCUK Presentation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8C8253-54CF-1043-9DE5-8D48A4F4B5ED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624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</a:t>
            </a:r>
            <a:r>
              <a:rPr lang="en-GB" baseline="0" dirty="0" smtClean="0"/>
              <a:t> slide-set is to support you in sharing your PREM results with your team and patients – you can use it as a frame-work and amend it to suit your local need</a:t>
            </a:r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KCUK Presentation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8C8253-54CF-1043-9DE5-8D48A4F4B5ED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359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This will be an info-graphic</a:t>
            </a:r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KCUK Presentation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8C8253-54CF-1043-9DE5-8D48A4F4B5ED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5027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KCUK Presentation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8C8253-54CF-1043-9DE5-8D48A4F4B5ED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5711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>
                <a:solidFill>
                  <a:schemeClr val="accent5"/>
                </a:solidFill>
              </a:rPr>
              <a:t>The Kidney Quality Improvement Partnership (</a:t>
            </a:r>
            <a:r>
              <a:rPr lang="en-GB" dirty="0" err="1" smtClean="0">
                <a:solidFill>
                  <a:schemeClr val="accent5"/>
                </a:solidFill>
              </a:rPr>
              <a:t>KQuIP</a:t>
            </a:r>
            <a:r>
              <a:rPr lang="en-GB" dirty="0" smtClean="0">
                <a:solidFill>
                  <a:schemeClr val="accent5"/>
                </a:solidFill>
              </a:rPr>
              <a:t>) can support you in using the Kidney PREM data for improvement</a:t>
            </a:r>
          </a:p>
          <a:p>
            <a:pPr marL="0" indent="0" algn="ctr">
              <a:buNone/>
            </a:pPr>
            <a:r>
              <a:rPr lang="en-GB" dirty="0" smtClean="0">
                <a:solidFill>
                  <a:schemeClr val="accent5"/>
                </a:solidFill>
              </a:rPr>
              <a:t>Visit www.renal.org/kquip or contact the </a:t>
            </a:r>
            <a:r>
              <a:rPr lang="en-GB" dirty="0" err="1" smtClean="0">
                <a:solidFill>
                  <a:schemeClr val="accent5"/>
                </a:solidFill>
              </a:rPr>
              <a:t>KQuIP</a:t>
            </a:r>
            <a:r>
              <a:rPr lang="en-GB" dirty="0" smtClean="0">
                <a:solidFill>
                  <a:schemeClr val="accent5"/>
                </a:solidFill>
              </a:rPr>
              <a:t> team on</a:t>
            </a:r>
            <a:r>
              <a:rPr lang="en-GB" b="1" dirty="0" smtClean="0">
                <a:solidFill>
                  <a:schemeClr val="accent1"/>
                </a:solidFill>
              </a:rPr>
              <a:t> kquip@renalregistry.nhs.uk</a:t>
            </a:r>
          </a:p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KCUK Presentation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8C8253-54CF-1043-9DE5-8D48A4F4B5ED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772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>
                <a:solidFill>
                  <a:schemeClr val="accent5"/>
                </a:solidFill>
              </a:rPr>
              <a:t>The Kidney Quality Improvement Partnership (</a:t>
            </a:r>
            <a:r>
              <a:rPr lang="en-GB" dirty="0" err="1" smtClean="0">
                <a:solidFill>
                  <a:schemeClr val="accent5"/>
                </a:solidFill>
              </a:rPr>
              <a:t>KQuIP</a:t>
            </a:r>
            <a:r>
              <a:rPr lang="en-GB" dirty="0" smtClean="0">
                <a:solidFill>
                  <a:schemeClr val="accent5"/>
                </a:solidFill>
              </a:rPr>
              <a:t>) can support you in using the Kidney PREM data for improvement</a:t>
            </a:r>
          </a:p>
          <a:p>
            <a:pPr marL="0" indent="0" algn="ctr">
              <a:buNone/>
            </a:pPr>
            <a:r>
              <a:rPr lang="en-GB" dirty="0" smtClean="0">
                <a:solidFill>
                  <a:schemeClr val="accent5"/>
                </a:solidFill>
              </a:rPr>
              <a:t>Visit www.renal.org/kquip or contact the </a:t>
            </a:r>
            <a:r>
              <a:rPr lang="en-GB" dirty="0" err="1" smtClean="0">
                <a:solidFill>
                  <a:schemeClr val="accent5"/>
                </a:solidFill>
              </a:rPr>
              <a:t>KQuIP</a:t>
            </a:r>
            <a:r>
              <a:rPr lang="en-GB" dirty="0" smtClean="0">
                <a:solidFill>
                  <a:schemeClr val="accent5"/>
                </a:solidFill>
              </a:rPr>
              <a:t> team on</a:t>
            </a:r>
            <a:r>
              <a:rPr lang="en-GB" b="1" dirty="0" smtClean="0">
                <a:solidFill>
                  <a:schemeClr val="accent1"/>
                </a:solidFill>
              </a:rPr>
              <a:t> kquip@renalregistry.nhs.uk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KCUK Presentation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8C8253-54CF-1043-9DE5-8D48A4F4B5ED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153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>
                <a:solidFill>
                  <a:schemeClr val="accent5"/>
                </a:solidFill>
              </a:rPr>
              <a:t>The Kidney Quality Improvement Partnership (</a:t>
            </a:r>
            <a:r>
              <a:rPr lang="en-GB" dirty="0" err="1" smtClean="0">
                <a:solidFill>
                  <a:schemeClr val="accent5"/>
                </a:solidFill>
              </a:rPr>
              <a:t>KQuIP</a:t>
            </a:r>
            <a:r>
              <a:rPr lang="en-GB" dirty="0" smtClean="0">
                <a:solidFill>
                  <a:schemeClr val="accent5"/>
                </a:solidFill>
              </a:rPr>
              <a:t>) can support you in using the Kidney PREM data for improvement</a:t>
            </a:r>
          </a:p>
          <a:p>
            <a:pPr marL="0" indent="0" algn="ctr">
              <a:buNone/>
            </a:pPr>
            <a:r>
              <a:rPr lang="en-GB" dirty="0" smtClean="0">
                <a:solidFill>
                  <a:schemeClr val="accent5"/>
                </a:solidFill>
              </a:rPr>
              <a:t>Visit www.renal.org/kquip or contact the </a:t>
            </a:r>
            <a:r>
              <a:rPr lang="en-GB" dirty="0" err="1" smtClean="0">
                <a:solidFill>
                  <a:schemeClr val="accent5"/>
                </a:solidFill>
              </a:rPr>
              <a:t>KQuIP</a:t>
            </a:r>
            <a:r>
              <a:rPr lang="en-GB" dirty="0" smtClean="0">
                <a:solidFill>
                  <a:schemeClr val="accent5"/>
                </a:solidFill>
              </a:rPr>
              <a:t> team on</a:t>
            </a:r>
            <a:r>
              <a:rPr lang="en-GB" b="1" dirty="0" smtClean="0">
                <a:solidFill>
                  <a:schemeClr val="accent1"/>
                </a:solidFill>
              </a:rPr>
              <a:t> kquip@renalregistry.nhs.uk</a:t>
            </a:r>
          </a:p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KCUK Presentation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8C8253-54CF-1043-9DE5-8D48A4F4B5ED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1280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>
                <a:solidFill>
                  <a:schemeClr val="accent5"/>
                </a:solidFill>
              </a:rPr>
              <a:t>The Kidney Quality Improvement Partnership (</a:t>
            </a:r>
            <a:r>
              <a:rPr lang="en-GB" dirty="0" err="1" smtClean="0">
                <a:solidFill>
                  <a:schemeClr val="accent5"/>
                </a:solidFill>
              </a:rPr>
              <a:t>KQuIP</a:t>
            </a:r>
            <a:r>
              <a:rPr lang="en-GB" dirty="0" smtClean="0">
                <a:solidFill>
                  <a:schemeClr val="accent5"/>
                </a:solidFill>
              </a:rPr>
              <a:t>) can support you in using the Kidney PREM data for improvement</a:t>
            </a:r>
          </a:p>
          <a:p>
            <a:pPr marL="0" indent="0" algn="ctr">
              <a:buNone/>
            </a:pPr>
            <a:r>
              <a:rPr lang="en-GB" dirty="0" smtClean="0">
                <a:solidFill>
                  <a:schemeClr val="accent5"/>
                </a:solidFill>
              </a:rPr>
              <a:t>Visit www.renal.org/kquip or contact the </a:t>
            </a:r>
            <a:r>
              <a:rPr lang="en-GB" dirty="0" err="1" smtClean="0">
                <a:solidFill>
                  <a:schemeClr val="accent5"/>
                </a:solidFill>
              </a:rPr>
              <a:t>KQuIP</a:t>
            </a:r>
            <a:r>
              <a:rPr lang="en-GB" dirty="0" smtClean="0">
                <a:solidFill>
                  <a:schemeClr val="accent5"/>
                </a:solidFill>
              </a:rPr>
              <a:t> team on</a:t>
            </a:r>
            <a:r>
              <a:rPr lang="en-GB" b="1" dirty="0" smtClean="0">
                <a:solidFill>
                  <a:schemeClr val="accent1"/>
                </a:solidFill>
              </a:rPr>
              <a:t> kquip@renalregistry.nhs.uk</a:t>
            </a:r>
          </a:p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KCUK Presentation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8C8253-54CF-1043-9DE5-8D48A4F4B5ED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4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11728" y="311728"/>
            <a:ext cx="8520544" cy="623454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ight Triangle 4"/>
          <p:cNvSpPr/>
          <p:nvPr userDrawn="1"/>
        </p:nvSpPr>
        <p:spPr>
          <a:xfrm rot="16200000">
            <a:off x="200495" y="1075124"/>
            <a:ext cx="116729" cy="12699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aseline="30000" dirty="0"/>
          </a:p>
        </p:txBody>
      </p:sp>
      <p:grpSp>
        <p:nvGrpSpPr>
          <p:cNvPr id="32" name="Group 31"/>
          <p:cNvGrpSpPr/>
          <p:nvPr userDrawn="1"/>
        </p:nvGrpSpPr>
        <p:grpSpPr>
          <a:xfrm flipH="1">
            <a:off x="3081373" y="3105507"/>
            <a:ext cx="5917483" cy="2445932"/>
            <a:chOff x="1954435" y="2685871"/>
            <a:chExt cx="4517101" cy="1867097"/>
          </a:xfrm>
          <a:solidFill>
            <a:schemeClr val="accent2"/>
          </a:solidFill>
        </p:grpSpPr>
        <p:sp>
          <p:nvSpPr>
            <p:cNvPr id="25" name="Right Triangle 24"/>
            <p:cNvSpPr/>
            <p:nvPr userDrawn="1"/>
          </p:nvSpPr>
          <p:spPr>
            <a:xfrm rot="16200000">
              <a:off x="1982005" y="2679264"/>
              <a:ext cx="92986" cy="106199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aseline="30000" dirty="0"/>
            </a:p>
          </p:txBody>
        </p:sp>
        <p:grpSp>
          <p:nvGrpSpPr>
            <p:cNvPr id="26" name="Group 25"/>
            <p:cNvGrpSpPr/>
            <p:nvPr userDrawn="1"/>
          </p:nvGrpSpPr>
          <p:grpSpPr>
            <a:xfrm>
              <a:off x="1954435" y="2749390"/>
              <a:ext cx="4517101" cy="1803578"/>
              <a:chOff x="7265786" y="679820"/>
              <a:chExt cx="1276169" cy="509546"/>
            </a:xfrm>
            <a:grpFill/>
          </p:grpSpPr>
          <p:sp>
            <p:nvSpPr>
              <p:cNvPr id="27" name="Manual Input 26"/>
              <p:cNvSpPr/>
              <p:nvPr userDrawn="1"/>
            </p:nvSpPr>
            <p:spPr>
              <a:xfrm rot="5400000" flipH="1">
                <a:off x="7658769" y="334756"/>
                <a:ext cx="509546" cy="1199674"/>
              </a:xfrm>
              <a:prstGeom prst="flowChartManualInpu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Oval 27"/>
              <p:cNvSpPr/>
              <p:nvPr userDrawn="1"/>
            </p:nvSpPr>
            <p:spPr>
              <a:xfrm>
                <a:off x="8482000" y="679820"/>
                <a:ext cx="59955" cy="59955"/>
              </a:xfrm>
              <a:prstGeom prst="ellips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8242964" y="1129411"/>
                <a:ext cx="59955" cy="59955"/>
              </a:xfrm>
              <a:prstGeom prst="ellips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Manual Input 29"/>
              <p:cNvSpPr/>
              <p:nvPr userDrawn="1"/>
            </p:nvSpPr>
            <p:spPr>
              <a:xfrm rot="5400000" flipH="1">
                <a:off x="7715720" y="346374"/>
                <a:ext cx="450456" cy="1199148"/>
              </a:xfrm>
              <a:prstGeom prst="flowChartManualInpu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Rounded Rectangle 30"/>
              <p:cNvSpPr/>
              <p:nvPr userDrawn="1"/>
            </p:nvSpPr>
            <p:spPr>
              <a:xfrm>
                <a:off x="7265786" y="679820"/>
                <a:ext cx="271836" cy="509546"/>
              </a:xfrm>
              <a:prstGeom prst="roundRect">
                <a:avLst>
                  <a:gd name="adj" fmla="val 862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" name="Group 5"/>
          <p:cNvGrpSpPr/>
          <p:nvPr userDrawn="1"/>
        </p:nvGrpSpPr>
        <p:grpSpPr>
          <a:xfrm>
            <a:off x="159081" y="1168208"/>
            <a:ext cx="7061954" cy="2333706"/>
            <a:chOff x="7000034" y="679820"/>
            <a:chExt cx="1541921" cy="509546"/>
          </a:xfrm>
          <a:solidFill>
            <a:schemeClr val="accent1"/>
          </a:solidFill>
        </p:grpSpPr>
        <p:sp>
          <p:nvSpPr>
            <p:cNvPr id="7" name="Manual Input 6"/>
            <p:cNvSpPr/>
            <p:nvPr userDrawn="1"/>
          </p:nvSpPr>
          <p:spPr>
            <a:xfrm rot="5400000" flipH="1">
              <a:off x="7658769" y="334756"/>
              <a:ext cx="509546" cy="1199674"/>
            </a:xfrm>
            <a:prstGeom prst="flowChartManualInpu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" name="Oval 7"/>
            <p:cNvSpPr/>
            <p:nvPr userDrawn="1"/>
          </p:nvSpPr>
          <p:spPr>
            <a:xfrm>
              <a:off x="8482000" y="679820"/>
              <a:ext cx="59955" cy="59955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Oval 8"/>
            <p:cNvSpPr/>
            <p:nvPr userDrawn="1"/>
          </p:nvSpPr>
          <p:spPr>
            <a:xfrm>
              <a:off x="8242964" y="1129411"/>
              <a:ext cx="59955" cy="59955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" name="Manual Input 9"/>
            <p:cNvSpPr/>
            <p:nvPr userDrawn="1"/>
          </p:nvSpPr>
          <p:spPr>
            <a:xfrm rot="5400000" flipH="1">
              <a:off x="7715720" y="346374"/>
              <a:ext cx="450456" cy="1199148"/>
            </a:xfrm>
            <a:prstGeom prst="flowChartManualInpu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" name="Rounded Rectangle 10"/>
            <p:cNvSpPr/>
            <p:nvPr userDrawn="1"/>
          </p:nvSpPr>
          <p:spPr>
            <a:xfrm>
              <a:off x="7000034" y="679820"/>
              <a:ext cx="537589" cy="509546"/>
            </a:xfrm>
            <a:prstGeom prst="roundRect">
              <a:avLst>
                <a:gd name="adj" fmla="val 4777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622" y="1168208"/>
            <a:ext cx="5644671" cy="2333706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4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0" name="Text Placeholder 49"/>
          <p:cNvSpPr>
            <a:spLocks noGrp="1"/>
          </p:cNvSpPr>
          <p:nvPr>
            <p:ph type="body" sz="quarter" idx="10"/>
          </p:nvPr>
        </p:nvSpPr>
        <p:spPr>
          <a:xfrm>
            <a:off x="4144587" y="3578225"/>
            <a:ext cx="4349750" cy="1800225"/>
          </a:xfrm>
        </p:spPr>
        <p:txBody>
          <a:bodyPr anchor="ctr">
            <a:normAutofit/>
          </a:bodyPr>
          <a:lstStyle>
            <a:lvl1pPr marL="0" indent="0" algn="r">
              <a:lnSpc>
                <a:spcPct val="90000"/>
              </a:lnSpc>
              <a:buFont typeface="Arial"/>
              <a:buNone/>
              <a:defRPr sz="3600">
                <a:solidFill>
                  <a:srgbClr val="FFFFFF"/>
                </a:solidFill>
              </a:defRPr>
            </a:lvl1pPr>
            <a:lvl2pPr marL="362250" indent="0" algn="r">
              <a:lnSpc>
                <a:spcPct val="90000"/>
              </a:lnSpc>
              <a:buNone/>
              <a:defRPr sz="3600">
                <a:solidFill>
                  <a:srgbClr val="FFFFFF"/>
                </a:solidFill>
              </a:defRPr>
            </a:lvl2pPr>
            <a:lvl3pPr marL="671400" indent="0" algn="r">
              <a:lnSpc>
                <a:spcPct val="90000"/>
              </a:lnSpc>
              <a:buNone/>
              <a:defRPr sz="3600">
                <a:solidFill>
                  <a:srgbClr val="FFFFFF"/>
                </a:solidFill>
              </a:defRPr>
            </a:lvl3pPr>
            <a:lvl4pPr marL="923400" indent="0" algn="r">
              <a:lnSpc>
                <a:spcPct val="90000"/>
              </a:lnSpc>
              <a:buNone/>
              <a:defRPr sz="3600">
                <a:solidFill>
                  <a:srgbClr val="FFFFFF"/>
                </a:solidFill>
              </a:defRPr>
            </a:lvl4pPr>
            <a:lvl5pPr marL="1175400" indent="0" algn="r">
              <a:lnSpc>
                <a:spcPct val="90000"/>
              </a:lnSpc>
              <a:buNone/>
              <a:defRPr sz="3600">
                <a:solidFill>
                  <a:srgbClr val="FFFFFF"/>
                </a:solidFill>
              </a:defRPr>
            </a:lvl5pPr>
          </a:lstStyle>
          <a:p>
            <a:pPr lvl="0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53" y="5327072"/>
            <a:ext cx="2610386" cy="147781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370" y="3886611"/>
            <a:ext cx="2616003" cy="119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1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83442" y="1251857"/>
            <a:ext cx="8158974" cy="4644572"/>
          </a:xfrm>
        </p:spPr>
        <p:txBody>
          <a:bodyPr/>
          <a:lstStyle>
            <a:lvl1pPr marL="349200" indent="-349200">
              <a:buSzPct val="100000"/>
              <a:buFont typeface="Arial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4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6" name="Picture 15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2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4" name="Diagonal Stripe 23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7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8" name="Diagonal Stripe 27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9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460" y="5971325"/>
            <a:ext cx="1283640" cy="72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81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with &quot;k&quot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3442" y="1251857"/>
            <a:ext cx="8177118" cy="4644572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DC4405"/>
              </a:buClr>
              <a:buSzPct val="150000"/>
              <a:buFontTx/>
              <a:buBlip>
                <a:blip r:embed="rId2"/>
              </a:buBlip>
              <a:tabLst/>
              <a:defRPr/>
            </a:lvl1pPr>
            <a:lvl2pPr marL="648000" marR="0" indent="-28575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407EC9"/>
              </a:buClr>
              <a:buSzTx/>
              <a:buFont typeface="Arial"/>
              <a:buChar char="•"/>
              <a:tabLst/>
              <a:defRPr/>
            </a:lvl2pPr>
            <a:lvl3pPr marL="900000" marR="0" indent="-22860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DC4405"/>
              </a:buClr>
              <a:buSzTx/>
              <a:buFont typeface="Lucida Grande"/>
              <a:buChar char="-"/>
              <a:tabLst/>
              <a:defRPr/>
            </a:lvl3pPr>
            <a:lvl4pPr marL="1152000" marR="0" indent="-22860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407EC9"/>
              </a:buClr>
              <a:buSzTx/>
              <a:buFont typeface="Arial"/>
              <a:buChar char="–"/>
              <a:tabLst/>
              <a:defRPr/>
            </a:lvl4pPr>
            <a:lvl5pPr marL="1404000" marR="0" indent="-22860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DC4405"/>
              </a:buClr>
              <a:buSzTx/>
              <a:buFont typeface="Lucida Grande"/>
              <a:buChar char="-"/>
              <a:tabLst/>
              <a:defRPr/>
            </a:lvl5pPr>
          </a:lstStyle>
          <a:p>
            <a:pPr marL="342900" marR="0" lvl="0" indent="-34290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DC4405"/>
              </a:buClr>
              <a:buSzPct val="150000"/>
              <a:buFontTx/>
              <a:buBlip>
                <a:blip r:embed="rId2"/>
              </a:buBlip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6F70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</p:txBody>
      </p:sp>
      <p:sp>
        <p:nvSpPr>
          <p:cNvPr id="4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KCUK Logo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5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6" name="Diagonal Stripe 15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7" name="Diagonal Stripe 16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8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0" name="Diagonal Stripe 19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1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58348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731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753429" y="1251856"/>
            <a:ext cx="3888987" cy="4341395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83442" y="1251857"/>
            <a:ext cx="3888987" cy="4341394"/>
          </a:xfrm>
        </p:spPr>
        <p:txBody>
          <a:bodyPr anchor="ctr"/>
          <a:lstStyle>
            <a:lvl1pPr marL="349200" indent="-349200">
              <a:buSzPct val="100000"/>
              <a:buFont typeface="Arial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6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7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0" name="Diagonal Stripe 19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1" name="Diagonal Stripe 20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4" name="Diagonal Stripe 23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5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814895"/>
            <a:ext cx="1340778" cy="755464"/>
          </a:xfrm>
          <a:prstGeom prst="rect">
            <a:avLst/>
          </a:prstGeom>
        </p:spPr>
      </p:pic>
      <p:pic>
        <p:nvPicPr>
          <p:cNvPr id="19" name="Picture 18" descr="KCUK Logo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5" y="5905223"/>
            <a:ext cx="1454155" cy="74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10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483443" y="1251856"/>
            <a:ext cx="3888987" cy="4341395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753429" y="1251857"/>
            <a:ext cx="3888987" cy="4341394"/>
          </a:xfrm>
        </p:spPr>
        <p:txBody>
          <a:bodyPr anchor="ctr"/>
          <a:lstStyle>
            <a:lvl1pPr marL="349200" indent="-349200">
              <a:buSzPct val="100000"/>
              <a:buFont typeface="Arial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6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7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8" name="Diagonal Stripe 17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9" name="Diagonal Stripe 18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1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55032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39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tiple Imag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753429" y="1251857"/>
            <a:ext cx="3888987" cy="2127602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83442" y="1251857"/>
            <a:ext cx="3888987" cy="4341394"/>
          </a:xfrm>
        </p:spPr>
        <p:txBody>
          <a:bodyPr anchor="ctr"/>
          <a:lstStyle>
            <a:lvl1pPr marL="349200" indent="-349200">
              <a:buSzPct val="100000"/>
              <a:buFont typeface="Arial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753430" y="3760458"/>
            <a:ext cx="1757680" cy="183279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84736" y="3760458"/>
            <a:ext cx="1757680" cy="183279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1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2" name="Diagonal Stripe 21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Diagonal Stripe 22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5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6" name="Diagonal Stripe 25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7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61664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87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83442" y="1251857"/>
            <a:ext cx="3888987" cy="2127602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753429" y="1251857"/>
            <a:ext cx="3888987" cy="4341394"/>
          </a:xfrm>
        </p:spPr>
        <p:txBody>
          <a:bodyPr anchor="ctr"/>
          <a:lstStyle>
            <a:lvl1pPr marL="349200" indent="-349200">
              <a:buSzPct val="100000"/>
              <a:buFont typeface="Arial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83443" y="3760458"/>
            <a:ext cx="1757680" cy="183279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614749" y="3760458"/>
            <a:ext cx="1757680" cy="183279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0" name="Diagonal Stripe 19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1" name="Diagonal Stripe 20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4" name="Diagonal Stripe 23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5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54237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97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83443" y="1251857"/>
            <a:ext cx="2491437" cy="2354942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3301447" y="1251857"/>
            <a:ext cx="2491437" cy="2354942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169123" y="1251857"/>
            <a:ext cx="2491437" cy="2354942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5"/>
          </p:nvPr>
        </p:nvSpPr>
        <p:spPr>
          <a:xfrm>
            <a:off x="483442" y="3867270"/>
            <a:ext cx="2491437" cy="1862908"/>
          </a:xfrm>
        </p:spPr>
        <p:txBody>
          <a:bodyPr anchor="t">
            <a:normAutofit/>
          </a:bodyPr>
          <a:lstStyle>
            <a:lvl1pPr marL="0" indent="0">
              <a:buSzPct val="100000"/>
              <a:buFont typeface="Arial"/>
              <a:buNone/>
              <a:defRPr sz="1800"/>
            </a:lvl1pPr>
            <a:lvl2pPr marL="362250" indent="0">
              <a:buNone/>
              <a:defRPr sz="1800"/>
            </a:lvl2pPr>
            <a:lvl3pPr marL="671400" indent="0">
              <a:buNone/>
              <a:defRPr sz="1800"/>
            </a:lvl3pPr>
            <a:lvl4pPr marL="923400" indent="0">
              <a:buNone/>
              <a:defRPr sz="1800"/>
            </a:lvl4pPr>
            <a:lvl5pPr marL="1175400" indent="0"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4" name="Content Placeholder 2"/>
          <p:cNvSpPr>
            <a:spLocks noGrp="1"/>
          </p:cNvSpPr>
          <p:nvPr>
            <p:ph idx="16"/>
          </p:nvPr>
        </p:nvSpPr>
        <p:spPr>
          <a:xfrm>
            <a:off x="3301447" y="3867270"/>
            <a:ext cx="2491437" cy="1862908"/>
          </a:xfrm>
        </p:spPr>
        <p:txBody>
          <a:bodyPr anchor="t">
            <a:normAutofit/>
          </a:bodyPr>
          <a:lstStyle>
            <a:lvl1pPr marL="0" indent="0">
              <a:buSzPct val="100000"/>
              <a:buFont typeface="Arial"/>
              <a:buNone/>
              <a:defRPr sz="1800"/>
            </a:lvl1pPr>
            <a:lvl2pPr marL="362250" indent="0">
              <a:buNone/>
              <a:defRPr sz="1800"/>
            </a:lvl2pPr>
            <a:lvl3pPr marL="671400" indent="0">
              <a:buNone/>
              <a:defRPr sz="1800"/>
            </a:lvl3pPr>
            <a:lvl4pPr marL="923400" indent="0">
              <a:buNone/>
              <a:defRPr sz="1800"/>
            </a:lvl4pPr>
            <a:lvl5pPr marL="1175400" indent="0"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5" name="Content Placeholder 2"/>
          <p:cNvSpPr>
            <a:spLocks noGrp="1"/>
          </p:cNvSpPr>
          <p:nvPr>
            <p:ph idx="17"/>
          </p:nvPr>
        </p:nvSpPr>
        <p:spPr>
          <a:xfrm>
            <a:off x="6169122" y="3867270"/>
            <a:ext cx="2491437" cy="1862908"/>
          </a:xfrm>
        </p:spPr>
        <p:txBody>
          <a:bodyPr anchor="t">
            <a:normAutofit/>
          </a:bodyPr>
          <a:lstStyle>
            <a:lvl1pPr marL="0" indent="0">
              <a:buSzPct val="100000"/>
              <a:buFont typeface="Arial"/>
              <a:buNone/>
              <a:defRPr sz="1800"/>
            </a:lvl1pPr>
            <a:lvl2pPr marL="362250" indent="0">
              <a:buNone/>
              <a:defRPr sz="1800"/>
            </a:lvl2pPr>
            <a:lvl3pPr marL="671400" indent="0">
              <a:buNone/>
              <a:defRPr sz="1800"/>
            </a:lvl3pPr>
            <a:lvl4pPr marL="923400" indent="0">
              <a:buNone/>
              <a:defRPr sz="1800"/>
            </a:lvl4pPr>
            <a:lvl5pPr marL="1175400" indent="0"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7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8" name="Diagonal Stripe 27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9" name="Diagonal Stripe 28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0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1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2" name="Diagonal Stripe 31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3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58348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0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4753429" y="1251857"/>
            <a:ext cx="3888987" cy="43413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930201" y="1424420"/>
            <a:ext cx="3535443" cy="1643455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83442" y="1251857"/>
            <a:ext cx="3888987" cy="4341394"/>
          </a:xfrm>
        </p:spPr>
        <p:txBody>
          <a:bodyPr anchor="ctr"/>
          <a:lstStyle>
            <a:lvl1pPr marL="349200" indent="-349200">
              <a:buSzPct val="100000"/>
              <a:buFont typeface="Arial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2"/>
          </p:nvPr>
        </p:nvSpPr>
        <p:spPr>
          <a:xfrm>
            <a:off x="4937761" y="3698240"/>
            <a:ext cx="3520326" cy="1895011"/>
          </a:xfrm>
          <a:ln>
            <a:noFill/>
          </a:ln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buFont typeface="Arial"/>
              <a:buNone/>
              <a:tabLst/>
              <a:defRPr sz="1400" b="1"/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tabLst/>
              <a:defRPr/>
            </a:pPr>
            <a:endParaRPr lang="en-US"/>
          </a:p>
        </p:txBody>
      </p:sp>
      <p:sp>
        <p:nvSpPr>
          <p:cNvPr id="17" name="Manual Input 28"/>
          <p:cNvSpPr/>
          <p:nvPr userDrawn="1"/>
        </p:nvSpPr>
        <p:spPr>
          <a:xfrm rot="5400000" flipH="1">
            <a:off x="6464305" y="1529562"/>
            <a:ext cx="282905" cy="3704657"/>
          </a:xfrm>
          <a:custGeom>
            <a:avLst/>
            <a:gdLst/>
            <a:ahLst/>
            <a:cxnLst/>
            <a:rect l="l" t="t" r="r" b="b"/>
            <a:pathLst>
              <a:path w="282905" h="3704657">
                <a:moveTo>
                  <a:pt x="282905" y="3704657"/>
                </a:moveTo>
                <a:lnTo>
                  <a:pt x="282905" y="3447145"/>
                </a:lnTo>
                <a:lnTo>
                  <a:pt x="282905" y="1021164"/>
                </a:lnTo>
                <a:lnTo>
                  <a:pt x="282905" y="939449"/>
                </a:lnTo>
                <a:lnTo>
                  <a:pt x="282905" y="763652"/>
                </a:lnTo>
                <a:lnTo>
                  <a:pt x="282905" y="681937"/>
                </a:lnTo>
                <a:lnTo>
                  <a:pt x="282905" y="355093"/>
                </a:lnTo>
                <a:lnTo>
                  <a:pt x="282905" y="273378"/>
                </a:lnTo>
                <a:lnTo>
                  <a:pt x="282905" y="97581"/>
                </a:lnTo>
                <a:lnTo>
                  <a:pt x="282905" y="15866"/>
                </a:lnTo>
                <a:lnTo>
                  <a:pt x="282635" y="15993"/>
                </a:lnTo>
                <a:lnTo>
                  <a:pt x="278030" y="4875"/>
                </a:lnTo>
                <a:cubicBezTo>
                  <a:pt x="275018" y="1863"/>
                  <a:pt x="270858" y="0"/>
                  <a:pt x="266261" y="0"/>
                </a:cubicBezTo>
                <a:lnTo>
                  <a:pt x="260197" y="2512"/>
                </a:lnTo>
                <a:lnTo>
                  <a:pt x="260197" y="796"/>
                </a:lnTo>
                <a:lnTo>
                  <a:pt x="10100" y="133952"/>
                </a:lnTo>
                <a:lnTo>
                  <a:pt x="10100" y="135426"/>
                </a:lnTo>
                <a:lnTo>
                  <a:pt x="4876" y="137590"/>
                </a:lnTo>
                <a:lnTo>
                  <a:pt x="144" y="149014"/>
                </a:lnTo>
                <a:lnTo>
                  <a:pt x="1" y="149080"/>
                </a:lnTo>
                <a:lnTo>
                  <a:pt x="1" y="149358"/>
                </a:lnTo>
                <a:lnTo>
                  <a:pt x="0" y="149360"/>
                </a:lnTo>
                <a:lnTo>
                  <a:pt x="1" y="149362"/>
                </a:lnTo>
                <a:lnTo>
                  <a:pt x="1" y="230795"/>
                </a:lnTo>
                <a:lnTo>
                  <a:pt x="1" y="231073"/>
                </a:lnTo>
                <a:lnTo>
                  <a:pt x="0" y="231075"/>
                </a:lnTo>
                <a:lnTo>
                  <a:pt x="1" y="231077"/>
                </a:lnTo>
                <a:lnTo>
                  <a:pt x="1" y="406592"/>
                </a:lnTo>
                <a:lnTo>
                  <a:pt x="1" y="406870"/>
                </a:lnTo>
                <a:lnTo>
                  <a:pt x="0" y="406872"/>
                </a:lnTo>
                <a:lnTo>
                  <a:pt x="1" y="406874"/>
                </a:lnTo>
                <a:lnTo>
                  <a:pt x="1" y="488307"/>
                </a:lnTo>
                <a:lnTo>
                  <a:pt x="1" y="488585"/>
                </a:lnTo>
                <a:lnTo>
                  <a:pt x="0" y="488587"/>
                </a:lnTo>
                <a:lnTo>
                  <a:pt x="1" y="488589"/>
                </a:lnTo>
                <a:lnTo>
                  <a:pt x="1" y="557614"/>
                </a:lnTo>
                <a:lnTo>
                  <a:pt x="1" y="639329"/>
                </a:lnTo>
                <a:lnTo>
                  <a:pt x="1" y="815126"/>
                </a:lnTo>
                <a:lnTo>
                  <a:pt x="1" y="896841"/>
                </a:lnTo>
                <a:lnTo>
                  <a:pt x="1" y="3447145"/>
                </a:lnTo>
                <a:lnTo>
                  <a:pt x="1" y="37046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3"/>
          </p:nvPr>
        </p:nvSpPr>
        <p:spPr>
          <a:xfrm>
            <a:off x="4937761" y="3230278"/>
            <a:ext cx="3520326" cy="282905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buFont typeface="Arial"/>
              <a:buNone/>
              <a:tabLst/>
              <a:defRPr sz="1600" b="1">
                <a:solidFill>
                  <a:srgbClr val="FFFFFF"/>
                </a:solidFill>
              </a:defRPr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tabLst/>
              <a:defRPr/>
            </a:pPr>
            <a:endParaRPr lang="en-US"/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7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8" name="Diagonal Stripe 27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9" name="Diagonal Stripe 28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0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1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2" name="Diagonal Stripe 31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3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58348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15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rait 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6318070" y="1251857"/>
            <a:ext cx="2342490" cy="43413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502401" y="1424420"/>
            <a:ext cx="1973830" cy="1643455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83442" y="1251857"/>
            <a:ext cx="5490638" cy="4341394"/>
          </a:xfrm>
        </p:spPr>
        <p:txBody>
          <a:bodyPr anchor="ctr"/>
          <a:lstStyle>
            <a:lvl1pPr marL="349200" indent="-349200">
              <a:buSzPct val="100000"/>
              <a:buFont typeface="Arial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6502401" y="3698240"/>
            <a:ext cx="1954886" cy="1895011"/>
          </a:xfrm>
          <a:ln>
            <a:noFill/>
          </a:ln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buFont typeface="Arial"/>
              <a:buNone/>
              <a:tabLst/>
              <a:defRPr sz="1400" b="1"/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tabLst/>
              <a:defRPr/>
            </a:pPr>
            <a:endParaRPr lang="en-US"/>
          </a:p>
        </p:txBody>
      </p:sp>
      <p:sp>
        <p:nvSpPr>
          <p:cNvPr id="10" name="Manual Input 28"/>
          <p:cNvSpPr/>
          <p:nvPr userDrawn="1"/>
        </p:nvSpPr>
        <p:spPr>
          <a:xfrm rot="5400000" flipH="1">
            <a:off x="7261093" y="2297413"/>
            <a:ext cx="282905" cy="2168954"/>
          </a:xfrm>
          <a:custGeom>
            <a:avLst/>
            <a:gdLst/>
            <a:ahLst/>
            <a:cxnLst/>
            <a:rect l="l" t="t" r="r" b="b"/>
            <a:pathLst>
              <a:path w="282905" h="3704657">
                <a:moveTo>
                  <a:pt x="282905" y="3704657"/>
                </a:moveTo>
                <a:lnTo>
                  <a:pt x="282905" y="3447145"/>
                </a:lnTo>
                <a:lnTo>
                  <a:pt x="282905" y="1021164"/>
                </a:lnTo>
                <a:lnTo>
                  <a:pt x="282905" y="939449"/>
                </a:lnTo>
                <a:lnTo>
                  <a:pt x="282905" y="763652"/>
                </a:lnTo>
                <a:lnTo>
                  <a:pt x="282905" y="681937"/>
                </a:lnTo>
                <a:lnTo>
                  <a:pt x="282905" y="355093"/>
                </a:lnTo>
                <a:lnTo>
                  <a:pt x="282905" y="273378"/>
                </a:lnTo>
                <a:lnTo>
                  <a:pt x="282905" y="97581"/>
                </a:lnTo>
                <a:lnTo>
                  <a:pt x="282905" y="15866"/>
                </a:lnTo>
                <a:lnTo>
                  <a:pt x="282635" y="15993"/>
                </a:lnTo>
                <a:lnTo>
                  <a:pt x="278030" y="4875"/>
                </a:lnTo>
                <a:cubicBezTo>
                  <a:pt x="275018" y="1863"/>
                  <a:pt x="270858" y="0"/>
                  <a:pt x="266261" y="0"/>
                </a:cubicBezTo>
                <a:lnTo>
                  <a:pt x="260197" y="2512"/>
                </a:lnTo>
                <a:lnTo>
                  <a:pt x="260197" y="796"/>
                </a:lnTo>
                <a:lnTo>
                  <a:pt x="10100" y="133952"/>
                </a:lnTo>
                <a:lnTo>
                  <a:pt x="10100" y="135426"/>
                </a:lnTo>
                <a:lnTo>
                  <a:pt x="4876" y="137590"/>
                </a:lnTo>
                <a:lnTo>
                  <a:pt x="144" y="149014"/>
                </a:lnTo>
                <a:lnTo>
                  <a:pt x="1" y="149080"/>
                </a:lnTo>
                <a:lnTo>
                  <a:pt x="1" y="149358"/>
                </a:lnTo>
                <a:lnTo>
                  <a:pt x="0" y="149360"/>
                </a:lnTo>
                <a:lnTo>
                  <a:pt x="1" y="149362"/>
                </a:lnTo>
                <a:lnTo>
                  <a:pt x="1" y="230795"/>
                </a:lnTo>
                <a:lnTo>
                  <a:pt x="1" y="231073"/>
                </a:lnTo>
                <a:lnTo>
                  <a:pt x="0" y="231075"/>
                </a:lnTo>
                <a:lnTo>
                  <a:pt x="1" y="231077"/>
                </a:lnTo>
                <a:lnTo>
                  <a:pt x="1" y="406592"/>
                </a:lnTo>
                <a:lnTo>
                  <a:pt x="1" y="406870"/>
                </a:lnTo>
                <a:lnTo>
                  <a:pt x="0" y="406872"/>
                </a:lnTo>
                <a:lnTo>
                  <a:pt x="1" y="406874"/>
                </a:lnTo>
                <a:lnTo>
                  <a:pt x="1" y="488307"/>
                </a:lnTo>
                <a:lnTo>
                  <a:pt x="1" y="488585"/>
                </a:lnTo>
                <a:lnTo>
                  <a:pt x="0" y="488587"/>
                </a:lnTo>
                <a:lnTo>
                  <a:pt x="1" y="488589"/>
                </a:lnTo>
                <a:lnTo>
                  <a:pt x="1" y="557614"/>
                </a:lnTo>
                <a:lnTo>
                  <a:pt x="1" y="639329"/>
                </a:lnTo>
                <a:lnTo>
                  <a:pt x="1" y="815126"/>
                </a:lnTo>
                <a:lnTo>
                  <a:pt x="1" y="896841"/>
                </a:lnTo>
                <a:lnTo>
                  <a:pt x="1" y="3447145"/>
                </a:lnTo>
                <a:lnTo>
                  <a:pt x="1" y="37046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6502401" y="3230278"/>
            <a:ext cx="1954886" cy="282905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buFont typeface="Arial"/>
              <a:buNone/>
              <a:tabLst/>
              <a:defRPr sz="1600" b="1">
                <a:solidFill>
                  <a:srgbClr val="FFFFFF"/>
                </a:solidFill>
              </a:defRPr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DC4405"/>
              </a:buClr>
              <a:buSzPct val="180000"/>
              <a:tabLst/>
              <a:defRPr/>
            </a:pPr>
            <a:endParaRPr lang="en-US"/>
          </a:p>
        </p:txBody>
      </p:sp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58125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078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83442" y="483442"/>
            <a:ext cx="3888987" cy="2346888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5" name="Picture 4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8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83443" y="3211328"/>
            <a:ext cx="1757680" cy="234495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614749" y="3211328"/>
            <a:ext cx="1757680" cy="234495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753428" y="3209393"/>
            <a:ext cx="3888987" cy="2346888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9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753428" y="485377"/>
            <a:ext cx="1757680" cy="234495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20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6884734" y="485377"/>
            <a:ext cx="1757680" cy="234495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27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8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9" name="Diagonal Stripe 28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0" name="Diagonal Stripe 29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1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2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3" name="Diagonal Stripe 32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4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61664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324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4"/>
          <p:cNvSpPr>
            <a:spLocks noGrp="1"/>
          </p:cNvSpPr>
          <p:nvPr>
            <p:ph type="media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7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8" name="Diagonal Stripe 7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9" name="Diagonal Stripe 8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0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1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2" name="Diagonal Stripe 11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3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3066907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4"/>
          <p:cNvSpPr>
            <a:spLocks noGrp="1"/>
          </p:cNvSpPr>
          <p:nvPr>
            <p:ph type="media" sz="quarter" idx="12"/>
          </p:nvPr>
        </p:nvSpPr>
        <p:spPr>
          <a:xfrm>
            <a:off x="0" y="1493520"/>
            <a:ext cx="9144000" cy="53644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7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8" name="Diagonal Stripe 7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9" name="Diagonal Stripe 8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0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1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2" name="Diagonal Stripe 11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3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2111557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83442" y="483441"/>
            <a:ext cx="3888987" cy="5072839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1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753428" y="3209393"/>
            <a:ext cx="3888987" cy="2346888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753427" y="485377"/>
            <a:ext cx="3888987" cy="2344953"/>
          </a:xfrm>
          <a:ln>
            <a:noFill/>
          </a:ln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5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6" name="Diagonal Stripe 25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7" name="Diagonal Stripe 26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8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9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0" name="Diagonal Stripe 29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1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63451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ection Header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483442" y="483442"/>
            <a:ext cx="8158974" cy="5109809"/>
          </a:xfrm>
        </p:spPr>
        <p:txBody>
          <a:bodyPr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14" name="Picture 13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22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2" name="Diagonal Stripe 31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3" name="Diagonal Stripe 32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4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5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6" name="Diagonal Stripe 35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7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1189916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ection Header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483442" y="483442"/>
            <a:ext cx="8158974" cy="5109809"/>
          </a:xfrm>
        </p:spPr>
        <p:txBody>
          <a:bodyPr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12" name="Picture 11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4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5" name="Diagonal Stripe 14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6" name="Diagonal Stripe 15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7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8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9" name="Diagonal Stripe 18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1014830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Header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483442" y="483442"/>
            <a:ext cx="8158974" cy="5109809"/>
          </a:xfrm>
        </p:spPr>
        <p:txBody>
          <a:bodyPr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14" name="Picture 13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22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2" name="Diagonal Stripe 31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3" name="Diagonal Stripe 32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4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5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6" name="Diagonal Stripe 35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7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38861041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Header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483442" y="483442"/>
            <a:ext cx="8158974" cy="5109809"/>
          </a:xfrm>
        </p:spPr>
        <p:txBody>
          <a:bodyPr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12" name="Picture 11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4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5" name="Diagonal Stripe 14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6" name="Diagonal Stripe 15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7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8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9" name="Diagonal Stripe 18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375689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Section Header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483442" y="483442"/>
            <a:ext cx="8158974" cy="5109809"/>
          </a:xfrm>
        </p:spPr>
        <p:txBody>
          <a:bodyPr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14" name="Picture 13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22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2" name="Diagonal Stripe 31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3" name="Diagonal Stripe 32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4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5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36" name="Diagonal Stripe 35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37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15940465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Section Header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483442" y="483442"/>
            <a:ext cx="8158974" cy="5358558"/>
          </a:xfrm>
        </p:spPr>
        <p:txBody>
          <a:bodyPr/>
          <a:lstStyle>
            <a:lvl1pPr marL="0" indent="0" algn="ctr">
              <a:buFont typeface="Arial"/>
              <a:buNone/>
              <a:defRPr/>
            </a:lvl1pPr>
          </a:lstStyle>
          <a:p>
            <a:endParaRPr lang="en-US" dirty="0"/>
          </a:p>
        </p:txBody>
      </p:sp>
      <p:pic>
        <p:nvPicPr>
          <p:cNvPr id="12" name="Picture 11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4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5" name="Diagonal Stripe 14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6" name="Diagonal Stripe 15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17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8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19" name="Diagonal Stripe 18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</p:spTree>
    <p:extLst>
      <p:ext uri="{BB962C8B-B14F-4D97-AF65-F5344CB8AC3E}">
        <p14:creationId xmlns:p14="http://schemas.microsoft.com/office/powerpoint/2010/main" val="1819603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 userDrawn="1"/>
        </p:nvSpPr>
        <p:spPr>
          <a:xfrm>
            <a:off x="3024476" y="1991138"/>
            <a:ext cx="3098737" cy="3098737"/>
          </a:xfrm>
          <a:prstGeom prst="ellipse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6004543" y="3031612"/>
            <a:ext cx="2860876" cy="1024194"/>
            <a:chOff x="6004543" y="3031612"/>
            <a:chExt cx="2860876" cy="1024194"/>
          </a:xfrm>
        </p:grpSpPr>
        <p:grpSp>
          <p:nvGrpSpPr>
            <p:cNvPr id="18" name="Group 17"/>
            <p:cNvGrpSpPr/>
            <p:nvPr/>
          </p:nvGrpSpPr>
          <p:grpSpPr>
            <a:xfrm>
              <a:off x="6296039" y="3031612"/>
              <a:ext cx="2569380" cy="1024194"/>
              <a:chOff x="6296039" y="3031612"/>
              <a:chExt cx="2569380" cy="1024194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Isosceles Triangle 30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Oval 26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4C7E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4C7EC3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 userDrawn="1"/>
        </p:nvGrpSpPr>
        <p:grpSpPr>
          <a:xfrm rot="10800000">
            <a:off x="286932" y="3031612"/>
            <a:ext cx="2860876" cy="1024194"/>
            <a:chOff x="6004543" y="3031612"/>
            <a:chExt cx="2860876" cy="1024194"/>
          </a:xfrm>
        </p:grpSpPr>
        <p:grpSp>
          <p:nvGrpSpPr>
            <p:cNvPr id="33" name="Group 32"/>
            <p:cNvGrpSpPr/>
            <p:nvPr/>
          </p:nvGrpSpPr>
          <p:grpSpPr>
            <a:xfrm>
              <a:off x="6296039" y="3031612"/>
              <a:ext cx="2569380" cy="1024194"/>
              <a:chOff x="6296039" y="3031612"/>
              <a:chExt cx="2569380" cy="1024194"/>
            </a:xfrm>
          </p:grpSpPr>
          <p:sp>
            <p:nvSpPr>
              <p:cNvPr id="36" name="Rounded Rectangle 35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Isosceles Triangle 36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Oval 33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6515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6515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 userDrawn="1"/>
        </p:nvGrpSpPr>
        <p:grpSpPr>
          <a:xfrm>
            <a:off x="706715" y="1667390"/>
            <a:ext cx="2718927" cy="1079163"/>
            <a:chOff x="688573" y="1667390"/>
            <a:chExt cx="2718927" cy="1079163"/>
          </a:xfrm>
        </p:grpSpPr>
        <p:grpSp>
          <p:nvGrpSpPr>
            <p:cNvPr id="39" name="Group 38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42" name="Rounded Rectangle 41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Isosceles Triangle 42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Oval 39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DC440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DC4405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 userDrawn="1"/>
        </p:nvGrpSpPr>
        <p:grpSpPr>
          <a:xfrm flipH="1" flipV="1">
            <a:off x="5720548" y="4341860"/>
            <a:ext cx="2718928" cy="1079164"/>
            <a:chOff x="688573" y="1667390"/>
            <a:chExt cx="2718927" cy="1079163"/>
          </a:xfrm>
        </p:grpSpPr>
        <p:grpSp>
          <p:nvGrpSpPr>
            <p:cNvPr id="45" name="Group 44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54A4C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Isosceles Triangle 48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54A4C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Oval 45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54A4C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54A4CF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 userDrawn="1"/>
        </p:nvGrpSpPr>
        <p:grpSpPr>
          <a:xfrm flipH="1">
            <a:off x="5720548" y="1665396"/>
            <a:ext cx="2718927" cy="1079163"/>
            <a:chOff x="688573" y="1667390"/>
            <a:chExt cx="2718927" cy="1079163"/>
          </a:xfrm>
        </p:grpSpPr>
        <p:grpSp>
          <p:nvGrpSpPr>
            <p:cNvPr id="51" name="Group 50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54" name="Rounded Rectangle 53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1D4E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Isosceles Triangle 54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1D4E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2" name="Oval 51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1D4E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1D4E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/>
          <p:cNvGrpSpPr/>
          <p:nvPr userDrawn="1"/>
        </p:nvGrpSpPr>
        <p:grpSpPr>
          <a:xfrm flipV="1">
            <a:off x="706714" y="4339866"/>
            <a:ext cx="2718928" cy="1079164"/>
            <a:chOff x="688573" y="1667390"/>
            <a:chExt cx="2718927" cy="1079163"/>
          </a:xfrm>
        </p:grpSpPr>
        <p:grpSp>
          <p:nvGrpSpPr>
            <p:cNvPr id="57" name="Group 56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60" name="Rounded Rectangle 59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Isosceles Triangle 60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8" name="Oval 57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2E0E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2E0E58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2" name="Picture 61" descr="Infographic middle only-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0597" y="2195338"/>
            <a:ext cx="3771982" cy="3809947"/>
          </a:xfrm>
          <a:prstGeom prst="rect">
            <a:avLst/>
          </a:prstGeom>
        </p:spPr>
      </p:pic>
      <p:sp>
        <p:nvSpPr>
          <p:cNvPr id="5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1"/>
          </p:nvPr>
        </p:nvSpPr>
        <p:spPr>
          <a:xfrm>
            <a:off x="3347462" y="2239818"/>
            <a:ext cx="2471448" cy="25746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06714" y="1665396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Fundraising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6038766" y="1665396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Practical support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706714" y="4396829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Giving care and services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6038766" y="4396829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Financial support</a:t>
            </a:r>
          </a:p>
        </p:txBody>
      </p:sp>
      <p:sp>
        <p:nvSpPr>
          <p:cNvPr id="66" name="TextBox 65"/>
          <p:cNvSpPr txBox="1"/>
          <p:nvPr userDrawn="1"/>
        </p:nvSpPr>
        <p:spPr>
          <a:xfrm>
            <a:off x="286932" y="3031612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Campaigning for change</a:t>
            </a:r>
          </a:p>
        </p:txBody>
      </p:sp>
      <p:sp>
        <p:nvSpPr>
          <p:cNvPr id="67" name="TextBox 66"/>
          <p:cNvSpPr txBox="1"/>
          <p:nvPr userDrawn="1"/>
        </p:nvSpPr>
        <p:spPr>
          <a:xfrm>
            <a:off x="6464710" y="3031612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Emotional support</a:t>
            </a:r>
          </a:p>
        </p:txBody>
      </p:sp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01907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43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1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 userDrawn="1"/>
        </p:nvSpPr>
        <p:spPr>
          <a:xfrm>
            <a:off x="3024476" y="1506248"/>
            <a:ext cx="3098737" cy="3098737"/>
          </a:xfrm>
          <a:prstGeom prst="ellipse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6004543" y="2546722"/>
            <a:ext cx="2860876" cy="1024194"/>
            <a:chOff x="6004543" y="3031612"/>
            <a:chExt cx="2860876" cy="1024194"/>
          </a:xfrm>
        </p:grpSpPr>
        <p:grpSp>
          <p:nvGrpSpPr>
            <p:cNvPr id="17" name="Group 16"/>
            <p:cNvGrpSpPr/>
            <p:nvPr/>
          </p:nvGrpSpPr>
          <p:grpSpPr>
            <a:xfrm>
              <a:off x="6296039" y="3031612"/>
              <a:ext cx="2569380" cy="1024194"/>
              <a:chOff x="6296039" y="3031612"/>
              <a:chExt cx="2569380" cy="1024194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Isosceles Triangle 28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Oval 17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4C7E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4C7EC3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 userDrawn="1"/>
        </p:nvGrpSpPr>
        <p:grpSpPr>
          <a:xfrm rot="10800000">
            <a:off x="286932" y="2546722"/>
            <a:ext cx="2860876" cy="1024194"/>
            <a:chOff x="6004543" y="3031612"/>
            <a:chExt cx="2860876" cy="1024194"/>
          </a:xfrm>
        </p:grpSpPr>
        <p:grpSp>
          <p:nvGrpSpPr>
            <p:cNvPr id="31" name="Group 30"/>
            <p:cNvGrpSpPr/>
            <p:nvPr/>
          </p:nvGrpSpPr>
          <p:grpSpPr>
            <a:xfrm>
              <a:off x="6296039" y="3031612"/>
              <a:ext cx="2569380" cy="1024194"/>
              <a:chOff x="6296039" y="3031612"/>
              <a:chExt cx="2569380" cy="1024194"/>
            </a:xfrm>
          </p:grpSpPr>
          <p:sp>
            <p:nvSpPr>
              <p:cNvPr id="34" name="Rounded Rectangle 33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Isosceles Triangle 34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Oval 31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6515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6515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 userDrawn="1"/>
        </p:nvGrpSpPr>
        <p:grpSpPr>
          <a:xfrm>
            <a:off x="706715" y="1182500"/>
            <a:ext cx="2718927" cy="1079163"/>
            <a:chOff x="688573" y="1667390"/>
            <a:chExt cx="2718927" cy="1079163"/>
          </a:xfrm>
        </p:grpSpPr>
        <p:grpSp>
          <p:nvGrpSpPr>
            <p:cNvPr id="37" name="Group 36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Isosceles Triangle 40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Oval 37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DC440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DC4405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 userDrawn="1"/>
        </p:nvGrpSpPr>
        <p:grpSpPr>
          <a:xfrm flipH="1" flipV="1">
            <a:off x="5720548" y="3856970"/>
            <a:ext cx="2718928" cy="1079164"/>
            <a:chOff x="688573" y="1667390"/>
            <a:chExt cx="2718927" cy="1079163"/>
          </a:xfrm>
        </p:grpSpPr>
        <p:grpSp>
          <p:nvGrpSpPr>
            <p:cNvPr id="43" name="Group 42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54A4C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Isosceles Triangle 46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54A4C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Oval 43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54A4C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54A4CF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/>
          <p:cNvGrpSpPr/>
          <p:nvPr userDrawn="1"/>
        </p:nvGrpSpPr>
        <p:grpSpPr>
          <a:xfrm flipH="1">
            <a:off x="5720548" y="1180506"/>
            <a:ext cx="2718927" cy="1079163"/>
            <a:chOff x="688573" y="1667390"/>
            <a:chExt cx="2718927" cy="1079163"/>
          </a:xfrm>
        </p:grpSpPr>
        <p:grpSp>
          <p:nvGrpSpPr>
            <p:cNvPr id="49" name="Group 48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1D4E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Isosceles Triangle 52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1D4E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Oval 49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1D4E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1D4E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 userDrawn="1"/>
        </p:nvGrpSpPr>
        <p:grpSpPr>
          <a:xfrm flipV="1">
            <a:off x="706714" y="3854976"/>
            <a:ext cx="2718928" cy="1079164"/>
            <a:chOff x="688573" y="1667390"/>
            <a:chExt cx="2718927" cy="1079163"/>
          </a:xfrm>
        </p:grpSpPr>
        <p:grpSp>
          <p:nvGrpSpPr>
            <p:cNvPr id="55" name="Group 54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58" name="Rounded Rectangle 57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Isosceles Triangle 58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Oval 55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2E0E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2E0E58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0" name="Picture 59" descr="Infographic middle only-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0597" y="1710448"/>
            <a:ext cx="3771982" cy="3809947"/>
          </a:xfrm>
          <a:prstGeom prst="rect">
            <a:avLst/>
          </a:prstGeom>
        </p:spPr>
      </p:pic>
      <p:sp>
        <p:nvSpPr>
          <p:cNvPr id="62" name="TextBox 61"/>
          <p:cNvSpPr txBox="1"/>
          <p:nvPr userDrawn="1"/>
        </p:nvSpPr>
        <p:spPr>
          <a:xfrm>
            <a:off x="706714" y="1180506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Fundraising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6038766" y="1180506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Practical support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706714" y="3911939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Giving care and services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6038766" y="3911939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Financial support</a:t>
            </a:r>
          </a:p>
        </p:txBody>
      </p:sp>
      <p:sp>
        <p:nvSpPr>
          <p:cNvPr id="66" name="TextBox 65"/>
          <p:cNvSpPr txBox="1"/>
          <p:nvPr userDrawn="1"/>
        </p:nvSpPr>
        <p:spPr>
          <a:xfrm>
            <a:off x="286932" y="2546722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Campaigning for change</a:t>
            </a:r>
          </a:p>
        </p:txBody>
      </p:sp>
      <p:sp>
        <p:nvSpPr>
          <p:cNvPr id="67" name="TextBox 66"/>
          <p:cNvSpPr txBox="1"/>
          <p:nvPr userDrawn="1"/>
        </p:nvSpPr>
        <p:spPr>
          <a:xfrm>
            <a:off x="6464710" y="2546722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Emotional support</a:t>
            </a:r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1"/>
          </p:nvPr>
        </p:nvSpPr>
        <p:spPr>
          <a:xfrm>
            <a:off x="3347462" y="1778018"/>
            <a:ext cx="2471448" cy="25746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1" name="Picture 60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01907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397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sp>
        <p:nvSpPr>
          <p:cNvPr id="16" name="Oval 15"/>
          <p:cNvSpPr/>
          <p:nvPr userDrawn="1"/>
        </p:nvSpPr>
        <p:spPr>
          <a:xfrm>
            <a:off x="3024476" y="1991138"/>
            <a:ext cx="3098737" cy="3098737"/>
          </a:xfrm>
          <a:prstGeom prst="ellipse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6004543" y="2508940"/>
            <a:ext cx="2860876" cy="2069538"/>
            <a:chOff x="6004543" y="2508940"/>
            <a:chExt cx="2860876" cy="2069538"/>
          </a:xfrm>
        </p:grpSpPr>
        <p:grpSp>
          <p:nvGrpSpPr>
            <p:cNvPr id="18" name="Group 17"/>
            <p:cNvGrpSpPr/>
            <p:nvPr/>
          </p:nvGrpSpPr>
          <p:grpSpPr>
            <a:xfrm>
              <a:off x="6296039" y="2508940"/>
              <a:ext cx="2569380" cy="2069538"/>
              <a:chOff x="6296039" y="2508940"/>
              <a:chExt cx="2569380" cy="2069538"/>
            </a:xfrm>
          </p:grpSpPr>
          <p:sp>
            <p:nvSpPr>
              <p:cNvPr id="29" name="Rounded Rectangle 28"/>
              <p:cNvSpPr/>
              <p:nvPr/>
            </p:nvSpPr>
            <p:spPr>
              <a:xfrm>
                <a:off x="6464710" y="2508940"/>
                <a:ext cx="2400709" cy="2069538"/>
              </a:xfrm>
              <a:prstGeom prst="roundRect">
                <a:avLst>
                  <a:gd name="adj" fmla="val 18259"/>
                </a:avLst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Isosceles Triangle 29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Oval 26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4C7E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4C7EC3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 userDrawn="1"/>
        </p:nvGrpSpPr>
        <p:grpSpPr>
          <a:xfrm rot="10800000">
            <a:off x="286932" y="3031612"/>
            <a:ext cx="2860876" cy="1024194"/>
            <a:chOff x="6004543" y="3031612"/>
            <a:chExt cx="2860876" cy="1024194"/>
          </a:xfrm>
        </p:grpSpPr>
        <p:grpSp>
          <p:nvGrpSpPr>
            <p:cNvPr id="32" name="Group 31"/>
            <p:cNvGrpSpPr/>
            <p:nvPr/>
          </p:nvGrpSpPr>
          <p:grpSpPr>
            <a:xfrm>
              <a:off x="6296039" y="3031612"/>
              <a:ext cx="2569380" cy="1024194"/>
              <a:chOff x="6296039" y="3031612"/>
              <a:chExt cx="2569380" cy="1024194"/>
            </a:xfrm>
          </p:grpSpPr>
          <p:sp>
            <p:nvSpPr>
              <p:cNvPr id="35" name="Rounded Rectangle 34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Isosceles Triangle 35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Oval 32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6515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6515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 userDrawn="1"/>
        </p:nvGrpSpPr>
        <p:grpSpPr>
          <a:xfrm>
            <a:off x="706715" y="1667390"/>
            <a:ext cx="2718927" cy="1079163"/>
            <a:chOff x="688573" y="1667390"/>
            <a:chExt cx="2718927" cy="1079163"/>
          </a:xfrm>
        </p:grpSpPr>
        <p:grpSp>
          <p:nvGrpSpPr>
            <p:cNvPr id="38" name="Group 37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41" name="Rounded Rectangle 40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Isosceles Triangle 41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Oval 38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DC440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DC4405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 userDrawn="1"/>
        </p:nvGrpSpPr>
        <p:grpSpPr>
          <a:xfrm flipV="1">
            <a:off x="706714" y="4339866"/>
            <a:ext cx="2718928" cy="1079164"/>
            <a:chOff x="688573" y="1667390"/>
            <a:chExt cx="2718927" cy="1079163"/>
          </a:xfrm>
        </p:grpSpPr>
        <p:grpSp>
          <p:nvGrpSpPr>
            <p:cNvPr id="56" name="Group 55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59" name="Rounded Rectangle 58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Isosceles Triangle 59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Oval 56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2E0E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2E0E58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1" name="Picture 60" descr="Infographic middle only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0597" y="2195338"/>
            <a:ext cx="3771982" cy="3809947"/>
          </a:xfrm>
          <a:prstGeom prst="rect">
            <a:avLst/>
          </a:prstGeom>
        </p:spPr>
      </p:pic>
      <p:sp>
        <p:nvSpPr>
          <p:cNvPr id="63" name="TextBox 62"/>
          <p:cNvSpPr txBox="1"/>
          <p:nvPr userDrawn="1"/>
        </p:nvSpPr>
        <p:spPr>
          <a:xfrm>
            <a:off x="706714" y="1665396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600" b="0" dirty="0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 userDrawn="1"/>
        </p:nvSpPr>
        <p:spPr>
          <a:xfrm>
            <a:off x="706714" y="4396829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7" name="TextBox 66"/>
          <p:cNvSpPr txBox="1"/>
          <p:nvPr userDrawn="1"/>
        </p:nvSpPr>
        <p:spPr>
          <a:xfrm>
            <a:off x="286932" y="3031612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8" name="TextBox 67"/>
          <p:cNvSpPr txBox="1"/>
          <p:nvPr userDrawn="1"/>
        </p:nvSpPr>
        <p:spPr>
          <a:xfrm>
            <a:off x="6464710" y="2508940"/>
            <a:ext cx="2388394" cy="202942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600" dirty="0"/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1"/>
          </p:nvPr>
        </p:nvSpPr>
        <p:spPr>
          <a:xfrm>
            <a:off x="3347462" y="2239818"/>
            <a:ext cx="2471448" cy="25746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01907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80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2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sp>
        <p:nvSpPr>
          <p:cNvPr id="13" name="Oval 12"/>
          <p:cNvSpPr/>
          <p:nvPr userDrawn="1"/>
        </p:nvSpPr>
        <p:spPr>
          <a:xfrm>
            <a:off x="3024476" y="1517793"/>
            <a:ext cx="3098737" cy="3098737"/>
          </a:xfrm>
          <a:prstGeom prst="ellipse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6004543" y="2035595"/>
            <a:ext cx="2860876" cy="2069538"/>
            <a:chOff x="6004543" y="2508940"/>
            <a:chExt cx="2860876" cy="2069538"/>
          </a:xfrm>
        </p:grpSpPr>
        <p:grpSp>
          <p:nvGrpSpPr>
            <p:cNvPr id="17" name="Group 16"/>
            <p:cNvGrpSpPr/>
            <p:nvPr/>
          </p:nvGrpSpPr>
          <p:grpSpPr>
            <a:xfrm>
              <a:off x="6296039" y="2508940"/>
              <a:ext cx="2569380" cy="2069538"/>
              <a:chOff x="6296039" y="2508940"/>
              <a:chExt cx="2569380" cy="2069538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6464710" y="2508940"/>
                <a:ext cx="2400709" cy="2069538"/>
              </a:xfrm>
              <a:prstGeom prst="roundRect">
                <a:avLst>
                  <a:gd name="adj" fmla="val 18259"/>
                </a:avLst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Isosceles Triangle 28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4C7EC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Oval 17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4C7E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4C7EC3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 userDrawn="1"/>
        </p:nvGrpSpPr>
        <p:grpSpPr>
          <a:xfrm rot="10800000">
            <a:off x="286932" y="2558267"/>
            <a:ext cx="2860876" cy="1024194"/>
            <a:chOff x="6004543" y="3031612"/>
            <a:chExt cx="2860876" cy="1024194"/>
          </a:xfrm>
        </p:grpSpPr>
        <p:grpSp>
          <p:nvGrpSpPr>
            <p:cNvPr id="31" name="Group 30"/>
            <p:cNvGrpSpPr/>
            <p:nvPr/>
          </p:nvGrpSpPr>
          <p:grpSpPr>
            <a:xfrm>
              <a:off x="6296039" y="3031612"/>
              <a:ext cx="2569380" cy="1024194"/>
              <a:chOff x="6296039" y="3031612"/>
              <a:chExt cx="2569380" cy="1024194"/>
            </a:xfrm>
          </p:grpSpPr>
          <p:sp>
            <p:nvSpPr>
              <p:cNvPr id="34" name="Rounded Rectangle 33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Isosceles Triangle 34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Oval 31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6515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6515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 userDrawn="1"/>
        </p:nvGrpSpPr>
        <p:grpSpPr>
          <a:xfrm>
            <a:off x="706715" y="1194045"/>
            <a:ext cx="2718927" cy="1079163"/>
            <a:chOff x="688573" y="1667390"/>
            <a:chExt cx="2718927" cy="1079163"/>
          </a:xfrm>
        </p:grpSpPr>
        <p:grpSp>
          <p:nvGrpSpPr>
            <p:cNvPr id="37" name="Group 36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Isosceles Triangle 40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Oval 37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DC440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DC4405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 userDrawn="1"/>
        </p:nvGrpSpPr>
        <p:grpSpPr>
          <a:xfrm flipV="1">
            <a:off x="706714" y="3866521"/>
            <a:ext cx="2718928" cy="1079164"/>
            <a:chOff x="688573" y="1667390"/>
            <a:chExt cx="2718927" cy="1079163"/>
          </a:xfrm>
        </p:grpSpPr>
        <p:grpSp>
          <p:nvGrpSpPr>
            <p:cNvPr id="43" name="Group 42"/>
            <p:cNvGrpSpPr/>
            <p:nvPr/>
          </p:nvGrpSpPr>
          <p:grpSpPr>
            <a:xfrm rot="10800000">
              <a:off x="688573" y="1667390"/>
              <a:ext cx="2487199" cy="1024194"/>
              <a:chOff x="6378220" y="3031612"/>
              <a:chExt cx="2487199" cy="1024194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6464710" y="3031612"/>
                <a:ext cx="240070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Isosceles Triangle 46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2E0E5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Oval 43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2E0E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2E0E58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8" name="Picture 47" descr="Infographic middle only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0597" y="1721993"/>
            <a:ext cx="3771982" cy="3809947"/>
          </a:xfrm>
          <a:prstGeom prst="rect">
            <a:avLst/>
          </a:prstGeom>
        </p:spPr>
      </p:pic>
      <p:sp>
        <p:nvSpPr>
          <p:cNvPr id="49" name="TextBox 48"/>
          <p:cNvSpPr txBox="1"/>
          <p:nvPr userDrawn="1"/>
        </p:nvSpPr>
        <p:spPr>
          <a:xfrm>
            <a:off x="706714" y="1192051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b="0">
                <a:solidFill>
                  <a:schemeClr val="bg1"/>
                </a:solidFill>
              </a:rPr>
              <a:t>Committed </a:t>
            </a:r>
            <a:r>
              <a:rPr lang="en-US" sz="1600" b="1">
                <a:solidFill>
                  <a:schemeClr val="bg1"/>
                </a:solidFill>
              </a:rPr>
              <a:t>£1.8 million</a:t>
            </a:r>
            <a:r>
              <a:rPr lang="en-US" sz="1600" b="0">
                <a:solidFill>
                  <a:schemeClr val="bg1"/>
                </a:solidFill>
              </a:rPr>
              <a:t> to improve renal services</a:t>
            </a:r>
          </a:p>
        </p:txBody>
      </p:sp>
      <p:sp>
        <p:nvSpPr>
          <p:cNvPr id="50" name="TextBox 49"/>
          <p:cNvSpPr txBox="1"/>
          <p:nvPr userDrawn="1"/>
        </p:nvSpPr>
        <p:spPr>
          <a:xfrm>
            <a:off x="706714" y="3923484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Provided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1,400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grants to patients</a:t>
            </a:r>
          </a:p>
        </p:txBody>
      </p:sp>
      <p:sp>
        <p:nvSpPr>
          <p:cNvPr id="51" name="TextBox 50"/>
          <p:cNvSpPr txBox="1"/>
          <p:nvPr userDrawn="1"/>
        </p:nvSpPr>
        <p:spPr>
          <a:xfrm>
            <a:off x="286932" y="2558267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Invested in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75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unique projects and staff posts 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6464710" y="2035595"/>
            <a:ext cx="2388394" cy="202942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you don’t already know about us, why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 find out how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can help. Visit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www.kidneycareuk.org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or call us on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01420 541424</a:t>
            </a:r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1"/>
          </p:nvPr>
        </p:nvSpPr>
        <p:spPr>
          <a:xfrm>
            <a:off x="3347462" y="1778018"/>
            <a:ext cx="2471448" cy="25746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01907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002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 userDrawn="1"/>
        </p:nvSpPr>
        <p:spPr>
          <a:xfrm>
            <a:off x="3825557" y="1979593"/>
            <a:ext cx="3098737" cy="3098737"/>
          </a:xfrm>
          <a:prstGeom prst="ellipse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6805624" y="2735009"/>
            <a:ext cx="2117162" cy="1594310"/>
            <a:chOff x="6004543" y="2746554"/>
            <a:chExt cx="2117162" cy="1594310"/>
          </a:xfrm>
        </p:grpSpPr>
        <p:grpSp>
          <p:nvGrpSpPr>
            <p:cNvPr id="18" name="Group 17"/>
            <p:cNvGrpSpPr/>
            <p:nvPr/>
          </p:nvGrpSpPr>
          <p:grpSpPr>
            <a:xfrm>
              <a:off x="6296039" y="2746554"/>
              <a:ext cx="1825666" cy="1594310"/>
              <a:chOff x="6296039" y="2746554"/>
              <a:chExt cx="1825666" cy="1594310"/>
            </a:xfrm>
          </p:grpSpPr>
          <p:sp>
            <p:nvSpPr>
              <p:cNvPr id="29" name="Rounded Rectangle 28"/>
              <p:cNvSpPr/>
              <p:nvPr/>
            </p:nvSpPr>
            <p:spPr>
              <a:xfrm>
                <a:off x="6464711" y="2746554"/>
                <a:ext cx="1656994" cy="1594310"/>
              </a:xfrm>
              <a:prstGeom prst="roundRect">
                <a:avLst>
                  <a:gd name="adj" fmla="val 18259"/>
                </a:avLst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Isosceles Triangle 29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Oval 26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6515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6515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 userDrawn="1"/>
        </p:nvGrpSpPr>
        <p:grpSpPr>
          <a:xfrm rot="10800000">
            <a:off x="170182" y="3020067"/>
            <a:ext cx="3778707" cy="1024194"/>
            <a:chOff x="6004543" y="3031612"/>
            <a:chExt cx="3778707" cy="1024194"/>
          </a:xfrm>
          <a:solidFill>
            <a:srgbClr val="4C7EC3"/>
          </a:solidFill>
        </p:grpSpPr>
        <p:grpSp>
          <p:nvGrpSpPr>
            <p:cNvPr id="32" name="Group 31"/>
            <p:cNvGrpSpPr/>
            <p:nvPr/>
          </p:nvGrpSpPr>
          <p:grpSpPr>
            <a:xfrm>
              <a:off x="6296039" y="3031612"/>
              <a:ext cx="3487211" cy="1024194"/>
              <a:chOff x="6296039" y="3031612"/>
              <a:chExt cx="3487211" cy="1024194"/>
            </a:xfrm>
            <a:grpFill/>
          </p:grpSpPr>
          <p:sp>
            <p:nvSpPr>
              <p:cNvPr id="35" name="Rounded Rectangle 34"/>
              <p:cNvSpPr/>
              <p:nvPr/>
            </p:nvSpPr>
            <p:spPr>
              <a:xfrm>
                <a:off x="6464711" y="3031612"/>
                <a:ext cx="3318539" cy="10241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Isosceles Triangle 35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Oval 32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 userDrawn="1"/>
        </p:nvGrpSpPr>
        <p:grpSpPr>
          <a:xfrm>
            <a:off x="589964" y="1655845"/>
            <a:ext cx="3636759" cy="1079163"/>
            <a:chOff x="-229259" y="1667390"/>
            <a:chExt cx="3636759" cy="1079163"/>
          </a:xfrm>
        </p:grpSpPr>
        <p:grpSp>
          <p:nvGrpSpPr>
            <p:cNvPr id="38" name="Group 37"/>
            <p:cNvGrpSpPr/>
            <p:nvPr/>
          </p:nvGrpSpPr>
          <p:grpSpPr>
            <a:xfrm rot="10800000">
              <a:off x="-229259" y="1667390"/>
              <a:ext cx="3405031" cy="1024194"/>
              <a:chOff x="6378220" y="3031612"/>
              <a:chExt cx="3405031" cy="1024194"/>
            </a:xfrm>
          </p:grpSpPr>
          <p:sp>
            <p:nvSpPr>
              <p:cNvPr id="41" name="Rounded Rectangle 40"/>
              <p:cNvSpPr/>
              <p:nvPr/>
            </p:nvSpPr>
            <p:spPr>
              <a:xfrm>
                <a:off x="6464712" y="3031612"/>
                <a:ext cx="331853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Isosceles Triangle 41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Oval 38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DC440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DC4405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 userDrawn="1"/>
        </p:nvGrpSpPr>
        <p:grpSpPr>
          <a:xfrm flipV="1">
            <a:off x="589964" y="4328321"/>
            <a:ext cx="3636759" cy="1079164"/>
            <a:chOff x="-229258" y="1667390"/>
            <a:chExt cx="3636758" cy="1079163"/>
          </a:xfrm>
          <a:solidFill>
            <a:srgbClr val="1D4E57"/>
          </a:solidFill>
        </p:grpSpPr>
        <p:grpSp>
          <p:nvGrpSpPr>
            <p:cNvPr id="44" name="Group 43"/>
            <p:cNvGrpSpPr/>
            <p:nvPr/>
          </p:nvGrpSpPr>
          <p:grpSpPr>
            <a:xfrm rot="10800000">
              <a:off x="-229258" y="1667390"/>
              <a:ext cx="3405030" cy="1024194"/>
              <a:chOff x="6378220" y="3031612"/>
              <a:chExt cx="3405030" cy="1024194"/>
            </a:xfrm>
            <a:grpFill/>
          </p:grpSpPr>
          <p:sp>
            <p:nvSpPr>
              <p:cNvPr id="47" name="Rounded Rectangle 46"/>
              <p:cNvSpPr/>
              <p:nvPr/>
            </p:nvSpPr>
            <p:spPr>
              <a:xfrm>
                <a:off x="6464711" y="3031612"/>
                <a:ext cx="3318539" cy="10241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Isosceles Triangle 47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Oval 44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TextBox 49"/>
          <p:cNvSpPr txBox="1"/>
          <p:nvPr userDrawn="1"/>
        </p:nvSpPr>
        <p:spPr>
          <a:xfrm>
            <a:off x="589965" y="1653851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£3 a month</a:t>
            </a:r>
            <a:r>
              <a:rPr lang="en-US" sz="1400" b="0">
                <a:solidFill>
                  <a:schemeClr val="bg1"/>
                </a:solidFill>
              </a:rPr>
              <a:t>for a year could pay for a session with one of our qualified counsellors</a:t>
            </a:r>
          </a:p>
        </p:txBody>
      </p:sp>
      <p:sp>
        <p:nvSpPr>
          <p:cNvPr id="51" name="TextBox 50"/>
          <p:cNvSpPr txBox="1"/>
          <p:nvPr userDrawn="1"/>
        </p:nvSpPr>
        <p:spPr>
          <a:xfrm>
            <a:off x="589965" y="4385284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£10 a month </a:t>
            </a:r>
            <a:r>
              <a:rPr lang="en-US" sz="1400" b="0">
                <a:solidFill>
                  <a:schemeClr val="bg1"/>
                </a:solidFill>
              </a:rPr>
              <a:t>for a year could pay for a day at one of our life changing activity breaks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170183" y="3020067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£5 a month </a:t>
            </a:r>
            <a:r>
              <a:rPr lang="en-US" sz="1400" b="0">
                <a:solidFill>
                  <a:schemeClr val="bg1"/>
                </a:solidFill>
              </a:rPr>
              <a:t>for a year could pay for a complimentary therapist to visit a dialysis unit for a day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7346607" y="2497395"/>
            <a:ext cx="1484272" cy="202942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88p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every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£1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goes directly toimprove the lives of kidney patients and their families.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49" name="Picture 48" descr="Infographic middle only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1678" y="2183793"/>
            <a:ext cx="3771982" cy="3809947"/>
          </a:xfrm>
          <a:prstGeom prst="rect">
            <a:avLst/>
          </a:prstGeom>
        </p:spPr>
      </p:pic>
      <p:sp>
        <p:nvSpPr>
          <p:cNvPr id="15" name="Content Placeholder 27"/>
          <p:cNvSpPr>
            <a:spLocks noGrp="1"/>
          </p:cNvSpPr>
          <p:nvPr>
            <p:ph sz="quarter" idx="11"/>
          </p:nvPr>
        </p:nvSpPr>
        <p:spPr>
          <a:xfrm>
            <a:off x="4137028" y="2239818"/>
            <a:ext cx="2471448" cy="25746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5" name="Picture 54" descr="Infographic middle only-01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618" y="1688705"/>
            <a:ext cx="1322057" cy="1335363"/>
          </a:xfrm>
          <a:prstGeom prst="rect">
            <a:avLst/>
          </a:prstGeom>
        </p:spPr>
      </p:pic>
      <p:pic>
        <p:nvPicPr>
          <p:cNvPr id="56" name="Picture 55" descr="Infographic middle only-01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618" y="4423401"/>
            <a:ext cx="1322057" cy="1335363"/>
          </a:xfrm>
          <a:prstGeom prst="rect">
            <a:avLst/>
          </a:prstGeom>
        </p:spPr>
      </p:pic>
      <p:pic>
        <p:nvPicPr>
          <p:cNvPr id="57" name="Picture 56" descr="Infographic middle only-01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1766" y="3048650"/>
            <a:ext cx="1322057" cy="1335363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2952753" y="1748539"/>
            <a:ext cx="8710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DC4405"/>
                </a:solidFill>
              </a:rPr>
              <a:t>£3</a:t>
            </a:r>
          </a:p>
        </p:txBody>
      </p:sp>
      <p:sp>
        <p:nvSpPr>
          <p:cNvPr id="58" name="Rectangle 57"/>
          <p:cNvSpPr/>
          <p:nvPr userDrawn="1"/>
        </p:nvSpPr>
        <p:spPr>
          <a:xfrm>
            <a:off x="2827687" y="4476900"/>
            <a:ext cx="11212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1D4E57"/>
                </a:solidFill>
              </a:rPr>
              <a:t>£10</a:t>
            </a:r>
          </a:p>
        </p:txBody>
      </p:sp>
      <p:sp>
        <p:nvSpPr>
          <p:cNvPr id="59" name="Rectangle 58"/>
          <p:cNvSpPr/>
          <p:nvPr userDrawn="1"/>
        </p:nvSpPr>
        <p:spPr>
          <a:xfrm>
            <a:off x="2521585" y="3100385"/>
            <a:ext cx="8710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4C7EC3"/>
                </a:solidFill>
              </a:rPr>
              <a:t>£5</a:t>
            </a:r>
          </a:p>
        </p:txBody>
      </p:sp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01907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502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3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 userDrawn="1"/>
        </p:nvSpPr>
        <p:spPr>
          <a:xfrm>
            <a:off x="3825557" y="1512535"/>
            <a:ext cx="3098737" cy="3098737"/>
          </a:xfrm>
          <a:prstGeom prst="ellipse">
            <a:avLst/>
          </a:prstGeom>
          <a:noFill/>
          <a:ln w="381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/>
          <p:cNvGrpSpPr/>
          <p:nvPr userDrawn="1"/>
        </p:nvGrpSpPr>
        <p:grpSpPr>
          <a:xfrm>
            <a:off x="6805624" y="2267951"/>
            <a:ext cx="2117162" cy="1594310"/>
            <a:chOff x="6004543" y="2746554"/>
            <a:chExt cx="2117162" cy="1594310"/>
          </a:xfrm>
        </p:grpSpPr>
        <p:grpSp>
          <p:nvGrpSpPr>
            <p:cNvPr id="62" name="Group 61"/>
            <p:cNvGrpSpPr/>
            <p:nvPr/>
          </p:nvGrpSpPr>
          <p:grpSpPr>
            <a:xfrm>
              <a:off x="6296039" y="2746554"/>
              <a:ext cx="1825666" cy="1594310"/>
              <a:chOff x="6296039" y="2746554"/>
              <a:chExt cx="1825666" cy="1594310"/>
            </a:xfrm>
          </p:grpSpPr>
          <p:sp>
            <p:nvSpPr>
              <p:cNvPr id="65" name="Rounded Rectangle 64"/>
              <p:cNvSpPr/>
              <p:nvPr/>
            </p:nvSpPr>
            <p:spPr>
              <a:xfrm>
                <a:off x="6464711" y="2746554"/>
                <a:ext cx="1656994" cy="1594310"/>
              </a:xfrm>
              <a:prstGeom prst="roundRect">
                <a:avLst>
                  <a:gd name="adj" fmla="val 18259"/>
                </a:avLst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Isosceles Triangle 65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solidFill>
                <a:srgbClr val="6515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3" name="Oval 62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solidFill>
              <a:srgbClr val="6515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solidFill>
              <a:srgbClr val="651557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/>
          <p:cNvGrpSpPr/>
          <p:nvPr userDrawn="1"/>
        </p:nvGrpSpPr>
        <p:grpSpPr>
          <a:xfrm rot="10800000">
            <a:off x="170182" y="2553009"/>
            <a:ext cx="3778707" cy="1024194"/>
            <a:chOff x="6004543" y="3031612"/>
            <a:chExt cx="3778707" cy="1024194"/>
          </a:xfrm>
          <a:solidFill>
            <a:srgbClr val="4C7EC3"/>
          </a:solidFill>
        </p:grpSpPr>
        <p:grpSp>
          <p:nvGrpSpPr>
            <p:cNvPr id="68" name="Group 67"/>
            <p:cNvGrpSpPr/>
            <p:nvPr/>
          </p:nvGrpSpPr>
          <p:grpSpPr>
            <a:xfrm>
              <a:off x="6296039" y="3031612"/>
              <a:ext cx="3487211" cy="1024194"/>
              <a:chOff x="6296039" y="3031612"/>
              <a:chExt cx="3487211" cy="1024194"/>
            </a:xfrm>
            <a:grpFill/>
          </p:grpSpPr>
          <p:sp>
            <p:nvSpPr>
              <p:cNvPr id="71" name="Rounded Rectangle 70"/>
              <p:cNvSpPr/>
              <p:nvPr/>
            </p:nvSpPr>
            <p:spPr>
              <a:xfrm>
                <a:off x="6464711" y="3031612"/>
                <a:ext cx="3318539" cy="10241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Isosceles Triangle 71"/>
              <p:cNvSpPr/>
              <p:nvPr/>
            </p:nvSpPr>
            <p:spPr>
              <a:xfrm rot="16200000">
                <a:off x="6297736" y="3423206"/>
                <a:ext cx="239024" cy="242417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9" name="Oval 68"/>
            <p:cNvSpPr/>
            <p:nvPr/>
          </p:nvSpPr>
          <p:spPr>
            <a:xfrm>
              <a:off x="6004543" y="3424903"/>
              <a:ext cx="237613" cy="237613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6057243" y="3476646"/>
              <a:ext cx="134127" cy="134127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/>
          <p:cNvGrpSpPr/>
          <p:nvPr userDrawn="1"/>
        </p:nvGrpSpPr>
        <p:grpSpPr>
          <a:xfrm>
            <a:off x="589964" y="1188787"/>
            <a:ext cx="3636759" cy="1079163"/>
            <a:chOff x="-229259" y="1667390"/>
            <a:chExt cx="3636759" cy="1079163"/>
          </a:xfrm>
        </p:grpSpPr>
        <p:grpSp>
          <p:nvGrpSpPr>
            <p:cNvPr id="74" name="Group 73"/>
            <p:cNvGrpSpPr/>
            <p:nvPr/>
          </p:nvGrpSpPr>
          <p:grpSpPr>
            <a:xfrm rot="10800000">
              <a:off x="-229259" y="1667390"/>
              <a:ext cx="3405031" cy="1024194"/>
              <a:chOff x="6378220" y="3031612"/>
              <a:chExt cx="3405031" cy="1024194"/>
            </a:xfrm>
          </p:grpSpPr>
          <p:sp>
            <p:nvSpPr>
              <p:cNvPr id="77" name="Rounded Rectangle 76"/>
              <p:cNvSpPr/>
              <p:nvPr/>
            </p:nvSpPr>
            <p:spPr>
              <a:xfrm>
                <a:off x="6464712" y="3031612"/>
                <a:ext cx="3318539" cy="1024194"/>
              </a:xfrm>
              <a:prstGeom prst="roundRect">
                <a:avLst>
                  <a:gd name="adj" fmla="val 50000"/>
                </a:avLst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Isosceles Triangle 77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solidFill>
                <a:srgbClr val="DC440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5" name="Oval 74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solidFill>
              <a:srgbClr val="DC440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solidFill>
              <a:srgbClr val="DC4405"/>
            </a:solidFill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/>
          <p:cNvGrpSpPr/>
          <p:nvPr userDrawn="1"/>
        </p:nvGrpSpPr>
        <p:grpSpPr>
          <a:xfrm flipV="1">
            <a:off x="589964" y="3861263"/>
            <a:ext cx="3636759" cy="1079164"/>
            <a:chOff x="-229258" y="1667390"/>
            <a:chExt cx="3636758" cy="1079163"/>
          </a:xfrm>
          <a:solidFill>
            <a:srgbClr val="1D4E57"/>
          </a:solidFill>
        </p:grpSpPr>
        <p:grpSp>
          <p:nvGrpSpPr>
            <p:cNvPr id="80" name="Group 79"/>
            <p:cNvGrpSpPr/>
            <p:nvPr/>
          </p:nvGrpSpPr>
          <p:grpSpPr>
            <a:xfrm rot="10800000">
              <a:off x="-229258" y="1667390"/>
              <a:ext cx="3405030" cy="1024194"/>
              <a:chOff x="6378220" y="3031612"/>
              <a:chExt cx="3405030" cy="1024194"/>
            </a:xfrm>
            <a:grpFill/>
          </p:grpSpPr>
          <p:sp>
            <p:nvSpPr>
              <p:cNvPr id="83" name="Rounded Rectangle 82"/>
              <p:cNvSpPr/>
              <p:nvPr/>
            </p:nvSpPr>
            <p:spPr>
              <a:xfrm>
                <a:off x="6464711" y="3031612"/>
                <a:ext cx="3318539" cy="10241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Isosceles Triangle 83"/>
              <p:cNvSpPr/>
              <p:nvPr/>
            </p:nvSpPr>
            <p:spPr>
              <a:xfrm rot="18192704">
                <a:off x="6379917" y="3116895"/>
                <a:ext cx="239024" cy="242417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1" name="Oval 80"/>
            <p:cNvSpPr/>
            <p:nvPr/>
          </p:nvSpPr>
          <p:spPr>
            <a:xfrm rot="10800000">
              <a:off x="3169887" y="2508940"/>
              <a:ext cx="237613" cy="237613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/>
            <p:nvPr/>
          </p:nvSpPr>
          <p:spPr>
            <a:xfrm rot="10800000">
              <a:off x="3220673" y="2560683"/>
              <a:ext cx="134127" cy="134127"/>
            </a:xfrm>
            <a:prstGeom prst="ellipse">
              <a:avLst/>
            </a:prstGeom>
            <a:grpFill/>
            <a:ln w="38100" cmpd="sng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5" name="TextBox 84"/>
          <p:cNvSpPr txBox="1"/>
          <p:nvPr userDrawn="1"/>
        </p:nvSpPr>
        <p:spPr>
          <a:xfrm>
            <a:off x="589965" y="1186793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£3 a month</a:t>
            </a:r>
            <a:r>
              <a:rPr lang="en-US" sz="1400" b="0">
                <a:solidFill>
                  <a:schemeClr val="bg1"/>
                </a:solidFill>
              </a:rPr>
              <a:t>for a year could pay for a session with one of our qualified counsellors</a:t>
            </a:r>
          </a:p>
        </p:txBody>
      </p:sp>
      <p:sp>
        <p:nvSpPr>
          <p:cNvPr id="86" name="TextBox 85"/>
          <p:cNvSpPr txBox="1"/>
          <p:nvPr userDrawn="1"/>
        </p:nvSpPr>
        <p:spPr>
          <a:xfrm>
            <a:off x="589965" y="3918226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£10 a month </a:t>
            </a:r>
            <a:r>
              <a:rPr lang="en-US" sz="1400" b="0">
                <a:solidFill>
                  <a:schemeClr val="bg1"/>
                </a:solidFill>
              </a:rPr>
              <a:t>for a year could pay for a day at one of our life changing activity breaks</a:t>
            </a:r>
          </a:p>
        </p:txBody>
      </p:sp>
      <p:sp>
        <p:nvSpPr>
          <p:cNvPr id="87" name="TextBox 86"/>
          <p:cNvSpPr txBox="1"/>
          <p:nvPr userDrawn="1"/>
        </p:nvSpPr>
        <p:spPr>
          <a:xfrm>
            <a:off x="170183" y="2553009"/>
            <a:ext cx="2388394" cy="9840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</a:rPr>
              <a:t>£5 a month </a:t>
            </a:r>
            <a:r>
              <a:rPr lang="en-US" sz="1400" b="0">
                <a:solidFill>
                  <a:schemeClr val="bg1"/>
                </a:solidFill>
              </a:rPr>
              <a:t>for a year could pay for a complimentary therapist to visit a dialysis unit for a day</a:t>
            </a:r>
          </a:p>
        </p:txBody>
      </p:sp>
      <p:sp>
        <p:nvSpPr>
          <p:cNvPr id="88" name="TextBox 87"/>
          <p:cNvSpPr txBox="1"/>
          <p:nvPr userDrawn="1"/>
        </p:nvSpPr>
        <p:spPr>
          <a:xfrm>
            <a:off x="7346607" y="2030337"/>
            <a:ext cx="1484272" cy="202942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88p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every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£1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goes directly toimprove the lives of kidney patients and their families.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0" name="Picture 89" descr="Infographic middle only-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1678" y="1716735"/>
            <a:ext cx="3771982" cy="3809947"/>
          </a:xfrm>
          <a:prstGeom prst="rect">
            <a:avLst/>
          </a:prstGeom>
        </p:spPr>
      </p:pic>
      <p:pic>
        <p:nvPicPr>
          <p:cNvPr id="91" name="Picture 90" descr="Infographic middle only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618" y="1221647"/>
            <a:ext cx="1322057" cy="1335363"/>
          </a:xfrm>
          <a:prstGeom prst="rect">
            <a:avLst/>
          </a:prstGeom>
        </p:spPr>
      </p:pic>
      <p:pic>
        <p:nvPicPr>
          <p:cNvPr id="92" name="Picture 91" descr="Infographic middle only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618" y="3956343"/>
            <a:ext cx="1322057" cy="1335363"/>
          </a:xfrm>
          <a:prstGeom prst="rect">
            <a:avLst/>
          </a:prstGeom>
        </p:spPr>
      </p:pic>
      <p:pic>
        <p:nvPicPr>
          <p:cNvPr id="93" name="Picture 92" descr="Infographic middle only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1766" y="2581592"/>
            <a:ext cx="1322057" cy="1335363"/>
          </a:xfrm>
          <a:prstGeom prst="rect">
            <a:avLst/>
          </a:prstGeom>
        </p:spPr>
      </p:pic>
      <p:sp>
        <p:nvSpPr>
          <p:cNvPr id="94" name="Rectangle 93"/>
          <p:cNvSpPr/>
          <p:nvPr userDrawn="1"/>
        </p:nvSpPr>
        <p:spPr>
          <a:xfrm>
            <a:off x="2952753" y="1281481"/>
            <a:ext cx="8710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DC4405"/>
                </a:solidFill>
              </a:rPr>
              <a:t>£3</a:t>
            </a:r>
          </a:p>
        </p:txBody>
      </p:sp>
      <p:sp>
        <p:nvSpPr>
          <p:cNvPr id="95" name="Rectangle 94"/>
          <p:cNvSpPr/>
          <p:nvPr userDrawn="1"/>
        </p:nvSpPr>
        <p:spPr>
          <a:xfrm>
            <a:off x="2827687" y="4009842"/>
            <a:ext cx="11212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1D4E57"/>
                </a:solidFill>
              </a:rPr>
              <a:t>£10</a:t>
            </a:r>
          </a:p>
        </p:txBody>
      </p:sp>
      <p:sp>
        <p:nvSpPr>
          <p:cNvPr id="96" name="Rectangle 95"/>
          <p:cNvSpPr/>
          <p:nvPr userDrawn="1"/>
        </p:nvSpPr>
        <p:spPr>
          <a:xfrm>
            <a:off x="2521585" y="2633327"/>
            <a:ext cx="8710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4C7EC3"/>
                </a:solidFill>
              </a:rPr>
              <a:t>£5</a:t>
            </a:r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1"/>
          </p:nvPr>
        </p:nvSpPr>
        <p:spPr>
          <a:xfrm>
            <a:off x="4140378" y="1778018"/>
            <a:ext cx="2471448" cy="2574637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01907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686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nfographic middle only-0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4988" y="1987137"/>
            <a:ext cx="5030822" cy="5081457"/>
          </a:xfrm>
          <a:prstGeom prst="rect">
            <a:avLst/>
          </a:prstGeom>
        </p:spPr>
      </p:pic>
      <p:sp>
        <p:nvSpPr>
          <p:cNvPr id="5" name="Manual Input 28"/>
          <p:cNvSpPr/>
          <p:nvPr userDrawn="1"/>
        </p:nvSpPr>
        <p:spPr>
          <a:xfrm rot="5400000" flipH="1">
            <a:off x="4075504" y="-3592062"/>
            <a:ext cx="509552" cy="8660560"/>
          </a:xfrm>
          <a:custGeom>
            <a:avLst/>
            <a:gdLst/>
            <a:ahLst/>
            <a:cxnLst/>
            <a:rect l="l" t="t" r="r" b="b"/>
            <a:pathLst>
              <a:path w="509552" h="8660560">
                <a:moveTo>
                  <a:pt x="509552" y="8660560"/>
                </a:moveTo>
                <a:lnTo>
                  <a:pt x="509552" y="8513380"/>
                </a:lnTo>
                <a:lnTo>
                  <a:pt x="509552" y="1375440"/>
                </a:lnTo>
                <a:lnTo>
                  <a:pt x="509552" y="1228260"/>
                </a:lnTo>
                <a:lnTo>
                  <a:pt x="509552" y="175757"/>
                </a:lnTo>
                <a:lnTo>
                  <a:pt x="509552" y="28577"/>
                </a:lnTo>
                <a:lnTo>
                  <a:pt x="509066" y="28806"/>
                </a:lnTo>
                <a:lnTo>
                  <a:pt x="500771" y="8780"/>
                </a:lnTo>
                <a:cubicBezTo>
                  <a:pt x="495346" y="3355"/>
                  <a:pt x="487852" y="0"/>
                  <a:pt x="479574" y="0"/>
                </a:cubicBezTo>
                <a:lnTo>
                  <a:pt x="468652" y="4524"/>
                </a:lnTo>
                <a:lnTo>
                  <a:pt x="468652" y="1433"/>
                </a:lnTo>
                <a:lnTo>
                  <a:pt x="18192" y="241265"/>
                </a:lnTo>
                <a:lnTo>
                  <a:pt x="18192" y="243920"/>
                </a:lnTo>
                <a:lnTo>
                  <a:pt x="8781" y="247819"/>
                </a:lnTo>
                <a:lnTo>
                  <a:pt x="259" y="268393"/>
                </a:lnTo>
                <a:lnTo>
                  <a:pt x="2" y="268514"/>
                </a:lnTo>
                <a:lnTo>
                  <a:pt x="2" y="269013"/>
                </a:lnTo>
                <a:lnTo>
                  <a:pt x="0" y="269016"/>
                </a:lnTo>
                <a:lnTo>
                  <a:pt x="2" y="269020"/>
                </a:lnTo>
                <a:lnTo>
                  <a:pt x="2" y="415694"/>
                </a:lnTo>
                <a:lnTo>
                  <a:pt x="2" y="416193"/>
                </a:lnTo>
                <a:lnTo>
                  <a:pt x="0" y="416196"/>
                </a:lnTo>
                <a:lnTo>
                  <a:pt x="2" y="416200"/>
                </a:lnTo>
                <a:lnTo>
                  <a:pt x="2" y="1004340"/>
                </a:lnTo>
                <a:lnTo>
                  <a:pt x="1" y="1004340"/>
                </a:lnTo>
                <a:lnTo>
                  <a:pt x="1" y="1151520"/>
                </a:lnTo>
                <a:lnTo>
                  <a:pt x="1" y="8513380"/>
                </a:lnTo>
                <a:lnTo>
                  <a:pt x="1" y="8660560"/>
                </a:lnTo>
                <a:close/>
              </a:path>
            </a:pathLst>
          </a:custGeom>
          <a:solidFill>
            <a:srgbClr val="004F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 wrap="square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3" name="Picture 2" descr="men cicle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1973" y="1135276"/>
            <a:ext cx="4684105" cy="4684105"/>
          </a:xfrm>
          <a:prstGeom prst="rect">
            <a:avLst/>
          </a:prstGeom>
        </p:spPr>
      </p:pic>
      <p:sp>
        <p:nvSpPr>
          <p:cNvPr id="15" name="Content Placeholder 27"/>
          <p:cNvSpPr>
            <a:spLocks noGrp="1"/>
          </p:cNvSpPr>
          <p:nvPr>
            <p:ph sz="quarter" idx="11"/>
          </p:nvPr>
        </p:nvSpPr>
        <p:spPr>
          <a:xfrm>
            <a:off x="2907302" y="2300901"/>
            <a:ext cx="3233446" cy="3151909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891" y="5901907"/>
            <a:ext cx="1340778" cy="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2895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4 - no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men cicl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4251" y="224443"/>
            <a:ext cx="5910679" cy="5910679"/>
          </a:xfrm>
          <a:prstGeom prst="rect">
            <a:avLst/>
          </a:prstGeom>
        </p:spPr>
      </p:pic>
      <p:pic>
        <p:nvPicPr>
          <p:cNvPr id="6" name="Picture 5" descr="KCUK Logo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76" y="5961664"/>
            <a:ext cx="1454155" cy="748832"/>
          </a:xfrm>
          <a:prstGeom prst="rect">
            <a:avLst/>
          </a:prstGeom>
        </p:spPr>
      </p:pic>
      <p:sp>
        <p:nvSpPr>
          <p:cNvPr id="19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>
          <a:xfrm rot="18900000">
            <a:off x="7913801" y="6132487"/>
            <a:ext cx="1490917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1" name="Diagonal Stripe 20"/>
          <p:cNvSpPr/>
          <p:nvPr userDrawn="1"/>
        </p:nvSpPr>
        <p:spPr>
          <a:xfrm flipH="1" flipV="1">
            <a:off x="8014707" y="5654846"/>
            <a:ext cx="1139453" cy="1133228"/>
          </a:xfrm>
          <a:prstGeom prst="diagStripe">
            <a:avLst>
              <a:gd name="adj" fmla="val 67561"/>
            </a:avLst>
          </a:prstGeom>
          <a:solidFill>
            <a:srgbClr val="4C7E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2" name="Diagonal Stripe 21"/>
          <p:cNvSpPr/>
          <p:nvPr userDrawn="1"/>
        </p:nvSpPr>
        <p:spPr>
          <a:xfrm rot="10800000">
            <a:off x="8421120" y="6135122"/>
            <a:ext cx="729265" cy="729265"/>
          </a:xfrm>
          <a:prstGeom prst="diagStrip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3" name="Title Placeholder 1"/>
          <p:cNvSpPr txBox="1">
            <a:spLocks/>
          </p:cNvSpPr>
          <p:nvPr userDrawn="1"/>
        </p:nvSpPr>
        <p:spPr>
          <a:xfrm rot="18900000">
            <a:off x="8436658" y="6452832"/>
            <a:ext cx="956441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fld id="{AE43EC24-4FE2-E142-8EBF-D0CC4E9BEEF1}" type="slidenum">
              <a:rPr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4" name="Title Placeholder 1"/>
          <p:cNvSpPr txBox="1">
            <a:spLocks/>
          </p:cNvSpPr>
          <p:nvPr userDrawn="1"/>
        </p:nvSpPr>
        <p:spPr>
          <a:xfrm rot="18900000">
            <a:off x="7814542" y="6136947"/>
            <a:ext cx="1680514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kidney patients</a:t>
            </a:r>
          </a:p>
        </p:txBody>
      </p:sp>
      <p:sp>
        <p:nvSpPr>
          <p:cNvPr id="25" name="Diagonal Stripe 24"/>
          <p:cNvSpPr/>
          <p:nvPr userDrawn="1"/>
        </p:nvSpPr>
        <p:spPr>
          <a:xfrm rot="10800000">
            <a:off x="7472920" y="5694891"/>
            <a:ext cx="1169496" cy="1169496"/>
          </a:xfrm>
          <a:prstGeom prst="diagStripe">
            <a:avLst>
              <a:gd name="adj" fmla="val 69832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6F7073"/>
              </a:solidFill>
            </a:endParaRPr>
          </a:p>
        </p:txBody>
      </p:sp>
      <p:sp>
        <p:nvSpPr>
          <p:cNvPr id="26" name="Title Placeholder 1"/>
          <p:cNvSpPr txBox="1">
            <a:spLocks/>
          </p:cNvSpPr>
          <p:nvPr userDrawn="1"/>
        </p:nvSpPr>
        <p:spPr>
          <a:xfrm rot="18900000">
            <a:off x="7311160" y="6186893"/>
            <a:ext cx="1628100" cy="34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1200" dirty="0">
                <a:solidFill>
                  <a:srgbClr val="FFFFFF"/>
                </a:solidFill>
              </a:rPr>
              <a:t>Improving life for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92" y="5997722"/>
            <a:ext cx="1201016" cy="676715"/>
          </a:xfrm>
          <a:prstGeom prst="rect">
            <a:avLst/>
          </a:prstGeom>
        </p:spPr>
      </p:pic>
      <p:pic>
        <p:nvPicPr>
          <p:cNvPr id="16" name="Picture 15" descr="Infographic middle only-01.pn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5942" y="1112564"/>
            <a:ext cx="5851035" cy="5909926"/>
          </a:xfrm>
          <a:prstGeom prst="rect">
            <a:avLst/>
          </a:prstGeom>
        </p:spPr>
      </p:pic>
      <p:sp>
        <p:nvSpPr>
          <p:cNvPr id="15" name="Content Placeholder 27"/>
          <p:cNvSpPr>
            <a:spLocks noGrp="1"/>
          </p:cNvSpPr>
          <p:nvPr>
            <p:ph sz="quarter" idx="11"/>
          </p:nvPr>
        </p:nvSpPr>
        <p:spPr>
          <a:xfrm>
            <a:off x="2984398" y="1454878"/>
            <a:ext cx="3351617" cy="3491074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3000" b="1">
                <a:solidFill>
                  <a:srgbClr val="1D4E57"/>
                </a:solidFill>
              </a:defRPr>
            </a:lvl1pPr>
            <a:lvl2pPr marL="362250" indent="0" algn="ctr">
              <a:buNone/>
              <a:defRPr sz="3000" b="1">
                <a:solidFill>
                  <a:srgbClr val="1D4E57"/>
                </a:solidFill>
              </a:defRPr>
            </a:lvl2pPr>
            <a:lvl3pPr marL="671400" indent="0" algn="ctr">
              <a:buNone/>
              <a:defRPr sz="3000" b="1">
                <a:solidFill>
                  <a:srgbClr val="1D4E57"/>
                </a:solidFill>
              </a:defRPr>
            </a:lvl3pPr>
            <a:lvl4pPr marL="923400" indent="0" algn="ctr">
              <a:buNone/>
              <a:defRPr sz="3000" b="1">
                <a:solidFill>
                  <a:srgbClr val="1D4E57"/>
                </a:solidFill>
              </a:defRPr>
            </a:lvl4pPr>
            <a:lvl5pPr marL="1175400" indent="0" algn="ctr">
              <a:buNone/>
              <a:defRPr sz="3000" b="1">
                <a:solidFill>
                  <a:srgbClr val="1D4E57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73004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25403" y="5118288"/>
            <a:ext cx="2259266" cy="12729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5187" y="5045399"/>
            <a:ext cx="2728992" cy="141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340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622" y="1510066"/>
            <a:ext cx="7882758" cy="40123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0623" y="621081"/>
            <a:ext cx="7882756" cy="51754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917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82" r:id="rId3"/>
    <p:sldLayoutId id="2147483675" r:id="rId4"/>
    <p:sldLayoutId id="2147483677" r:id="rId5"/>
    <p:sldLayoutId id="2147483676" r:id="rId6"/>
    <p:sldLayoutId id="2147483678" r:id="rId7"/>
    <p:sldLayoutId id="2147483683" r:id="rId8"/>
    <p:sldLayoutId id="2147483681" r:id="rId9"/>
    <p:sldLayoutId id="2147483684" r:id="rId10"/>
    <p:sldLayoutId id="2147483679" r:id="rId11"/>
    <p:sldLayoutId id="2147483691" r:id="rId12"/>
    <p:sldLayoutId id="2147483692" r:id="rId13"/>
    <p:sldLayoutId id="2147483680" r:id="rId14"/>
    <p:sldLayoutId id="2147483663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6" r:id="rId22"/>
    <p:sldLayoutId id="2147483693" r:id="rId23"/>
    <p:sldLayoutId id="2147483697" r:id="rId24"/>
    <p:sldLayoutId id="2147483694" r:id="rId25"/>
    <p:sldLayoutId id="2147483698" r:id="rId26"/>
    <p:sldLayoutId id="2147483695" r:id="rId27"/>
    <p:sldLayoutId id="2147483699" r:id="rId28"/>
    <p:sldLayoutId id="2147483664" r:id="rId29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13200" indent="-349200" algn="l" defTabSz="4572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rgbClr val="DC4405"/>
        </a:buClr>
        <a:buSzPct val="100000"/>
        <a:buFont typeface="Arial"/>
        <a:buChar char="•"/>
        <a:defRPr sz="2400" kern="1200">
          <a:solidFill>
            <a:srgbClr val="6F7073"/>
          </a:solidFill>
          <a:latin typeface="+mn-lt"/>
          <a:ea typeface="+mn-ea"/>
          <a:cs typeface="+mn-cs"/>
        </a:defRPr>
      </a:lvl1pPr>
      <a:lvl2pPr marL="648000" indent="-285750" algn="l" defTabSz="4572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Arial"/>
        <a:buChar char="•"/>
        <a:defRPr sz="2000" kern="1200">
          <a:solidFill>
            <a:srgbClr val="6F7073"/>
          </a:solidFill>
          <a:latin typeface="+mn-lt"/>
          <a:ea typeface="+mn-ea"/>
          <a:cs typeface="+mn-cs"/>
        </a:defRPr>
      </a:lvl2pPr>
      <a:lvl3pPr marL="900000" indent="-228600" algn="l" defTabSz="4572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1"/>
        </a:buClr>
        <a:buFont typeface="Lucida Grande"/>
        <a:buChar char="-"/>
        <a:defRPr sz="1800" kern="1200">
          <a:solidFill>
            <a:srgbClr val="6F7073"/>
          </a:solidFill>
          <a:latin typeface="+mn-lt"/>
          <a:ea typeface="+mn-ea"/>
          <a:cs typeface="+mn-cs"/>
        </a:defRPr>
      </a:lvl3pPr>
      <a:lvl4pPr marL="1152000" indent="-228600" algn="l" defTabSz="4572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accent2"/>
        </a:buClr>
        <a:buFont typeface="Arial"/>
        <a:buChar char="–"/>
        <a:defRPr sz="1600" kern="1200">
          <a:solidFill>
            <a:srgbClr val="6F7073"/>
          </a:solidFill>
          <a:latin typeface="+mn-lt"/>
          <a:ea typeface="+mn-ea"/>
          <a:cs typeface="+mn-cs"/>
        </a:defRPr>
      </a:lvl4pPr>
      <a:lvl5pPr marL="1404000" indent="-228600" algn="l" defTabSz="4572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rgbClr val="DC4405"/>
        </a:buClr>
        <a:buFont typeface="Lucida Grande"/>
        <a:buChar char="-"/>
        <a:defRPr sz="1400" kern="1200">
          <a:solidFill>
            <a:srgbClr val="6F7073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renal.org/audit-research/data-portal/prem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kidneycareuk.org/prem2020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Catherine.Stannard@renalregistry.nhs.uk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Kidney </a:t>
            </a:r>
            <a:br>
              <a:rPr lang="en-GB" dirty="0"/>
            </a:br>
            <a:r>
              <a:rPr lang="en-GB" dirty="0"/>
              <a:t>Patient Reported Experience Measure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Looking at your results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152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30333" y="1022462"/>
            <a:ext cx="2479633" cy="517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Review and share your local results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3443" y="1167771"/>
            <a:ext cx="3888987" cy="4637856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You can review how your centre is doing against the national average using the graphs in the Kidney PREM national report</a:t>
            </a:r>
          </a:p>
          <a:p>
            <a:r>
              <a:rPr lang="en-GB" dirty="0"/>
              <a:t>Means where the </a:t>
            </a:r>
            <a:r>
              <a:rPr lang="en-GB" dirty="0" smtClean="0"/>
              <a:t>95% confidence </a:t>
            </a:r>
            <a:r>
              <a:rPr lang="en-GB" dirty="0"/>
              <a:t>interval falls entirely beyond the 25th or 75th percentiles are worse than or better than most centres in that </a:t>
            </a:r>
            <a:r>
              <a:rPr lang="en-GB" dirty="0" smtClean="0"/>
              <a:t>theme</a:t>
            </a:r>
          </a:p>
          <a:p>
            <a:pPr lvl="0"/>
            <a:r>
              <a:rPr lang="en-GB" dirty="0" smtClean="0"/>
              <a:t>This graph is showing centre results for the question “</a:t>
            </a:r>
            <a:r>
              <a:rPr lang="en-GB" b="1" i="1" dirty="0" smtClean="0"/>
              <a:t>How </a:t>
            </a:r>
            <a:r>
              <a:rPr lang="en-GB" b="1" i="1" dirty="0"/>
              <a:t>well would you grade your overall experience of the service provided by your renal unit on a scale from 1 (worst it can be) to 7 (best it can be</a:t>
            </a:r>
            <a:r>
              <a:rPr lang="en-GB" b="1" i="1" dirty="0" smtClean="0"/>
              <a:t>)</a:t>
            </a:r>
            <a:r>
              <a:rPr lang="en-GB" dirty="0" smtClean="0"/>
              <a:t>?”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7728729" y="1570132"/>
            <a:ext cx="1182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DC4405"/>
                </a:solidFill>
              </a:rPr>
              <a:t>Above </a:t>
            </a:r>
            <a:r>
              <a:rPr lang="en-GB" sz="1600" dirty="0">
                <a:solidFill>
                  <a:srgbClr val="DC4405"/>
                </a:solidFill>
              </a:rPr>
              <a:t>7</a:t>
            </a:r>
            <a:r>
              <a:rPr lang="en-GB" sz="1600" dirty="0" smtClean="0">
                <a:solidFill>
                  <a:srgbClr val="DC4405"/>
                </a:solidFill>
              </a:rPr>
              <a:t>5</a:t>
            </a:r>
            <a:r>
              <a:rPr lang="en-GB" sz="1600" baseline="30000" dirty="0" smtClean="0">
                <a:solidFill>
                  <a:srgbClr val="DC4405"/>
                </a:solidFill>
              </a:rPr>
              <a:t>th</a:t>
            </a:r>
            <a:r>
              <a:rPr lang="en-GB" sz="1600" dirty="0" smtClean="0">
                <a:solidFill>
                  <a:srgbClr val="DC4405"/>
                </a:solidFill>
              </a:rPr>
              <a:t> percentile</a:t>
            </a:r>
            <a:endParaRPr lang="en-GB" sz="1600" dirty="0">
              <a:solidFill>
                <a:srgbClr val="DC4405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7475512" y="2245093"/>
            <a:ext cx="9518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880042" y="3914029"/>
            <a:ext cx="1222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DC4405"/>
                </a:solidFill>
              </a:rPr>
              <a:t>Below 25</a:t>
            </a:r>
            <a:r>
              <a:rPr lang="en-GB" sz="1600" baseline="30000" dirty="0" smtClean="0">
                <a:solidFill>
                  <a:srgbClr val="DC4405"/>
                </a:solidFill>
              </a:rPr>
              <a:t>th</a:t>
            </a:r>
            <a:r>
              <a:rPr lang="en-GB" sz="1600" dirty="0" smtClean="0">
                <a:solidFill>
                  <a:srgbClr val="DC4405"/>
                </a:solidFill>
              </a:rPr>
              <a:t> percentile</a:t>
            </a:r>
            <a:endParaRPr lang="en-GB" sz="1600" dirty="0">
              <a:solidFill>
                <a:srgbClr val="DC4405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150456" y="4588152"/>
            <a:ext cx="9518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641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Review and share your local results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40301" y="1249802"/>
            <a:ext cx="8063398" cy="4654010"/>
          </a:xfrm>
        </p:spPr>
        <p:txBody>
          <a:bodyPr anchor="t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GB" sz="2300" dirty="0" smtClean="0"/>
              <a:t>The </a:t>
            </a:r>
            <a:r>
              <a:rPr lang="en-GB" sz="2300" dirty="0"/>
              <a:t>Kidney PREM will have the greatest impact when renal </a:t>
            </a:r>
            <a:r>
              <a:rPr lang="en-GB" sz="2300" dirty="0" smtClean="0"/>
              <a:t>centres review, share and </a:t>
            </a:r>
            <a:r>
              <a:rPr lang="en-GB" sz="2300" dirty="0"/>
              <a:t>act on their local findings in partnership with patients and make improvements to care identified as necessary by their own </a:t>
            </a:r>
            <a:r>
              <a:rPr lang="en-GB" sz="2300" dirty="0" smtClean="0"/>
              <a:t>patients</a:t>
            </a:r>
            <a:endParaRPr lang="en-GB" sz="2300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GB" sz="2800" b="1" dirty="0" smtClean="0">
                <a:solidFill>
                  <a:schemeClr val="accent1"/>
                </a:solidFill>
              </a:rPr>
              <a:t>Access </a:t>
            </a:r>
            <a:r>
              <a:rPr lang="en-GB" sz="2800" b="1" dirty="0">
                <a:solidFill>
                  <a:schemeClr val="accent1"/>
                </a:solidFill>
              </a:rPr>
              <a:t>the portal at</a:t>
            </a:r>
          </a:p>
          <a:p>
            <a:pPr marL="0" indent="0" algn="ctr">
              <a:buNone/>
            </a:pPr>
            <a:r>
              <a:rPr lang="en-GB" sz="2800" b="1" dirty="0" smtClean="0">
                <a:solidFill>
                  <a:srgbClr val="DC4405"/>
                </a:solidFill>
                <a:hlinkClick r:id="rId2"/>
              </a:rPr>
              <a:t>www.renal.org/audit-research/data-portal/prem</a:t>
            </a:r>
            <a:r>
              <a:rPr lang="en-GB" sz="2800" b="1" dirty="0" smtClean="0">
                <a:solidFill>
                  <a:srgbClr val="DC4405"/>
                </a:solidFill>
              </a:rPr>
              <a:t> </a:t>
            </a:r>
            <a:endParaRPr lang="en-GB" sz="1800" dirty="0" smtClean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2300" dirty="0"/>
          </a:p>
          <a:p>
            <a:pPr marL="0" indent="0" algn="ctr">
              <a:buNone/>
            </a:pPr>
            <a:endParaRPr lang="en-GB" sz="2300" dirty="0" smtClean="0"/>
          </a:p>
          <a:p>
            <a:pPr marL="0" indent="0" algn="ctr">
              <a:buNone/>
            </a:pPr>
            <a:r>
              <a:rPr lang="en-GB" sz="2300" dirty="0" smtClean="0"/>
              <a:t>You </a:t>
            </a:r>
            <a:r>
              <a:rPr lang="en-GB" sz="2300" dirty="0"/>
              <a:t>can select the relevant year, centre, renal unit and question to review how patients at your unit responded to each of the Kidney PREM questions</a:t>
            </a:r>
          </a:p>
          <a:p>
            <a:pPr marL="0" indent="0">
              <a:buNone/>
            </a:pPr>
            <a:endParaRPr lang="en-GB" sz="18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61383" y="3096158"/>
            <a:ext cx="4397956" cy="200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19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Review and share your local results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3443" y="1782176"/>
            <a:ext cx="3888987" cy="2847178"/>
          </a:xfrm>
        </p:spPr>
        <p:txBody>
          <a:bodyPr/>
          <a:lstStyle/>
          <a:p>
            <a:r>
              <a:rPr lang="en-GB" dirty="0" smtClean="0"/>
              <a:t>Share the link below with your patients by text or email so they can see the Kidney PREM results too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09423" y="5079396"/>
            <a:ext cx="7126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accent1"/>
                </a:solidFill>
                <a:hlinkClick r:id="rId2"/>
              </a:rPr>
              <a:t>www.kidneycareuk.org/prem2020</a:t>
            </a:r>
            <a:r>
              <a:rPr lang="en-GB" sz="3200" b="1" dirty="0" smtClean="0">
                <a:solidFill>
                  <a:schemeClr val="accent1"/>
                </a:solidFill>
              </a:rPr>
              <a:t> </a:t>
            </a:r>
            <a:endParaRPr lang="en-GB" sz="3200" b="1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0" r="5610"/>
          <a:stretch>
            <a:fillRect/>
          </a:stretch>
        </p:blipFill>
        <p:spPr bwMode="auto">
          <a:xfrm>
            <a:off x="5336753" y="1487238"/>
            <a:ext cx="2955909" cy="3299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851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Share your progress</a:t>
            </a:r>
            <a:endParaRPr lang="en-GB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294272" y="1265746"/>
            <a:ext cx="8555455" cy="415834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accent5"/>
                </a:solidFill>
              </a:rPr>
              <a:t>We would like to hear what you are doing and how you are using the Kidney PREM. </a:t>
            </a:r>
          </a:p>
          <a:p>
            <a:pPr marL="0" indent="0">
              <a:buNone/>
            </a:pPr>
            <a:endParaRPr lang="en-GB" dirty="0" smtClean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chemeClr val="accent5"/>
                </a:solidFill>
              </a:rPr>
              <a:t>Please send feedback on the following to </a:t>
            </a:r>
            <a:r>
              <a:rPr lang="en-GB" dirty="0" smtClean="0">
                <a:solidFill>
                  <a:schemeClr val="accent5"/>
                </a:solidFill>
                <a:hlinkClick r:id="rId2"/>
              </a:rPr>
              <a:t>Catherine.Stannard@renalregistry.nhs.uk</a:t>
            </a:r>
            <a:r>
              <a:rPr lang="en-GB" dirty="0" smtClean="0">
                <a:solidFill>
                  <a:schemeClr val="accent5"/>
                </a:solidFill>
              </a:rPr>
              <a:t> </a:t>
            </a:r>
          </a:p>
          <a:p>
            <a:pPr marL="0" indent="0">
              <a:buNone/>
            </a:pPr>
            <a:endParaRPr lang="en-GB" dirty="0" smtClean="0">
              <a:solidFill>
                <a:schemeClr val="accent5"/>
              </a:solidFill>
            </a:endParaRPr>
          </a:p>
          <a:p>
            <a:r>
              <a:rPr lang="en-GB" dirty="0" smtClean="0">
                <a:solidFill>
                  <a:schemeClr val="accent5"/>
                </a:solidFill>
              </a:rPr>
              <a:t>Examples of project plans aiming to improve patient experience</a:t>
            </a:r>
          </a:p>
          <a:p>
            <a:r>
              <a:rPr lang="en-GB" dirty="0" smtClean="0">
                <a:solidFill>
                  <a:schemeClr val="accent5"/>
                </a:solidFill>
              </a:rPr>
              <a:t>Examples of project plans inspired by the Kidney PREM</a:t>
            </a:r>
          </a:p>
          <a:p>
            <a:r>
              <a:rPr lang="en-GB" dirty="0" smtClean="0">
                <a:solidFill>
                  <a:schemeClr val="accent5"/>
                </a:solidFill>
              </a:rPr>
              <a:t>Examples of good practice from units performing particularly well on any of the Kidney PREM themes </a:t>
            </a:r>
          </a:p>
          <a:p>
            <a:r>
              <a:rPr lang="en-GB" dirty="0" smtClean="0">
                <a:solidFill>
                  <a:schemeClr val="accent5"/>
                </a:solidFill>
              </a:rPr>
              <a:t>Your experience of coordinating the Kidney PREM locally</a:t>
            </a:r>
          </a:p>
          <a:p>
            <a:r>
              <a:rPr lang="en-GB" dirty="0" smtClean="0">
                <a:solidFill>
                  <a:schemeClr val="accent5"/>
                </a:solidFill>
              </a:rPr>
              <a:t>Your ideas for improving the Kidney PREM</a:t>
            </a:r>
          </a:p>
        </p:txBody>
      </p:sp>
    </p:spTree>
    <p:extLst>
      <p:ext uri="{BB962C8B-B14F-4D97-AF65-F5344CB8AC3E}">
        <p14:creationId xmlns:p14="http://schemas.microsoft.com/office/powerpoint/2010/main" val="165844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Kidney </a:t>
            </a:r>
            <a:br>
              <a:rPr lang="en-GB" dirty="0"/>
            </a:br>
            <a:r>
              <a:rPr lang="en-GB" dirty="0"/>
              <a:t>Patient Reported Experience Measure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What is the Kidney PREM?</a:t>
            </a:r>
          </a:p>
          <a:p>
            <a:r>
              <a:rPr lang="en-GB" dirty="0" smtClean="0"/>
              <a:t>Kidney PREM 2020 results</a:t>
            </a:r>
            <a:endParaRPr lang="en-GB" dirty="0"/>
          </a:p>
          <a:p>
            <a:r>
              <a:rPr lang="en-GB" dirty="0" smtClean="0"/>
              <a:t>Acting on the Kidney PREM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001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Kidney PREM?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775" y="1197733"/>
            <a:ext cx="5832692" cy="5030410"/>
          </a:xfrm>
        </p:spPr>
        <p:txBody>
          <a:bodyPr>
            <a:noAutofit/>
          </a:bodyPr>
          <a:lstStyle/>
          <a:p>
            <a:r>
              <a:rPr lang="en-GB" sz="1600" dirty="0"/>
              <a:t>Patient Reported Experience Measures - PREMs </a:t>
            </a:r>
            <a:r>
              <a:rPr lang="en-GB" sz="1600" dirty="0" smtClean="0"/>
              <a:t>- are </a:t>
            </a:r>
            <a:r>
              <a:rPr lang="en-GB" sz="1600" dirty="0"/>
              <a:t>measures which gather data on the </a:t>
            </a:r>
            <a:r>
              <a:rPr lang="en-GB" sz="1600" dirty="0" smtClean="0"/>
              <a:t>experience of </a:t>
            </a:r>
            <a:r>
              <a:rPr lang="en-GB" sz="1600" dirty="0"/>
              <a:t>patients in health care </a:t>
            </a:r>
            <a:r>
              <a:rPr lang="en-GB" sz="1600" dirty="0" smtClean="0"/>
              <a:t>settings</a:t>
            </a:r>
            <a:endParaRPr lang="en-GB" sz="1600" dirty="0"/>
          </a:p>
          <a:p>
            <a:r>
              <a:rPr lang="en-GB" sz="1600" dirty="0" smtClean="0"/>
              <a:t>The </a:t>
            </a:r>
            <a:r>
              <a:rPr lang="en-GB" sz="1600" dirty="0"/>
              <a:t>results of PREM’s can be used to improve services in areas identified as important by patients; and </a:t>
            </a:r>
            <a:r>
              <a:rPr lang="en-GB" sz="1600" dirty="0" smtClean="0"/>
              <a:t>tailor care </a:t>
            </a:r>
            <a:r>
              <a:rPr lang="en-GB" sz="1600" dirty="0"/>
              <a:t>by identifying the impact it has on patients (</a:t>
            </a:r>
            <a:r>
              <a:rPr lang="en-GB" sz="1600" dirty="0" err="1"/>
              <a:t>Aiyegbusi</a:t>
            </a:r>
            <a:r>
              <a:rPr lang="en-GB" sz="1600" dirty="0"/>
              <a:t> et al., 2017</a:t>
            </a:r>
            <a:r>
              <a:rPr lang="en-GB" sz="1600" dirty="0" smtClean="0"/>
              <a:t>)</a:t>
            </a:r>
            <a:endParaRPr lang="en-GB" sz="1600" dirty="0"/>
          </a:p>
          <a:p>
            <a:r>
              <a:rPr lang="en-GB" sz="1600" dirty="0"/>
              <a:t>The Kidney PREM </a:t>
            </a:r>
            <a:r>
              <a:rPr lang="en-GB" sz="1600" dirty="0" smtClean="0"/>
              <a:t>is a </a:t>
            </a:r>
            <a:r>
              <a:rPr lang="en-GB" sz="1600" dirty="0"/>
              <a:t>questionnaire measuring kidney patients’ perceptions of their experience whilst receiving renal </a:t>
            </a:r>
            <a:r>
              <a:rPr lang="en-GB" sz="1600" dirty="0" smtClean="0"/>
              <a:t>care.</a:t>
            </a:r>
          </a:p>
          <a:p>
            <a:pPr marL="0" indent="0" algn="ctr">
              <a:buNone/>
            </a:pPr>
            <a:r>
              <a:rPr lang="en-GB" sz="2000" b="1" i="1" dirty="0" smtClean="0">
                <a:solidFill>
                  <a:schemeClr val="accent1"/>
                </a:solidFill>
              </a:rPr>
              <a:t>“</a:t>
            </a:r>
            <a:r>
              <a:rPr lang="en-GB" sz="2000" b="1" i="1" dirty="0">
                <a:solidFill>
                  <a:schemeClr val="accent1"/>
                </a:solidFill>
              </a:rPr>
              <a:t>The Renal Association and Kidney Care UK are committed to improving the patient experience of kidney care, to have a positive impact on patient quality of life. Kidney PREM is available annually…. to give patients the opportunity to feed into service improvement by sharing what matters most to </a:t>
            </a:r>
            <a:r>
              <a:rPr lang="en-GB" sz="2000" b="1" i="1" dirty="0" smtClean="0">
                <a:solidFill>
                  <a:schemeClr val="accent1"/>
                </a:solidFill>
              </a:rPr>
              <a:t>them.”</a:t>
            </a:r>
            <a:endParaRPr lang="en-GB" sz="2000" b="1" i="1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57081" y="2118590"/>
            <a:ext cx="1487980" cy="21191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16E3C9D-15AD-4D81-BC29-4946D7914D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8815" y="3650547"/>
            <a:ext cx="1488648" cy="21154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94785" y="1292003"/>
            <a:ext cx="1408242" cy="19877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56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2" y="424712"/>
            <a:ext cx="8177116" cy="51754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Kidney PREM 2020 – who took part?</a:t>
            </a:r>
            <a:endParaRPr lang="en-GB" dirty="0"/>
          </a:p>
        </p:txBody>
      </p:sp>
      <p:pic>
        <p:nvPicPr>
          <p:cNvPr id="2055" name="Picture 7" descr="C:\Users\nbm0503\Workshare\Group Files\Private Confidential (Sarah &amp; Karen)\PREM\2020\Communications\Report communication\Final assetts\Social posts\FB and INSTA\Gend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7062" y="3675180"/>
            <a:ext cx="2101361" cy="210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nbm0503\Workshare\Group Files\Private Confidential (Sarah &amp; Karen)\PREM\2020\Communications\Report communication\Final assetts\Social posts\FB and INSTA\PatientView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2785" y="3675180"/>
            <a:ext cx="2101361" cy="210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nbm0503\Workshare\Group Files\Private Confidential (Sarah &amp; Karen)\PREM\2020\Communications\Report communication\Final assetts\Social posts\FB and INSTA\Ag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9539" y="3675180"/>
            <a:ext cx="2101361" cy="210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nbm0503\Workshare\Group Files\Private Confidential (Sarah &amp; Karen)\PREM\2020\Communications\Report communication\Final assetts\Social posts\FB and INSTA\Survey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2802" y="1209428"/>
            <a:ext cx="2301629" cy="230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464" y="1209427"/>
            <a:ext cx="2301629" cy="230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9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Kidney PREM 2020 - patient characteristics (%)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108" y="1090744"/>
            <a:ext cx="4009592" cy="4864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0829" y="1336599"/>
            <a:ext cx="4151084" cy="412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550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Kidney PREM – the national results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1070708"/>
            <a:ext cx="4908062" cy="4893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3137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Mean </a:t>
            </a:r>
            <a:r>
              <a:rPr lang="en-GB" sz="3200" dirty="0" smtClean="0"/>
              <a:t>scores by theme 2020, 2019 and 2018</a:t>
            </a:r>
            <a:endParaRPr lang="en-GB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2708" y="1051046"/>
            <a:ext cx="7690338" cy="4833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001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Kidney PREM – the national results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268" y="3681449"/>
            <a:ext cx="2252625" cy="2252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50" y="2452726"/>
            <a:ext cx="2252625" cy="2252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269" y="1126231"/>
            <a:ext cx="2252625" cy="2252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107" y="2452726"/>
            <a:ext cx="2245868" cy="224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9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Written comments on patient experience</a:t>
            </a:r>
            <a:endParaRPr lang="en-GB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159" b="-2"/>
          <a:stretch/>
        </p:blipFill>
        <p:spPr bwMode="auto">
          <a:xfrm>
            <a:off x="1053966" y="3161432"/>
            <a:ext cx="7285993" cy="2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36064" y="1159359"/>
            <a:ext cx="8324495" cy="9820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000" b="1" i="1" dirty="0" smtClean="0">
                <a:solidFill>
                  <a:schemeClr val="accent1"/>
                </a:solidFill>
              </a:rPr>
              <a:t>“If there is any other aspect of your experience of kidney care that you would like to comment on that has not already been covered, during COVID-19 or another time, please tell us below.”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203203" y="2238102"/>
            <a:ext cx="8675077" cy="10772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7,364 participants </a:t>
            </a:r>
            <a:r>
              <a:rPr lang="en-GB" sz="2800" b="1" dirty="0" smtClean="0"/>
              <a:t>left a comment</a:t>
            </a:r>
            <a:endParaRPr lang="en-GB" sz="2800" b="1" dirty="0"/>
          </a:p>
          <a:p>
            <a:pPr algn="ctr"/>
            <a:r>
              <a:rPr lang="en-GB" dirty="0" smtClean="0"/>
              <a:t>The majority </a:t>
            </a:r>
            <a:r>
              <a:rPr lang="en-GB" dirty="0"/>
              <a:t>of comments were thanking staff for their kindness and dedication to patients throughout what was acknowledged as a difficult year</a:t>
            </a:r>
          </a:p>
        </p:txBody>
      </p:sp>
    </p:spTree>
    <p:extLst>
      <p:ext uri="{BB962C8B-B14F-4D97-AF65-F5344CB8AC3E}">
        <p14:creationId xmlns:p14="http://schemas.microsoft.com/office/powerpoint/2010/main" val="822125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Written comments on patient experience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0522" y="2735384"/>
            <a:ext cx="7824316" cy="228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3"/>
          <p:cNvSpPr txBox="1">
            <a:spLocks/>
          </p:cNvSpPr>
          <p:nvPr/>
        </p:nvSpPr>
        <p:spPr>
          <a:xfrm>
            <a:off x="687010" y="1749172"/>
            <a:ext cx="7973549" cy="46738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349200" indent="-349200" algn="l" defTabSz="4572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DC4405"/>
              </a:buClr>
              <a:buSzPct val="100000"/>
              <a:buFont typeface="Arial"/>
              <a:buChar char="•"/>
              <a:defRPr sz="2400" kern="1200">
                <a:solidFill>
                  <a:srgbClr val="6F7073"/>
                </a:solidFill>
                <a:latin typeface="+mn-lt"/>
                <a:ea typeface="+mn-ea"/>
                <a:cs typeface="+mn-cs"/>
              </a:defRPr>
            </a:lvl1pPr>
            <a:lvl2pPr marL="648000" indent="-285750" algn="l" defTabSz="4572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Arial"/>
              <a:buChar char="•"/>
              <a:defRPr sz="2000" kern="1200">
                <a:solidFill>
                  <a:srgbClr val="6F7073"/>
                </a:solidFill>
                <a:latin typeface="+mn-lt"/>
                <a:ea typeface="+mn-ea"/>
                <a:cs typeface="+mn-cs"/>
              </a:defRPr>
            </a:lvl2pPr>
            <a:lvl3pPr marL="900000" indent="-228600" algn="l" defTabSz="4572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Lucida Grande"/>
              <a:buChar char="-"/>
              <a:defRPr sz="1800" kern="1200">
                <a:solidFill>
                  <a:srgbClr val="6F7073"/>
                </a:solidFill>
                <a:latin typeface="+mn-lt"/>
                <a:ea typeface="+mn-ea"/>
                <a:cs typeface="+mn-cs"/>
              </a:defRPr>
            </a:lvl3pPr>
            <a:lvl4pPr marL="1152000" indent="-228600" algn="l" defTabSz="4572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Font typeface="Arial"/>
              <a:buChar char="–"/>
              <a:defRPr sz="1600" kern="1200">
                <a:solidFill>
                  <a:srgbClr val="6F7073"/>
                </a:solidFill>
                <a:latin typeface="+mn-lt"/>
                <a:ea typeface="+mn-ea"/>
                <a:cs typeface="+mn-cs"/>
              </a:defRPr>
            </a:lvl4pPr>
            <a:lvl5pPr marL="1404000" indent="-228600" algn="l" defTabSz="4572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DC4405"/>
              </a:buClr>
              <a:buFont typeface="Lucida Grande"/>
              <a:buChar char="-"/>
              <a:defRPr sz="1400" kern="1200">
                <a:solidFill>
                  <a:srgbClr val="6F707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GB" b="1" dirty="0" smtClean="0"/>
              <a:t>New themes emerging from patient comments included:</a:t>
            </a:r>
          </a:p>
        </p:txBody>
      </p:sp>
    </p:spTree>
    <p:extLst>
      <p:ext uri="{BB962C8B-B14F-4D97-AF65-F5344CB8AC3E}">
        <p14:creationId xmlns:p14="http://schemas.microsoft.com/office/powerpoint/2010/main" val="1095405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3443" y="424712"/>
            <a:ext cx="8177116" cy="5175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Acting on the Kidney PREM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7231" y="1054613"/>
            <a:ext cx="8878277" cy="1938867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GB" b="1" dirty="0" smtClean="0"/>
              <a:t>This </a:t>
            </a:r>
            <a:r>
              <a:rPr lang="en-GB" b="1" dirty="0"/>
              <a:t>data is one part of the improvement journey. </a:t>
            </a:r>
            <a:endParaRPr lang="en-GB" b="1" dirty="0" smtClean="0"/>
          </a:p>
          <a:p>
            <a:pPr marL="0" indent="0" algn="ctr">
              <a:buNone/>
            </a:pPr>
            <a:r>
              <a:rPr lang="en-GB" dirty="0" smtClean="0"/>
              <a:t>The </a:t>
            </a:r>
            <a:r>
              <a:rPr lang="en-GB" dirty="0"/>
              <a:t>report is designed to open </a:t>
            </a:r>
            <a:r>
              <a:rPr lang="en-GB" dirty="0" smtClean="0"/>
              <a:t>up conversations </a:t>
            </a:r>
            <a:r>
              <a:rPr lang="en-GB" dirty="0"/>
              <a:t>with patients and staff – locally and between centres – about what is good or </a:t>
            </a:r>
            <a:r>
              <a:rPr lang="en-GB" dirty="0" smtClean="0"/>
              <a:t>bad about </a:t>
            </a:r>
            <a:r>
              <a:rPr lang="en-GB" dirty="0"/>
              <a:t>kidney patient experience and how experience can be improved and best practice </a:t>
            </a:r>
            <a:r>
              <a:rPr lang="en-GB" dirty="0" smtClean="0"/>
              <a:t>shared</a:t>
            </a:r>
          </a:p>
        </p:txBody>
      </p:sp>
      <p:pic>
        <p:nvPicPr>
          <p:cNvPr id="8195" name="Picture 3" descr="C:\Users\nbm0503\Workshare\Group Files\Private Confidential (Sarah &amp; Karen)\PREM\2020\Analysis and reporting\Type-set report\AdobeStock_397784704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2185" y="3149788"/>
            <a:ext cx="4134338" cy="275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25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do we compare? 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854165"/>
              </p:ext>
            </p:extLst>
          </p:nvPr>
        </p:nvGraphicFramePr>
        <p:xfrm>
          <a:off x="214132" y="1219200"/>
          <a:ext cx="8814254" cy="4227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9125"/>
                <a:gridCol w="571758"/>
                <a:gridCol w="547077"/>
                <a:gridCol w="547077"/>
                <a:gridCol w="562708"/>
                <a:gridCol w="570523"/>
                <a:gridCol w="570523"/>
                <a:gridCol w="578339"/>
                <a:gridCol w="554892"/>
                <a:gridCol w="547077"/>
                <a:gridCol w="547077"/>
                <a:gridCol w="562707"/>
                <a:gridCol w="586154"/>
                <a:gridCol w="554893"/>
                <a:gridCol w="564324"/>
              </a:tblGrid>
              <a:tr h="203328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Privacy &amp; dignity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Patient information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Access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Tests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Overall</a:t>
                      </a:r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Scheduling 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Treats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Diet &amp; Fluid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Transport</a:t>
                      </a:r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Communication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Needling</a:t>
                      </a:r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Support 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Sharing decision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vert270"/>
                </a:tc>
              </a:tr>
              <a:tr h="560269">
                <a:tc>
                  <a:txBody>
                    <a:bodyPr/>
                    <a:lstStyle/>
                    <a:p>
                      <a:r>
                        <a:rPr lang="en-GB" sz="1400" b="1" dirty="0" smtClean="0"/>
                        <a:t>National</a:t>
                      </a:r>
                      <a:r>
                        <a:rPr lang="en-GB" sz="1400" b="1" baseline="0" dirty="0" smtClean="0"/>
                        <a:t> Average</a:t>
                      </a:r>
                    </a:p>
                    <a:p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6.47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6.35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6.33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6.23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6.21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6.19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6.00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5.98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5.86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5.79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5.79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5.79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5.71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5.49</a:t>
                      </a:r>
                      <a:endParaRPr lang="en-GB" sz="1600" b="1" dirty="0"/>
                    </a:p>
                  </a:txBody>
                  <a:tcPr/>
                </a:tc>
              </a:tr>
              <a:tr h="560269">
                <a:tc>
                  <a:txBody>
                    <a:bodyPr/>
                    <a:lstStyle/>
                    <a:p>
                      <a:r>
                        <a:rPr lang="en-GB" sz="1400" b="1" dirty="0" smtClean="0"/>
                        <a:t>Main centre</a:t>
                      </a:r>
                      <a:endParaRPr lang="en-GB" sz="1400" b="1" dirty="0"/>
                    </a:p>
                    <a:p>
                      <a:r>
                        <a:rPr lang="en-GB" sz="1400" b="1" dirty="0" smtClean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</a:tr>
              <a:tr h="560269">
                <a:tc>
                  <a:txBody>
                    <a:bodyPr/>
                    <a:lstStyle/>
                    <a:p>
                      <a:r>
                        <a:rPr lang="en-GB" sz="1400" b="1" dirty="0" smtClean="0"/>
                        <a:t>Satellite </a:t>
                      </a:r>
                    </a:p>
                    <a:p>
                      <a:r>
                        <a:rPr lang="en-GB" sz="1400" b="1" dirty="0" smtClean="0"/>
                        <a:t>Unit</a:t>
                      </a:r>
                    </a:p>
                    <a:p>
                      <a:r>
                        <a:rPr lang="en-GB" sz="1400" b="1" dirty="0" smtClean="0"/>
                        <a:t>Name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66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8168" y="452564"/>
            <a:ext cx="8177116" cy="5175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 we improve? Step 1: Listen and discuss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 smtClean="0"/>
              <a:t>Plan our Project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6616296" y="2828835"/>
            <a:ext cx="2149366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Be creative and open </a:t>
            </a:r>
            <a:r>
              <a:rPr lang="en-GB" dirty="0">
                <a:solidFill>
                  <a:schemeClr val="bg1"/>
                </a:solidFill>
              </a:rPr>
              <a:t>to new ideas </a:t>
            </a:r>
            <a:r>
              <a:rPr lang="en-GB" dirty="0" smtClean="0">
                <a:solidFill>
                  <a:schemeClr val="bg1"/>
                </a:solidFill>
              </a:rPr>
              <a:t>and doing </a:t>
            </a:r>
            <a:r>
              <a:rPr lang="en-GB" dirty="0">
                <a:solidFill>
                  <a:schemeClr val="bg1"/>
                </a:solidFill>
              </a:rPr>
              <a:t>things differently </a:t>
            </a:r>
          </a:p>
        </p:txBody>
      </p:sp>
      <p:sp>
        <p:nvSpPr>
          <p:cNvPr id="7" name="Rectangle 6"/>
          <p:cNvSpPr/>
          <p:nvPr/>
        </p:nvSpPr>
        <p:spPr>
          <a:xfrm>
            <a:off x="848108" y="1720763"/>
            <a:ext cx="23745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</a:rPr>
              <a:t>Review, share and </a:t>
            </a:r>
            <a:r>
              <a:rPr lang="en-GB" sz="1600" b="1" dirty="0">
                <a:solidFill>
                  <a:schemeClr val="bg1"/>
                </a:solidFill>
              </a:rPr>
              <a:t>compare </a:t>
            </a:r>
            <a:r>
              <a:rPr lang="en-GB" sz="1600" b="1" dirty="0" smtClean="0">
                <a:solidFill>
                  <a:schemeClr val="bg1"/>
                </a:solidFill>
              </a:rPr>
              <a:t>our results/</a:t>
            </a:r>
          </a:p>
          <a:p>
            <a:r>
              <a:rPr lang="en-GB" sz="1600" b="1" dirty="0" smtClean="0">
                <a:solidFill>
                  <a:schemeClr val="bg1"/>
                </a:solidFill>
              </a:rPr>
              <a:t>What change is needed?  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758" y="3069129"/>
            <a:ext cx="23228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Talk to local patients, involve KPA’s and get staff on board 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7445" y="4440604"/>
            <a:ext cx="21958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</a:rPr>
              <a:t>Prioritise the areas at our unit needing quality improvement</a:t>
            </a:r>
            <a:endParaRPr lang="en-GB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259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accent1"/>
                </a:solidFill>
              </a:rPr>
              <a:t>What is our aim? </a:t>
            </a:r>
            <a:r>
              <a:rPr lang="en-GB" dirty="0" smtClean="0"/>
              <a:t>What do we want to achieve? By when?</a:t>
            </a:r>
          </a:p>
          <a:p>
            <a:r>
              <a:rPr lang="en-GB" b="1" dirty="0" smtClean="0">
                <a:solidFill>
                  <a:schemeClr val="accent1"/>
                </a:solidFill>
              </a:rPr>
              <a:t>Who</a:t>
            </a:r>
            <a:r>
              <a:rPr lang="en-GB" dirty="0" smtClean="0">
                <a:solidFill>
                  <a:schemeClr val="accent1"/>
                </a:solidFill>
              </a:rPr>
              <a:t> </a:t>
            </a:r>
            <a:r>
              <a:rPr lang="en-GB" dirty="0" smtClean="0"/>
              <a:t>do we need to involve?</a:t>
            </a:r>
          </a:p>
          <a:p>
            <a:r>
              <a:rPr lang="en-GB" b="1" dirty="0" smtClean="0">
                <a:solidFill>
                  <a:schemeClr val="accent1"/>
                </a:solidFill>
              </a:rPr>
              <a:t>Prioritise</a:t>
            </a:r>
            <a:r>
              <a:rPr lang="en-GB" dirty="0" smtClean="0"/>
              <a:t> ideas that have come from our discussions with patients, staff and others</a:t>
            </a:r>
          </a:p>
          <a:p>
            <a:r>
              <a:rPr lang="en-GB" dirty="0" smtClean="0"/>
              <a:t>Plan what we want to achieve in the next </a:t>
            </a:r>
            <a:r>
              <a:rPr lang="en-GB" b="1" dirty="0" smtClean="0">
                <a:solidFill>
                  <a:schemeClr val="accent1"/>
                </a:solidFill>
              </a:rPr>
              <a:t>30-60-90 days</a:t>
            </a:r>
          </a:p>
          <a:p>
            <a:r>
              <a:rPr lang="en-GB" dirty="0" smtClean="0"/>
              <a:t>Continue to </a:t>
            </a:r>
            <a:r>
              <a:rPr lang="en-GB" b="1" dirty="0" smtClean="0">
                <a:solidFill>
                  <a:schemeClr val="accent1"/>
                </a:solidFill>
              </a:rPr>
              <a:t>meet regularly </a:t>
            </a:r>
            <a:r>
              <a:rPr lang="en-GB" dirty="0" smtClean="0"/>
              <a:t>with our project team</a:t>
            </a:r>
          </a:p>
          <a:p>
            <a:r>
              <a:rPr lang="en-GB" b="1" dirty="0" smtClean="0">
                <a:solidFill>
                  <a:schemeClr val="accent1"/>
                </a:solidFill>
              </a:rPr>
              <a:t>Communicate</a:t>
            </a:r>
            <a:r>
              <a:rPr lang="en-GB" dirty="0" smtClean="0"/>
              <a:t> what we are trying to do with our wider team and senior management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Step 2 – Plan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302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Step 3 – Implement and review</a:t>
            </a: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43670523"/>
              </p:ext>
            </p:extLst>
          </p:nvPr>
        </p:nvGraphicFramePr>
        <p:xfrm>
          <a:off x="2633753" y="1315898"/>
          <a:ext cx="6026806" cy="4226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ontent Placeholder 1"/>
          <p:cNvSpPr>
            <a:spLocks noGrp="1"/>
          </p:cNvSpPr>
          <p:nvPr>
            <p:ph idx="1"/>
          </p:nvPr>
        </p:nvSpPr>
        <p:spPr>
          <a:xfrm>
            <a:off x="200426" y="1417498"/>
            <a:ext cx="2409817" cy="4316961"/>
          </a:xfrm>
        </p:spPr>
        <p:txBody>
          <a:bodyPr>
            <a:noAutofit/>
          </a:bodyPr>
          <a:lstStyle/>
          <a:p>
            <a:r>
              <a:rPr lang="en-GB" sz="1600" b="1" dirty="0" smtClean="0">
                <a:solidFill>
                  <a:schemeClr val="accent2"/>
                </a:solidFill>
              </a:rPr>
              <a:t>How can we a</a:t>
            </a:r>
            <a:r>
              <a:rPr lang="en-GB" sz="1600" b="1" dirty="0" smtClean="0">
                <a:solidFill>
                  <a:srgbClr val="4C7EC3"/>
                </a:solidFill>
              </a:rPr>
              <a:t>sk </a:t>
            </a:r>
            <a:r>
              <a:rPr lang="en-GB" sz="1600" b="1" dirty="0">
                <a:solidFill>
                  <a:srgbClr val="4C7EC3"/>
                </a:solidFill>
              </a:rPr>
              <a:t>patients how they feel about </a:t>
            </a:r>
            <a:r>
              <a:rPr lang="en-GB" sz="1600" b="1" dirty="0" smtClean="0">
                <a:solidFill>
                  <a:srgbClr val="4C7EC3"/>
                </a:solidFill>
              </a:rPr>
              <a:t>any changes we try out?</a:t>
            </a:r>
          </a:p>
          <a:p>
            <a:pPr marL="0" indent="0">
              <a:buNone/>
            </a:pPr>
            <a:endParaRPr lang="en-GB" sz="1600" b="1" dirty="0" smtClean="0">
              <a:solidFill>
                <a:srgbClr val="4C7EC3"/>
              </a:solidFill>
            </a:endParaRPr>
          </a:p>
          <a:p>
            <a:r>
              <a:rPr lang="en-GB" sz="1600" b="1" dirty="0" smtClean="0">
                <a:solidFill>
                  <a:srgbClr val="4C7EC3"/>
                </a:solidFill>
              </a:rPr>
              <a:t>If </a:t>
            </a:r>
            <a:r>
              <a:rPr lang="en-GB" sz="1600" b="1" dirty="0">
                <a:solidFill>
                  <a:srgbClr val="4C7EC3"/>
                </a:solidFill>
              </a:rPr>
              <a:t>it does not work first </a:t>
            </a:r>
            <a:r>
              <a:rPr lang="en-GB" sz="1600" b="1" dirty="0" smtClean="0">
                <a:solidFill>
                  <a:srgbClr val="4C7EC3"/>
                </a:solidFill>
              </a:rPr>
              <a:t>time, how can we </a:t>
            </a:r>
            <a:r>
              <a:rPr lang="en-GB" sz="1600" b="1" dirty="0" smtClean="0">
                <a:solidFill>
                  <a:schemeClr val="accent2"/>
                </a:solidFill>
              </a:rPr>
              <a:t>adjust our </a:t>
            </a:r>
            <a:r>
              <a:rPr lang="en-GB" sz="1600" b="1" dirty="0">
                <a:solidFill>
                  <a:schemeClr val="accent2"/>
                </a:solidFill>
              </a:rPr>
              <a:t>ideas and plan </a:t>
            </a:r>
            <a:r>
              <a:rPr lang="en-GB" sz="1600" b="1" dirty="0" smtClean="0">
                <a:solidFill>
                  <a:schemeClr val="accent2"/>
                </a:solidFill>
              </a:rPr>
              <a:t>our </a:t>
            </a:r>
            <a:r>
              <a:rPr lang="en-GB" sz="1600" b="1" dirty="0">
                <a:solidFill>
                  <a:schemeClr val="accent2"/>
                </a:solidFill>
              </a:rPr>
              <a:t>next cycle of </a:t>
            </a:r>
            <a:r>
              <a:rPr lang="en-GB" sz="1600" b="1" dirty="0" smtClean="0">
                <a:solidFill>
                  <a:schemeClr val="accent2"/>
                </a:solidFill>
              </a:rPr>
              <a:t>change?</a:t>
            </a:r>
          </a:p>
          <a:p>
            <a:pPr marL="0" indent="0">
              <a:buNone/>
            </a:pPr>
            <a:endParaRPr lang="en-GB" sz="1600" dirty="0"/>
          </a:p>
          <a:p>
            <a:r>
              <a:rPr lang="en-GB" sz="1600" b="1" dirty="0" smtClean="0">
                <a:solidFill>
                  <a:schemeClr val="accent2"/>
                </a:solidFill>
              </a:rPr>
              <a:t>If our ideas are a success, </a:t>
            </a:r>
            <a:r>
              <a:rPr lang="en-GB" sz="1600" b="1" dirty="0" smtClean="0">
                <a:solidFill>
                  <a:srgbClr val="4C7EC3"/>
                </a:solidFill>
              </a:rPr>
              <a:t>how can we share our progress?</a:t>
            </a:r>
            <a:endParaRPr lang="en-GB" sz="1600" b="1" dirty="0">
              <a:solidFill>
                <a:srgbClr val="4C7E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70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M ICons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3311" y="5706044"/>
            <a:ext cx="296347" cy="521616"/>
          </a:xfrm>
          <a:prstGeom prst="rect">
            <a:avLst/>
          </a:prstGeom>
        </p:spPr>
      </p:pic>
      <p:pic>
        <p:nvPicPr>
          <p:cNvPr id="6" name="Picture 5" descr="SM ICons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8010" y="5706044"/>
            <a:ext cx="260297" cy="521616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116943"/>
              </p:ext>
            </p:extLst>
          </p:nvPr>
        </p:nvGraphicFramePr>
        <p:xfrm>
          <a:off x="386498" y="144934"/>
          <a:ext cx="8201319" cy="489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7316"/>
                <a:gridCol w="806687"/>
                <a:gridCol w="878703"/>
                <a:gridCol w="2818613"/>
              </a:tblGrid>
              <a:tr h="609152">
                <a:tc>
                  <a:txBody>
                    <a:bodyPr/>
                    <a:lstStyle/>
                    <a:p>
                      <a:pPr algn="ctr"/>
                      <a:r>
                        <a:rPr lang="en-GB" b="1" u="sng" dirty="0" smtClean="0"/>
                        <a:t>Actions</a:t>
                      </a:r>
                      <a:endParaRPr lang="en-GB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u="sng" dirty="0" smtClean="0"/>
                        <a:t>Lead</a:t>
                      </a:r>
                      <a:endParaRPr lang="en-GB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u="sng" dirty="0" smtClean="0"/>
                        <a:t>When</a:t>
                      </a:r>
                      <a:endParaRPr lang="en-GB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u="sng" dirty="0" smtClean="0"/>
                        <a:t>Monitoring Notes</a:t>
                      </a:r>
                      <a:endParaRPr lang="en-GB" b="1" u="sng" dirty="0"/>
                    </a:p>
                  </a:txBody>
                  <a:tcPr/>
                </a:tc>
              </a:tr>
              <a:tr h="1429751">
                <a:tc>
                  <a:txBody>
                    <a:bodyPr/>
                    <a:lstStyle/>
                    <a:p>
                      <a:r>
                        <a:rPr lang="en-GB" dirty="0" smtClean="0"/>
                        <a:t>30 days: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429751">
                <a:tc>
                  <a:txBody>
                    <a:bodyPr/>
                    <a:lstStyle/>
                    <a:p>
                      <a:r>
                        <a:rPr lang="en-GB" dirty="0" smtClean="0"/>
                        <a:t>60 days: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1429751">
                <a:tc>
                  <a:txBody>
                    <a:bodyPr/>
                    <a:lstStyle/>
                    <a:p>
                      <a:r>
                        <a:rPr lang="en-GB" dirty="0" smtClean="0"/>
                        <a:t>90 days: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377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KCUK 2019">
      <a:dk1>
        <a:srgbClr val="6F7073"/>
      </a:dk1>
      <a:lt1>
        <a:sysClr val="window" lastClr="FFFFFF"/>
      </a:lt1>
      <a:dk2>
        <a:srgbClr val="004F59"/>
      </a:dk2>
      <a:lt2>
        <a:srgbClr val="A2ACAB"/>
      </a:lt2>
      <a:accent1>
        <a:srgbClr val="DC4405"/>
      </a:accent1>
      <a:accent2>
        <a:srgbClr val="407EC9"/>
      </a:accent2>
      <a:accent3>
        <a:srgbClr val="4EC3E0"/>
      </a:accent3>
      <a:accent4>
        <a:srgbClr val="00A499"/>
      </a:accent4>
      <a:accent5>
        <a:srgbClr val="000000"/>
      </a:accent5>
      <a:accent6>
        <a:srgbClr val="2DCCD3"/>
      </a:accent6>
      <a:hlink>
        <a:srgbClr val="500778"/>
      </a:hlink>
      <a:folHlink>
        <a:srgbClr val="AD1AA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1570</TotalTime>
  <Words>1096</Words>
  <Application>Microsoft Office PowerPoint</Application>
  <PresentationFormat>On-screen Show (4:3)</PresentationFormat>
  <Paragraphs>166</Paragraphs>
  <Slides>20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Custom Design</vt:lpstr>
      <vt:lpstr>Kidney  Patient Reported Experience Measure</vt:lpstr>
      <vt:lpstr>Review and share your local results</vt:lpstr>
      <vt:lpstr>Review and share your local results</vt:lpstr>
      <vt:lpstr>Review and share your local results</vt:lpstr>
      <vt:lpstr>Share your progress</vt:lpstr>
      <vt:lpstr>Kidney  Patient Reported Experience Measure</vt:lpstr>
      <vt:lpstr>What is the Kidney PREM?</vt:lpstr>
      <vt:lpstr>Kidney PREM 2020 – who took part?</vt:lpstr>
      <vt:lpstr>Kidney PREM 2020 - patient characteristics (%)</vt:lpstr>
      <vt:lpstr>Kidney PREM – the national results</vt:lpstr>
      <vt:lpstr>Mean scores by theme 2020, 2019 and 2018</vt:lpstr>
      <vt:lpstr>Kidney PREM – the national results</vt:lpstr>
      <vt:lpstr>Written comments on patient experience</vt:lpstr>
      <vt:lpstr>Written comments on patient experience</vt:lpstr>
      <vt:lpstr>Acting on the Kidney PREM</vt:lpstr>
      <vt:lpstr>How do we compare? </vt:lpstr>
      <vt:lpstr>How do we improve? Step 1: Listen and discuss</vt:lpstr>
      <vt:lpstr>Step 2 – Plan</vt:lpstr>
      <vt:lpstr>Step 3 – Implement and review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Illsley</dc:creator>
  <cp:lastModifiedBy>Beth Crosby</cp:lastModifiedBy>
  <cp:revision>409</cp:revision>
  <dcterms:created xsi:type="dcterms:W3CDTF">2019-01-30T09:42:23Z</dcterms:created>
  <dcterms:modified xsi:type="dcterms:W3CDTF">2021-05-10T12:13:29Z</dcterms:modified>
</cp:coreProperties>
</file>