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48" r:id="rId1"/>
  </p:sldMasterIdLst>
  <p:sldIdLst>
    <p:sldId id="259" r:id="rId2"/>
    <p:sldId id="257" r:id="rId3"/>
    <p:sldId id="262" r:id="rId4"/>
    <p:sldId id="263" r:id="rId5"/>
    <p:sldId id="258" r:id="rId6"/>
    <p:sldId id="260" r:id="rId7"/>
    <p:sldId id="276" r:id="rId8"/>
    <p:sldId id="264" r:id="rId9"/>
    <p:sldId id="265" r:id="rId10"/>
    <p:sldId id="266" r:id="rId11"/>
    <p:sldId id="267" r:id="rId12"/>
    <p:sldId id="268" r:id="rId13"/>
    <p:sldId id="269" r:id="rId14"/>
    <p:sldId id="271" r:id="rId15"/>
    <p:sldId id="272" r:id="rId16"/>
    <p:sldId id="273" r:id="rId17"/>
    <p:sldId id="275" r:id="rId18"/>
    <p:sldId id="274" r:id="rId19"/>
  </p:sldIdLst>
  <p:sldSz cx="9144000" cy="6858000" type="screen4x3"/>
  <p:notesSz cx="6858000" cy="9144000"/>
  <p:defaultTextStyle>
    <a:defPPr>
      <a:defRPr lang="en-GB"/>
    </a:defPPr>
    <a:lvl1pPr algn="l" rtl="0" fontAlgn="base">
      <a:spcBef>
        <a:spcPct val="0"/>
      </a:spcBef>
      <a:spcAft>
        <a:spcPct val="0"/>
      </a:spcAft>
      <a:defRPr sz="3600" kern="1200">
        <a:solidFill>
          <a:schemeClr val="tx2"/>
        </a:solidFill>
        <a:latin typeface="Arial Unicode MS" panose="020B0604020202020204" pitchFamily="34" charset="-128"/>
        <a:ea typeface="+mn-ea"/>
        <a:cs typeface="+mn-cs"/>
      </a:defRPr>
    </a:lvl1pPr>
    <a:lvl2pPr marL="457200" algn="l" rtl="0" fontAlgn="base">
      <a:spcBef>
        <a:spcPct val="0"/>
      </a:spcBef>
      <a:spcAft>
        <a:spcPct val="0"/>
      </a:spcAft>
      <a:defRPr sz="3600" kern="1200">
        <a:solidFill>
          <a:schemeClr val="tx2"/>
        </a:solidFill>
        <a:latin typeface="Arial Unicode MS" panose="020B0604020202020204" pitchFamily="34" charset="-128"/>
        <a:ea typeface="+mn-ea"/>
        <a:cs typeface="+mn-cs"/>
      </a:defRPr>
    </a:lvl2pPr>
    <a:lvl3pPr marL="914400" algn="l" rtl="0" fontAlgn="base">
      <a:spcBef>
        <a:spcPct val="0"/>
      </a:spcBef>
      <a:spcAft>
        <a:spcPct val="0"/>
      </a:spcAft>
      <a:defRPr sz="3600" kern="1200">
        <a:solidFill>
          <a:schemeClr val="tx2"/>
        </a:solidFill>
        <a:latin typeface="Arial Unicode MS" panose="020B0604020202020204" pitchFamily="34" charset="-128"/>
        <a:ea typeface="+mn-ea"/>
        <a:cs typeface="+mn-cs"/>
      </a:defRPr>
    </a:lvl3pPr>
    <a:lvl4pPr marL="1371600" algn="l" rtl="0" fontAlgn="base">
      <a:spcBef>
        <a:spcPct val="0"/>
      </a:spcBef>
      <a:spcAft>
        <a:spcPct val="0"/>
      </a:spcAft>
      <a:defRPr sz="3600" kern="1200">
        <a:solidFill>
          <a:schemeClr val="tx2"/>
        </a:solidFill>
        <a:latin typeface="Arial Unicode MS" panose="020B0604020202020204" pitchFamily="34" charset="-128"/>
        <a:ea typeface="+mn-ea"/>
        <a:cs typeface="+mn-cs"/>
      </a:defRPr>
    </a:lvl4pPr>
    <a:lvl5pPr marL="1828800" algn="l" rtl="0" fontAlgn="base">
      <a:spcBef>
        <a:spcPct val="0"/>
      </a:spcBef>
      <a:spcAft>
        <a:spcPct val="0"/>
      </a:spcAft>
      <a:defRPr sz="3600" kern="1200">
        <a:solidFill>
          <a:schemeClr val="tx2"/>
        </a:solidFill>
        <a:latin typeface="Arial Unicode MS" panose="020B0604020202020204" pitchFamily="34" charset="-128"/>
        <a:ea typeface="+mn-ea"/>
        <a:cs typeface="+mn-cs"/>
      </a:defRPr>
    </a:lvl5pPr>
    <a:lvl6pPr marL="2286000" algn="l" defTabSz="914400" rtl="0" eaLnBrk="1" latinLnBrk="0" hangingPunct="1">
      <a:defRPr sz="3600" kern="1200">
        <a:solidFill>
          <a:schemeClr val="tx2"/>
        </a:solidFill>
        <a:latin typeface="Arial Unicode MS" panose="020B0604020202020204" pitchFamily="34" charset="-128"/>
        <a:ea typeface="+mn-ea"/>
        <a:cs typeface="+mn-cs"/>
      </a:defRPr>
    </a:lvl6pPr>
    <a:lvl7pPr marL="2743200" algn="l" defTabSz="914400" rtl="0" eaLnBrk="1" latinLnBrk="0" hangingPunct="1">
      <a:defRPr sz="3600" kern="1200">
        <a:solidFill>
          <a:schemeClr val="tx2"/>
        </a:solidFill>
        <a:latin typeface="Arial Unicode MS" panose="020B0604020202020204" pitchFamily="34" charset="-128"/>
        <a:ea typeface="+mn-ea"/>
        <a:cs typeface="+mn-cs"/>
      </a:defRPr>
    </a:lvl7pPr>
    <a:lvl8pPr marL="3200400" algn="l" defTabSz="914400" rtl="0" eaLnBrk="1" latinLnBrk="0" hangingPunct="1">
      <a:defRPr sz="3600" kern="1200">
        <a:solidFill>
          <a:schemeClr val="tx2"/>
        </a:solidFill>
        <a:latin typeface="Arial Unicode MS" panose="020B0604020202020204" pitchFamily="34" charset="-128"/>
        <a:ea typeface="+mn-ea"/>
        <a:cs typeface="+mn-cs"/>
      </a:defRPr>
    </a:lvl8pPr>
    <a:lvl9pPr marL="3657600" algn="l" defTabSz="914400" rtl="0" eaLnBrk="1" latinLnBrk="0" hangingPunct="1">
      <a:defRPr sz="3600" kern="1200">
        <a:solidFill>
          <a:schemeClr val="tx2"/>
        </a:solidFill>
        <a:latin typeface="Arial Unicode MS" panose="020B0604020202020204" pitchFamily="34" charset="-128"/>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0959"/>
  </p:normalViewPr>
  <p:slideViewPr>
    <p:cSldViewPr>
      <p:cViewPr varScale="1">
        <p:scale>
          <a:sx n="111" d="100"/>
          <a:sy n="111" d="100"/>
        </p:scale>
        <p:origin x="408"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B596D-64FA-EA1B-354F-8F889EE5F5D2}"/>
              </a:ext>
            </a:extLst>
          </p:cNvPr>
          <p:cNvSpPr>
            <a:spLocks noGrp="1"/>
          </p:cNvSpPr>
          <p:nvPr>
            <p:ph type="ctrTitle"/>
          </p:nvPr>
        </p:nvSpPr>
        <p:spPr>
          <a:xfrm>
            <a:off x="1143000" y="1122363"/>
            <a:ext cx="6858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829C687-4370-ED92-A1E1-1ECE2ACD6B9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A876D3F-A031-34F6-62A3-5AC23C2DC83A}"/>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B1FAC419-7DE6-DEF9-CF70-EFF918626377}"/>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48DFD30C-A380-9B06-1A84-8C34DE0766F0}"/>
              </a:ext>
            </a:extLst>
          </p:cNvPr>
          <p:cNvSpPr>
            <a:spLocks noGrp="1"/>
          </p:cNvSpPr>
          <p:nvPr>
            <p:ph type="sldNum" sz="quarter" idx="12"/>
          </p:nvPr>
        </p:nvSpPr>
        <p:spPr/>
        <p:txBody>
          <a:bodyPr/>
          <a:lstStyle>
            <a:lvl1pPr>
              <a:defRPr/>
            </a:lvl1pPr>
          </a:lstStyle>
          <a:p>
            <a:fld id="{50F5D2C6-63A2-8649-AB59-83D801C231DE}" type="slidenum">
              <a:rPr lang="en-GB" altLang="en-US"/>
              <a:pPr/>
              <a:t>‹#›</a:t>
            </a:fld>
            <a:endParaRPr lang="en-GB" altLang="en-US"/>
          </a:p>
        </p:txBody>
      </p:sp>
    </p:spTree>
    <p:extLst>
      <p:ext uri="{BB962C8B-B14F-4D97-AF65-F5344CB8AC3E}">
        <p14:creationId xmlns:p14="http://schemas.microsoft.com/office/powerpoint/2010/main" val="3028329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C058E-6334-6824-0335-27FA8D66D94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7C7402C-0105-8382-2C0A-DB8FA5D9A74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9DBAA5-A7F0-7A51-0B98-F7F06EB3352F}"/>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05D4EDAD-9723-553B-D474-A33E07C76047}"/>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07D547D8-4957-A2BA-939E-2A03E6CEA8FE}"/>
              </a:ext>
            </a:extLst>
          </p:cNvPr>
          <p:cNvSpPr>
            <a:spLocks noGrp="1"/>
          </p:cNvSpPr>
          <p:nvPr>
            <p:ph type="sldNum" sz="quarter" idx="12"/>
          </p:nvPr>
        </p:nvSpPr>
        <p:spPr/>
        <p:txBody>
          <a:bodyPr/>
          <a:lstStyle>
            <a:lvl1pPr>
              <a:defRPr/>
            </a:lvl1pPr>
          </a:lstStyle>
          <a:p>
            <a:fld id="{C4FD13ED-4C88-F04C-9A94-A8509C07029C}" type="slidenum">
              <a:rPr lang="en-GB" altLang="en-US"/>
              <a:pPr/>
              <a:t>‹#›</a:t>
            </a:fld>
            <a:endParaRPr lang="en-GB" altLang="en-US"/>
          </a:p>
        </p:txBody>
      </p:sp>
    </p:spTree>
    <p:extLst>
      <p:ext uri="{BB962C8B-B14F-4D97-AF65-F5344CB8AC3E}">
        <p14:creationId xmlns:p14="http://schemas.microsoft.com/office/powerpoint/2010/main" val="3155545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E4A00-E585-3DB8-A2AB-029FDC9B5DF2}"/>
              </a:ext>
            </a:extLst>
          </p:cNvPr>
          <p:cNvSpPr>
            <a:spLocks noGrp="1"/>
          </p:cNvSpPr>
          <p:nvPr>
            <p:ph type="title"/>
          </p:nvPr>
        </p:nvSpPr>
        <p:spPr>
          <a:xfrm>
            <a:off x="623888" y="1709738"/>
            <a:ext cx="78867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8185BF6-1FEF-BF90-C2B6-552B5382973F}"/>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GB"/>
              <a:t>Click to edit Master text styles</a:t>
            </a:r>
          </a:p>
        </p:txBody>
      </p:sp>
      <p:sp>
        <p:nvSpPr>
          <p:cNvPr id="4" name="Date Placeholder 3">
            <a:extLst>
              <a:ext uri="{FF2B5EF4-FFF2-40B4-BE49-F238E27FC236}">
                <a16:creationId xmlns:a16="http://schemas.microsoft.com/office/drawing/2014/main" id="{38CF845C-E9B7-19DF-B4A8-6C04BE57B341}"/>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4588C6DB-B7E1-09B6-EAC6-7E6F9D0DF46F}"/>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C6E590FD-EA4E-E87A-AD0D-946300982EEA}"/>
              </a:ext>
            </a:extLst>
          </p:cNvPr>
          <p:cNvSpPr>
            <a:spLocks noGrp="1"/>
          </p:cNvSpPr>
          <p:nvPr>
            <p:ph type="sldNum" sz="quarter" idx="12"/>
          </p:nvPr>
        </p:nvSpPr>
        <p:spPr/>
        <p:txBody>
          <a:bodyPr/>
          <a:lstStyle>
            <a:lvl1pPr>
              <a:defRPr/>
            </a:lvl1pPr>
          </a:lstStyle>
          <a:p>
            <a:fld id="{8A79B1E6-3D53-FE4D-9E18-9CC3D0034B98}" type="slidenum">
              <a:rPr lang="en-GB" altLang="en-US"/>
              <a:pPr/>
              <a:t>‹#›</a:t>
            </a:fld>
            <a:endParaRPr lang="en-GB" altLang="en-US"/>
          </a:p>
        </p:txBody>
      </p:sp>
    </p:spTree>
    <p:extLst>
      <p:ext uri="{BB962C8B-B14F-4D97-AF65-F5344CB8AC3E}">
        <p14:creationId xmlns:p14="http://schemas.microsoft.com/office/powerpoint/2010/main" val="2348106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3DED0-C13D-677E-6F11-E7FBC11A953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C61E114-81F9-11A6-E880-7FCAED8B9917}"/>
              </a:ext>
            </a:extLst>
          </p:cNvPr>
          <p:cNvSpPr>
            <a:spLocks noGrp="1"/>
          </p:cNvSpPr>
          <p:nvPr>
            <p:ph sz="half" idx="1"/>
          </p:nvPr>
        </p:nvSpPr>
        <p:spPr>
          <a:xfrm>
            <a:off x="685800" y="1981200"/>
            <a:ext cx="3810000" cy="4114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3C9A30F-3920-092B-728A-67F2887A7C82}"/>
              </a:ext>
            </a:extLst>
          </p:cNvPr>
          <p:cNvSpPr>
            <a:spLocks noGrp="1"/>
          </p:cNvSpPr>
          <p:nvPr>
            <p:ph sz="half" idx="2"/>
          </p:nvPr>
        </p:nvSpPr>
        <p:spPr>
          <a:xfrm>
            <a:off x="4648200" y="1981200"/>
            <a:ext cx="3810000" cy="4114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FD4303A-32EE-1AC1-E776-C601463509BD}"/>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9CCA7DE1-86D7-4138-62AA-1AD0D1724099}"/>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704DE84C-E128-C128-EDB5-9F8773FD0BAA}"/>
              </a:ext>
            </a:extLst>
          </p:cNvPr>
          <p:cNvSpPr>
            <a:spLocks noGrp="1"/>
          </p:cNvSpPr>
          <p:nvPr>
            <p:ph type="sldNum" sz="quarter" idx="12"/>
          </p:nvPr>
        </p:nvSpPr>
        <p:spPr/>
        <p:txBody>
          <a:bodyPr/>
          <a:lstStyle>
            <a:lvl1pPr>
              <a:defRPr/>
            </a:lvl1pPr>
          </a:lstStyle>
          <a:p>
            <a:fld id="{44FA8FC5-92EC-C54E-8657-67D5DE3D49D8}" type="slidenum">
              <a:rPr lang="en-GB" altLang="en-US"/>
              <a:pPr/>
              <a:t>‹#›</a:t>
            </a:fld>
            <a:endParaRPr lang="en-GB" altLang="en-US"/>
          </a:p>
        </p:txBody>
      </p:sp>
    </p:spTree>
    <p:extLst>
      <p:ext uri="{BB962C8B-B14F-4D97-AF65-F5344CB8AC3E}">
        <p14:creationId xmlns:p14="http://schemas.microsoft.com/office/powerpoint/2010/main" val="3180024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D06EE-620B-7AE1-D294-B47ABD781F87}"/>
              </a:ext>
            </a:extLst>
          </p:cNvPr>
          <p:cNvSpPr>
            <a:spLocks noGrp="1"/>
          </p:cNvSpPr>
          <p:nvPr>
            <p:ph type="title"/>
          </p:nvPr>
        </p:nvSpPr>
        <p:spPr>
          <a:xfrm>
            <a:off x="630238" y="365125"/>
            <a:ext cx="78867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A6EF00C-6D79-E755-0DA1-C0D1DD4CCDBB}"/>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6AC50D4-3CEA-A9A7-8364-B62296385F5D}"/>
              </a:ext>
            </a:extLst>
          </p:cNvPr>
          <p:cNvSpPr>
            <a:spLocks noGrp="1"/>
          </p:cNvSpPr>
          <p:nvPr>
            <p:ph sz="half" idx="2"/>
          </p:nvPr>
        </p:nvSpPr>
        <p:spPr>
          <a:xfrm>
            <a:off x="630238" y="2505075"/>
            <a:ext cx="38687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F8803CE-9FF1-CEC6-FF9D-75796CB673C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AD5FE96-AD6F-4FB1-8720-6CB28AE80721}"/>
              </a:ext>
            </a:extLst>
          </p:cNvPr>
          <p:cNvSpPr>
            <a:spLocks noGrp="1"/>
          </p:cNvSpPr>
          <p:nvPr>
            <p:ph sz="quarter" idx="4"/>
          </p:nvPr>
        </p:nvSpPr>
        <p:spPr>
          <a:xfrm>
            <a:off x="4629150" y="2505075"/>
            <a:ext cx="38877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B181BDD-8FEA-88E8-D17C-19E52D11ADE3}"/>
              </a:ext>
            </a:extLst>
          </p:cNvPr>
          <p:cNvSpPr>
            <a:spLocks noGrp="1"/>
          </p:cNvSpPr>
          <p:nvPr>
            <p:ph type="dt" sz="half" idx="10"/>
          </p:nvPr>
        </p:nvSpPr>
        <p:spPr/>
        <p:txBody>
          <a:bodyPr/>
          <a:lstStyle>
            <a:lvl1pPr>
              <a:defRPr/>
            </a:lvl1pPr>
          </a:lstStyle>
          <a:p>
            <a:endParaRPr lang="en-GB" altLang="en-US"/>
          </a:p>
        </p:txBody>
      </p:sp>
      <p:sp>
        <p:nvSpPr>
          <p:cNvPr id="8" name="Footer Placeholder 7">
            <a:extLst>
              <a:ext uri="{FF2B5EF4-FFF2-40B4-BE49-F238E27FC236}">
                <a16:creationId xmlns:a16="http://schemas.microsoft.com/office/drawing/2014/main" id="{A4326AD7-6C47-E07A-49EA-297394D4A5E4}"/>
              </a:ext>
            </a:extLst>
          </p:cNvPr>
          <p:cNvSpPr>
            <a:spLocks noGrp="1"/>
          </p:cNvSpPr>
          <p:nvPr>
            <p:ph type="ftr" sz="quarter" idx="11"/>
          </p:nvPr>
        </p:nvSpPr>
        <p:spPr/>
        <p:txBody>
          <a:bodyPr/>
          <a:lstStyle>
            <a:lvl1pPr>
              <a:defRPr/>
            </a:lvl1pPr>
          </a:lstStyle>
          <a:p>
            <a:endParaRPr lang="en-GB" altLang="en-US"/>
          </a:p>
        </p:txBody>
      </p:sp>
      <p:sp>
        <p:nvSpPr>
          <p:cNvPr id="9" name="Slide Number Placeholder 8">
            <a:extLst>
              <a:ext uri="{FF2B5EF4-FFF2-40B4-BE49-F238E27FC236}">
                <a16:creationId xmlns:a16="http://schemas.microsoft.com/office/drawing/2014/main" id="{AD786AFB-BAC6-A1B3-A74C-462F60B871FD}"/>
              </a:ext>
            </a:extLst>
          </p:cNvPr>
          <p:cNvSpPr>
            <a:spLocks noGrp="1"/>
          </p:cNvSpPr>
          <p:nvPr>
            <p:ph type="sldNum" sz="quarter" idx="12"/>
          </p:nvPr>
        </p:nvSpPr>
        <p:spPr/>
        <p:txBody>
          <a:bodyPr/>
          <a:lstStyle>
            <a:lvl1pPr>
              <a:defRPr/>
            </a:lvl1pPr>
          </a:lstStyle>
          <a:p>
            <a:fld id="{097E3010-E74C-1A46-9A4B-7CA08993EF4A}" type="slidenum">
              <a:rPr lang="en-GB" altLang="en-US"/>
              <a:pPr/>
              <a:t>‹#›</a:t>
            </a:fld>
            <a:endParaRPr lang="en-GB" altLang="en-US"/>
          </a:p>
        </p:txBody>
      </p:sp>
    </p:spTree>
    <p:extLst>
      <p:ext uri="{BB962C8B-B14F-4D97-AF65-F5344CB8AC3E}">
        <p14:creationId xmlns:p14="http://schemas.microsoft.com/office/powerpoint/2010/main" val="3644616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ADEB3-CA0F-26AB-9211-B34F085A2245}"/>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96A8967-8AD5-E092-130B-ACCCD1C0E29E}"/>
              </a:ext>
            </a:extLst>
          </p:cNvPr>
          <p:cNvSpPr>
            <a:spLocks noGrp="1"/>
          </p:cNvSpPr>
          <p:nvPr>
            <p:ph type="dt" sz="half" idx="10"/>
          </p:nvPr>
        </p:nvSpPr>
        <p:spPr/>
        <p:txBody>
          <a:bodyPr/>
          <a:lstStyle>
            <a:lvl1pPr>
              <a:defRPr/>
            </a:lvl1pPr>
          </a:lstStyle>
          <a:p>
            <a:endParaRPr lang="en-GB" altLang="en-US"/>
          </a:p>
        </p:txBody>
      </p:sp>
      <p:sp>
        <p:nvSpPr>
          <p:cNvPr id="4" name="Footer Placeholder 3">
            <a:extLst>
              <a:ext uri="{FF2B5EF4-FFF2-40B4-BE49-F238E27FC236}">
                <a16:creationId xmlns:a16="http://schemas.microsoft.com/office/drawing/2014/main" id="{76B8C6B7-AAFB-F791-8572-A1CA7F67C30C}"/>
              </a:ext>
            </a:extLst>
          </p:cNvPr>
          <p:cNvSpPr>
            <a:spLocks noGrp="1"/>
          </p:cNvSpPr>
          <p:nvPr>
            <p:ph type="ftr" sz="quarter" idx="11"/>
          </p:nvPr>
        </p:nvSpPr>
        <p:spPr/>
        <p:txBody>
          <a:bodyPr/>
          <a:lstStyle>
            <a:lvl1pPr>
              <a:defRPr/>
            </a:lvl1pPr>
          </a:lstStyle>
          <a:p>
            <a:endParaRPr lang="en-GB" altLang="en-US"/>
          </a:p>
        </p:txBody>
      </p:sp>
      <p:sp>
        <p:nvSpPr>
          <p:cNvPr id="5" name="Slide Number Placeholder 4">
            <a:extLst>
              <a:ext uri="{FF2B5EF4-FFF2-40B4-BE49-F238E27FC236}">
                <a16:creationId xmlns:a16="http://schemas.microsoft.com/office/drawing/2014/main" id="{C9435F4E-4A6F-2658-92E2-15BB582444FA}"/>
              </a:ext>
            </a:extLst>
          </p:cNvPr>
          <p:cNvSpPr>
            <a:spLocks noGrp="1"/>
          </p:cNvSpPr>
          <p:nvPr>
            <p:ph type="sldNum" sz="quarter" idx="12"/>
          </p:nvPr>
        </p:nvSpPr>
        <p:spPr/>
        <p:txBody>
          <a:bodyPr/>
          <a:lstStyle>
            <a:lvl1pPr>
              <a:defRPr/>
            </a:lvl1pPr>
          </a:lstStyle>
          <a:p>
            <a:fld id="{D0A5D720-12FB-AC42-89CC-13DEDA705FAD}" type="slidenum">
              <a:rPr lang="en-GB" altLang="en-US"/>
              <a:pPr/>
              <a:t>‹#›</a:t>
            </a:fld>
            <a:endParaRPr lang="en-GB" altLang="en-US"/>
          </a:p>
        </p:txBody>
      </p:sp>
    </p:spTree>
    <p:extLst>
      <p:ext uri="{BB962C8B-B14F-4D97-AF65-F5344CB8AC3E}">
        <p14:creationId xmlns:p14="http://schemas.microsoft.com/office/powerpoint/2010/main" val="4242549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EE1EA5-352A-5A91-2BCD-43A9649B84AE}"/>
              </a:ext>
            </a:extLst>
          </p:cNvPr>
          <p:cNvSpPr>
            <a:spLocks noGrp="1"/>
          </p:cNvSpPr>
          <p:nvPr>
            <p:ph type="dt" sz="half" idx="10"/>
          </p:nvPr>
        </p:nvSpPr>
        <p:spPr/>
        <p:txBody>
          <a:bodyPr/>
          <a:lstStyle>
            <a:lvl1pPr>
              <a:defRPr/>
            </a:lvl1pPr>
          </a:lstStyle>
          <a:p>
            <a:endParaRPr lang="en-GB" altLang="en-US"/>
          </a:p>
        </p:txBody>
      </p:sp>
      <p:sp>
        <p:nvSpPr>
          <p:cNvPr id="3" name="Footer Placeholder 2">
            <a:extLst>
              <a:ext uri="{FF2B5EF4-FFF2-40B4-BE49-F238E27FC236}">
                <a16:creationId xmlns:a16="http://schemas.microsoft.com/office/drawing/2014/main" id="{B9E50B88-2A48-B8DF-1DC1-F5184646D864}"/>
              </a:ext>
            </a:extLst>
          </p:cNvPr>
          <p:cNvSpPr>
            <a:spLocks noGrp="1"/>
          </p:cNvSpPr>
          <p:nvPr>
            <p:ph type="ftr" sz="quarter" idx="11"/>
          </p:nvPr>
        </p:nvSpPr>
        <p:spPr/>
        <p:txBody>
          <a:bodyPr/>
          <a:lstStyle>
            <a:lvl1pPr>
              <a:defRPr/>
            </a:lvl1pPr>
          </a:lstStyle>
          <a:p>
            <a:endParaRPr lang="en-GB" altLang="en-US"/>
          </a:p>
        </p:txBody>
      </p:sp>
      <p:sp>
        <p:nvSpPr>
          <p:cNvPr id="4" name="Slide Number Placeholder 3">
            <a:extLst>
              <a:ext uri="{FF2B5EF4-FFF2-40B4-BE49-F238E27FC236}">
                <a16:creationId xmlns:a16="http://schemas.microsoft.com/office/drawing/2014/main" id="{66D61ED7-7C7B-8D00-EAE0-9A8DCA864A8C}"/>
              </a:ext>
            </a:extLst>
          </p:cNvPr>
          <p:cNvSpPr>
            <a:spLocks noGrp="1"/>
          </p:cNvSpPr>
          <p:nvPr>
            <p:ph type="sldNum" sz="quarter" idx="12"/>
          </p:nvPr>
        </p:nvSpPr>
        <p:spPr/>
        <p:txBody>
          <a:bodyPr/>
          <a:lstStyle>
            <a:lvl1pPr>
              <a:defRPr/>
            </a:lvl1pPr>
          </a:lstStyle>
          <a:p>
            <a:fld id="{D35F3FB4-AC2D-2340-8302-076DF2602FE0}" type="slidenum">
              <a:rPr lang="en-GB" altLang="en-US"/>
              <a:pPr/>
              <a:t>‹#›</a:t>
            </a:fld>
            <a:endParaRPr lang="en-GB" altLang="en-US"/>
          </a:p>
        </p:txBody>
      </p:sp>
    </p:spTree>
    <p:extLst>
      <p:ext uri="{BB962C8B-B14F-4D97-AF65-F5344CB8AC3E}">
        <p14:creationId xmlns:p14="http://schemas.microsoft.com/office/powerpoint/2010/main" val="2794505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355C6-8B86-B824-BB02-2DD6F06393DE}"/>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648F346-A4E9-563C-F93F-5B7ECF410AE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2908974-D811-A870-07A3-C4AAAD7AEE8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B5E321-6A1F-6B15-F895-342A04B985DB}"/>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612BB4D8-1B48-78A6-CB29-1AB821640E15}"/>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358D5335-6DF7-88B2-A27E-673993730044}"/>
              </a:ext>
            </a:extLst>
          </p:cNvPr>
          <p:cNvSpPr>
            <a:spLocks noGrp="1"/>
          </p:cNvSpPr>
          <p:nvPr>
            <p:ph type="sldNum" sz="quarter" idx="12"/>
          </p:nvPr>
        </p:nvSpPr>
        <p:spPr/>
        <p:txBody>
          <a:bodyPr/>
          <a:lstStyle>
            <a:lvl1pPr>
              <a:defRPr/>
            </a:lvl1pPr>
          </a:lstStyle>
          <a:p>
            <a:fld id="{60295D20-F05E-C441-82BE-723EB4101E44}" type="slidenum">
              <a:rPr lang="en-GB" altLang="en-US"/>
              <a:pPr/>
              <a:t>‹#›</a:t>
            </a:fld>
            <a:endParaRPr lang="en-GB" altLang="en-US"/>
          </a:p>
        </p:txBody>
      </p:sp>
    </p:spTree>
    <p:extLst>
      <p:ext uri="{BB962C8B-B14F-4D97-AF65-F5344CB8AC3E}">
        <p14:creationId xmlns:p14="http://schemas.microsoft.com/office/powerpoint/2010/main" val="2820971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D9C65-0F4A-E46C-6E8A-3439A5301761}"/>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9FA28A7-642D-7A8D-A653-CB99C3240DD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A6F883-3C02-8924-C639-17E71AA42F8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037ADC4-001B-8235-936E-26E590006F2F}"/>
              </a:ext>
            </a:extLst>
          </p:cNvPr>
          <p:cNvSpPr>
            <a:spLocks noGrp="1"/>
          </p:cNvSpPr>
          <p:nvPr>
            <p:ph type="dt" sz="half" idx="10"/>
          </p:nvPr>
        </p:nvSpPr>
        <p:spPr/>
        <p:txBody>
          <a:bodyPr/>
          <a:lstStyle>
            <a:lvl1pPr>
              <a:defRPr/>
            </a:lvl1pPr>
          </a:lstStyle>
          <a:p>
            <a:endParaRPr lang="en-GB" altLang="en-US"/>
          </a:p>
        </p:txBody>
      </p:sp>
      <p:sp>
        <p:nvSpPr>
          <p:cNvPr id="6" name="Footer Placeholder 5">
            <a:extLst>
              <a:ext uri="{FF2B5EF4-FFF2-40B4-BE49-F238E27FC236}">
                <a16:creationId xmlns:a16="http://schemas.microsoft.com/office/drawing/2014/main" id="{52605F0A-58BB-EDA0-47D9-8884BA5F3754}"/>
              </a:ext>
            </a:extLst>
          </p:cNvPr>
          <p:cNvSpPr>
            <a:spLocks noGrp="1"/>
          </p:cNvSpPr>
          <p:nvPr>
            <p:ph type="ftr" sz="quarter" idx="11"/>
          </p:nvPr>
        </p:nvSpPr>
        <p:spPr/>
        <p:txBody>
          <a:bodyPr/>
          <a:lstStyle>
            <a:lvl1pPr>
              <a:defRPr/>
            </a:lvl1pPr>
          </a:lstStyle>
          <a:p>
            <a:endParaRPr lang="en-GB" altLang="en-US"/>
          </a:p>
        </p:txBody>
      </p:sp>
      <p:sp>
        <p:nvSpPr>
          <p:cNvPr id="7" name="Slide Number Placeholder 6">
            <a:extLst>
              <a:ext uri="{FF2B5EF4-FFF2-40B4-BE49-F238E27FC236}">
                <a16:creationId xmlns:a16="http://schemas.microsoft.com/office/drawing/2014/main" id="{EB2EDC8D-DBC0-0D38-001D-B5D2777796A3}"/>
              </a:ext>
            </a:extLst>
          </p:cNvPr>
          <p:cNvSpPr>
            <a:spLocks noGrp="1"/>
          </p:cNvSpPr>
          <p:nvPr>
            <p:ph type="sldNum" sz="quarter" idx="12"/>
          </p:nvPr>
        </p:nvSpPr>
        <p:spPr/>
        <p:txBody>
          <a:bodyPr/>
          <a:lstStyle>
            <a:lvl1pPr>
              <a:defRPr/>
            </a:lvl1pPr>
          </a:lstStyle>
          <a:p>
            <a:fld id="{E5411B71-B727-B842-A44F-B959AA11C685}" type="slidenum">
              <a:rPr lang="en-GB" altLang="en-US"/>
              <a:pPr/>
              <a:t>‹#›</a:t>
            </a:fld>
            <a:endParaRPr lang="en-GB" altLang="en-US"/>
          </a:p>
        </p:txBody>
      </p:sp>
    </p:spTree>
    <p:extLst>
      <p:ext uri="{BB962C8B-B14F-4D97-AF65-F5344CB8AC3E}">
        <p14:creationId xmlns:p14="http://schemas.microsoft.com/office/powerpoint/2010/main" val="3389615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36331-3D35-5DF8-2B07-087265CEA43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3D3F113-1238-DAAB-9EAD-1F8382CAEF2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8DBFE00-9949-29D5-3C1A-705088DAB71C}"/>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5DCF6949-43F0-75CC-EFA8-7E46BBBDDF2F}"/>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2FCE99D3-9360-CEA2-6E81-E65E64B2D820}"/>
              </a:ext>
            </a:extLst>
          </p:cNvPr>
          <p:cNvSpPr>
            <a:spLocks noGrp="1"/>
          </p:cNvSpPr>
          <p:nvPr>
            <p:ph type="sldNum" sz="quarter" idx="12"/>
          </p:nvPr>
        </p:nvSpPr>
        <p:spPr/>
        <p:txBody>
          <a:bodyPr/>
          <a:lstStyle>
            <a:lvl1pPr>
              <a:defRPr/>
            </a:lvl1pPr>
          </a:lstStyle>
          <a:p>
            <a:fld id="{B847BAA8-75F7-CF4A-9435-52AEFB03A51F}" type="slidenum">
              <a:rPr lang="en-GB" altLang="en-US"/>
              <a:pPr/>
              <a:t>‹#›</a:t>
            </a:fld>
            <a:endParaRPr lang="en-GB" altLang="en-US"/>
          </a:p>
        </p:txBody>
      </p:sp>
    </p:spTree>
    <p:extLst>
      <p:ext uri="{BB962C8B-B14F-4D97-AF65-F5344CB8AC3E}">
        <p14:creationId xmlns:p14="http://schemas.microsoft.com/office/powerpoint/2010/main" val="3349765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D909DE-B95D-EAD2-25C4-2D4F796EA8C5}"/>
              </a:ext>
            </a:extLst>
          </p:cNvPr>
          <p:cNvSpPr>
            <a:spLocks noGrp="1"/>
          </p:cNvSpPr>
          <p:nvPr>
            <p:ph type="title" orient="vert"/>
          </p:nvPr>
        </p:nvSpPr>
        <p:spPr>
          <a:xfrm>
            <a:off x="6515100" y="609600"/>
            <a:ext cx="1943100" cy="5486400"/>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E09F03F-7EAB-AA2E-8412-0ADCCF623972}"/>
              </a:ext>
            </a:extLst>
          </p:cNvPr>
          <p:cNvSpPr>
            <a:spLocks noGrp="1"/>
          </p:cNvSpPr>
          <p:nvPr>
            <p:ph type="body" orient="vert" idx="1"/>
          </p:nvPr>
        </p:nvSpPr>
        <p:spPr>
          <a:xfrm>
            <a:off x="685800" y="609600"/>
            <a:ext cx="5676900" cy="54864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36E79A9-7249-E007-7A66-29BFB2367686}"/>
              </a:ext>
            </a:extLst>
          </p:cNvPr>
          <p:cNvSpPr>
            <a:spLocks noGrp="1"/>
          </p:cNvSpPr>
          <p:nvPr>
            <p:ph type="dt" sz="half" idx="10"/>
          </p:nvPr>
        </p:nvSpPr>
        <p:spPr/>
        <p:txBody>
          <a:bodyPr/>
          <a:lstStyle>
            <a:lvl1pPr>
              <a:defRPr/>
            </a:lvl1pPr>
          </a:lstStyle>
          <a:p>
            <a:endParaRPr lang="en-GB" altLang="en-US"/>
          </a:p>
        </p:txBody>
      </p:sp>
      <p:sp>
        <p:nvSpPr>
          <p:cNvPr id="5" name="Footer Placeholder 4">
            <a:extLst>
              <a:ext uri="{FF2B5EF4-FFF2-40B4-BE49-F238E27FC236}">
                <a16:creationId xmlns:a16="http://schemas.microsoft.com/office/drawing/2014/main" id="{00EC734F-E57E-48AA-E358-D8486460ED8C}"/>
              </a:ext>
            </a:extLst>
          </p:cNvPr>
          <p:cNvSpPr>
            <a:spLocks noGrp="1"/>
          </p:cNvSpPr>
          <p:nvPr>
            <p:ph type="ftr" sz="quarter" idx="11"/>
          </p:nvPr>
        </p:nvSpPr>
        <p:spPr/>
        <p:txBody>
          <a:bodyPr/>
          <a:lstStyle>
            <a:lvl1pPr>
              <a:defRPr/>
            </a:lvl1pPr>
          </a:lstStyle>
          <a:p>
            <a:endParaRPr lang="en-GB" altLang="en-US"/>
          </a:p>
        </p:txBody>
      </p:sp>
      <p:sp>
        <p:nvSpPr>
          <p:cNvPr id="6" name="Slide Number Placeholder 5">
            <a:extLst>
              <a:ext uri="{FF2B5EF4-FFF2-40B4-BE49-F238E27FC236}">
                <a16:creationId xmlns:a16="http://schemas.microsoft.com/office/drawing/2014/main" id="{E539AE81-3F4E-0C94-3F77-D318D65069AA}"/>
              </a:ext>
            </a:extLst>
          </p:cNvPr>
          <p:cNvSpPr>
            <a:spLocks noGrp="1"/>
          </p:cNvSpPr>
          <p:nvPr>
            <p:ph type="sldNum" sz="quarter" idx="12"/>
          </p:nvPr>
        </p:nvSpPr>
        <p:spPr/>
        <p:txBody>
          <a:bodyPr/>
          <a:lstStyle>
            <a:lvl1pPr>
              <a:defRPr/>
            </a:lvl1pPr>
          </a:lstStyle>
          <a:p>
            <a:fld id="{60DBBB7F-DFF6-994A-9844-26091E5D6171}" type="slidenum">
              <a:rPr lang="en-GB" altLang="en-US"/>
              <a:pPr/>
              <a:t>‹#›</a:t>
            </a:fld>
            <a:endParaRPr lang="en-GB" altLang="en-US"/>
          </a:p>
        </p:txBody>
      </p:sp>
    </p:spTree>
    <p:extLst>
      <p:ext uri="{BB962C8B-B14F-4D97-AF65-F5344CB8AC3E}">
        <p14:creationId xmlns:p14="http://schemas.microsoft.com/office/powerpoint/2010/main" val="3637193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7F22D7D-227F-A8BF-B33B-2E78852FEB19}"/>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7506DF60-362B-3DB0-E44B-2247396EC8B0}"/>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05A4011A-E612-3824-5E9C-399CC8CC43A9}"/>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defRPr>
            </a:lvl1pPr>
          </a:lstStyle>
          <a:p>
            <a:endParaRPr lang="en-GB" altLang="en-US"/>
          </a:p>
        </p:txBody>
      </p:sp>
      <p:sp>
        <p:nvSpPr>
          <p:cNvPr id="1029" name="Rectangle 5">
            <a:extLst>
              <a:ext uri="{FF2B5EF4-FFF2-40B4-BE49-F238E27FC236}">
                <a16:creationId xmlns:a16="http://schemas.microsoft.com/office/drawing/2014/main" id="{C74C817D-15C6-5478-9B14-E7A9D7CBF8BA}"/>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defRPr>
            </a:lvl1pPr>
          </a:lstStyle>
          <a:p>
            <a:endParaRPr lang="en-GB" altLang="en-US"/>
          </a:p>
        </p:txBody>
      </p:sp>
      <p:sp>
        <p:nvSpPr>
          <p:cNvPr id="1030" name="Rectangle 6">
            <a:extLst>
              <a:ext uri="{FF2B5EF4-FFF2-40B4-BE49-F238E27FC236}">
                <a16:creationId xmlns:a16="http://schemas.microsoft.com/office/drawing/2014/main" id="{467B86C6-FBC7-A8C6-0787-B13919104F34}"/>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defRPr>
            </a:lvl1pPr>
          </a:lstStyle>
          <a:p>
            <a:fld id="{36086A8D-80F7-2A49-9CE6-4D178BCFAD24}"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Unicode MS" panose="020B0604020202020204" pitchFamily="34" charset="-128"/>
        </a:defRPr>
      </a:lvl2pPr>
      <a:lvl3pPr algn="ctr" rtl="0" fontAlgn="base">
        <a:spcBef>
          <a:spcPct val="0"/>
        </a:spcBef>
        <a:spcAft>
          <a:spcPct val="0"/>
        </a:spcAft>
        <a:defRPr sz="4400">
          <a:solidFill>
            <a:schemeClr val="tx2"/>
          </a:solidFill>
          <a:latin typeface="Arial Unicode MS" panose="020B0604020202020204" pitchFamily="34" charset="-128"/>
        </a:defRPr>
      </a:lvl3pPr>
      <a:lvl4pPr algn="ctr" rtl="0" fontAlgn="base">
        <a:spcBef>
          <a:spcPct val="0"/>
        </a:spcBef>
        <a:spcAft>
          <a:spcPct val="0"/>
        </a:spcAft>
        <a:defRPr sz="4400">
          <a:solidFill>
            <a:schemeClr val="tx2"/>
          </a:solidFill>
          <a:latin typeface="Arial Unicode MS" panose="020B0604020202020204" pitchFamily="34" charset="-128"/>
        </a:defRPr>
      </a:lvl4pPr>
      <a:lvl5pPr algn="ctr" rtl="0" fontAlgn="base">
        <a:spcBef>
          <a:spcPct val="0"/>
        </a:spcBef>
        <a:spcAft>
          <a:spcPct val="0"/>
        </a:spcAft>
        <a:defRPr sz="4400">
          <a:solidFill>
            <a:schemeClr val="tx2"/>
          </a:solidFill>
          <a:latin typeface="Arial Unicode MS" panose="020B0604020202020204" pitchFamily="34" charset="-128"/>
        </a:defRPr>
      </a:lvl5pPr>
      <a:lvl6pPr marL="457200" algn="ctr" rtl="0" fontAlgn="base">
        <a:spcBef>
          <a:spcPct val="0"/>
        </a:spcBef>
        <a:spcAft>
          <a:spcPct val="0"/>
        </a:spcAft>
        <a:defRPr sz="4400">
          <a:solidFill>
            <a:schemeClr val="tx2"/>
          </a:solidFill>
          <a:latin typeface="Arial Unicode MS" panose="020B0604020202020204" pitchFamily="34" charset="-128"/>
        </a:defRPr>
      </a:lvl6pPr>
      <a:lvl7pPr marL="914400" algn="ctr" rtl="0" fontAlgn="base">
        <a:spcBef>
          <a:spcPct val="0"/>
        </a:spcBef>
        <a:spcAft>
          <a:spcPct val="0"/>
        </a:spcAft>
        <a:defRPr sz="4400">
          <a:solidFill>
            <a:schemeClr val="tx2"/>
          </a:solidFill>
          <a:latin typeface="Arial Unicode MS" panose="020B0604020202020204" pitchFamily="34" charset="-128"/>
        </a:defRPr>
      </a:lvl7pPr>
      <a:lvl8pPr marL="1371600" algn="ctr" rtl="0" fontAlgn="base">
        <a:spcBef>
          <a:spcPct val="0"/>
        </a:spcBef>
        <a:spcAft>
          <a:spcPct val="0"/>
        </a:spcAft>
        <a:defRPr sz="4400">
          <a:solidFill>
            <a:schemeClr val="tx2"/>
          </a:solidFill>
          <a:latin typeface="Arial Unicode MS" panose="020B0604020202020204" pitchFamily="34" charset="-128"/>
        </a:defRPr>
      </a:lvl8pPr>
      <a:lvl9pPr marL="1828800" algn="ctr" rtl="0" fontAlgn="base">
        <a:spcBef>
          <a:spcPct val="0"/>
        </a:spcBef>
        <a:spcAft>
          <a:spcPct val="0"/>
        </a:spcAft>
        <a:defRPr sz="4400">
          <a:solidFill>
            <a:schemeClr val="tx2"/>
          </a:solidFill>
          <a:latin typeface="Arial Unicode MS" panose="020B0604020202020204" pitchFamily="34" charset="-128"/>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48FFDB4-0ABE-E138-F8E5-41DC457E3472}"/>
              </a:ext>
            </a:extLst>
          </p:cNvPr>
          <p:cNvSpPr>
            <a:spLocks noGrp="1" noChangeArrowheads="1"/>
          </p:cNvSpPr>
          <p:nvPr>
            <p:ph type="ctrTitle"/>
          </p:nvPr>
        </p:nvSpPr>
        <p:spPr>
          <a:xfrm>
            <a:off x="838200" y="1676400"/>
            <a:ext cx="7772400" cy="1143000"/>
          </a:xfrm>
        </p:spPr>
        <p:txBody>
          <a:bodyPr anchor="ctr"/>
          <a:lstStyle/>
          <a:p>
            <a:r>
              <a:rPr lang="en-GB" altLang="en-US" sz="3600" b="1"/>
              <a:t>The Renal Association Short Life Clinical Affairs Working Party</a:t>
            </a:r>
          </a:p>
        </p:txBody>
      </p:sp>
      <p:sp>
        <p:nvSpPr>
          <p:cNvPr id="5123" name="Rectangle 3">
            <a:extLst>
              <a:ext uri="{FF2B5EF4-FFF2-40B4-BE49-F238E27FC236}">
                <a16:creationId xmlns:a16="http://schemas.microsoft.com/office/drawing/2014/main" id="{CCA9A54E-E21C-DC97-DAD3-3FBBE51A20AF}"/>
              </a:ext>
            </a:extLst>
          </p:cNvPr>
          <p:cNvSpPr>
            <a:spLocks noGrp="1" noChangeArrowheads="1"/>
          </p:cNvSpPr>
          <p:nvPr>
            <p:ph type="subTitle" idx="1"/>
          </p:nvPr>
        </p:nvSpPr>
        <p:spPr>
          <a:xfrm>
            <a:off x="1371600" y="3886200"/>
            <a:ext cx="6400800" cy="1752600"/>
          </a:xfrm>
        </p:spPr>
        <p:txBody>
          <a:bodyPr/>
          <a:lstStyle/>
          <a:p>
            <a:r>
              <a:rPr lang="en-GB" altLang="en-US" sz="3200"/>
              <a:t>Preliminary report to the </a:t>
            </a:r>
            <a:br>
              <a:rPr lang="en-GB" altLang="en-US" sz="3200"/>
            </a:br>
            <a:r>
              <a:rPr lang="en-GB" altLang="en-US" sz="3200"/>
              <a:t>Renal Association</a:t>
            </a:r>
          </a:p>
          <a:p>
            <a:r>
              <a:rPr lang="en-GB" altLang="en-US" sz="3200"/>
              <a:t>7</a:t>
            </a:r>
            <a:r>
              <a:rPr lang="en-GB" altLang="en-US" sz="3200" baseline="30000"/>
              <a:t>th</a:t>
            </a:r>
            <a:r>
              <a:rPr lang="en-GB" altLang="en-US" sz="3200"/>
              <a:t> October 2003</a:t>
            </a:r>
          </a:p>
        </p:txBody>
      </p:sp>
      <p:sp>
        <p:nvSpPr>
          <p:cNvPr id="5124" name="Text Box 4">
            <a:extLst>
              <a:ext uri="{FF2B5EF4-FFF2-40B4-BE49-F238E27FC236}">
                <a16:creationId xmlns:a16="http://schemas.microsoft.com/office/drawing/2014/main" id="{3D67CCA0-16CA-B2B4-97EE-5B39F4EFB74E}"/>
              </a:ext>
            </a:extLst>
          </p:cNvPr>
          <p:cNvSpPr txBox="1">
            <a:spLocks noChangeArrowheads="1"/>
          </p:cNvSpPr>
          <p:nvPr/>
        </p:nvSpPr>
        <p:spPr bwMode="auto">
          <a:xfrm>
            <a:off x="3505200" y="63246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1600" i="1">
                <a:solidFill>
                  <a:srgbClr val="000099"/>
                </a:solidFill>
              </a:rPr>
              <a:t>Renal Association </a:t>
            </a:r>
            <a:r>
              <a:rPr lang="en-GB" altLang="en-US" sz="1600">
                <a:solidFill>
                  <a:srgbClr val="000099"/>
                </a:solidFill>
              </a:rPr>
              <a:t> Clinical Affairs Working Party 2003</a:t>
            </a:r>
            <a:endParaRPr lang="en-GB" altLang="en-US" sz="240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CEDE072-1AC3-74A6-0BA3-6E3BA56E7592}"/>
              </a:ext>
            </a:extLst>
          </p:cNvPr>
          <p:cNvSpPr>
            <a:spLocks noGrp="1" noChangeArrowheads="1"/>
          </p:cNvSpPr>
          <p:nvPr>
            <p:ph type="title"/>
          </p:nvPr>
        </p:nvSpPr>
        <p:spPr/>
        <p:txBody>
          <a:bodyPr/>
          <a:lstStyle/>
          <a:p>
            <a:r>
              <a:rPr lang="en-GB" altLang="en-US" b="1">
                <a:solidFill>
                  <a:srgbClr val="000099"/>
                </a:solidFill>
              </a:rPr>
              <a:t>The Remit</a:t>
            </a:r>
          </a:p>
        </p:txBody>
      </p:sp>
      <p:sp>
        <p:nvSpPr>
          <p:cNvPr id="3075" name="Rectangle 3">
            <a:extLst>
              <a:ext uri="{FF2B5EF4-FFF2-40B4-BE49-F238E27FC236}">
                <a16:creationId xmlns:a16="http://schemas.microsoft.com/office/drawing/2014/main" id="{C21892AA-AC14-C9A0-FBA2-7E2C28F29E3B}"/>
              </a:ext>
            </a:extLst>
          </p:cNvPr>
          <p:cNvSpPr>
            <a:spLocks noGrp="1" noChangeArrowheads="1"/>
          </p:cNvSpPr>
          <p:nvPr>
            <p:ph type="body" idx="1"/>
          </p:nvPr>
        </p:nvSpPr>
        <p:spPr/>
        <p:txBody>
          <a:bodyPr/>
          <a:lstStyle/>
          <a:p>
            <a:pPr>
              <a:buFontTx/>
              <a:buNone/>
            </a:pPr>
            <a:r>
              <a:rPr lang="en-GB" altLang="en-US" sz="2800"/>
              <a:t>“</a:t>
            </a:r>
            <a:r>
              <a:rPr lang="en-GB" altLang="en-US" sz="2800">
                <a:solidFill>
                  <a:srgbClr val="000099"/>
                </a:solidFill>
              </a:rPr>
              <a:t>The remit of the Working Party is to consider the future role of the Renal Association in the development of clinical standards for renal units, in promoting the conditions needed to attain them, and auditing the success with which this is done. The Working Party will make specific recommendations to the Executive within the overall context of the changing Health Service.”</a:t>
            </a:r>
          </a:p>
        </p:txBody>
      </p:sp>
      <p:sp>
        <p:nvSpPr>
          <p:cNvPr id="3076" name="Text Box 4">
            <a:extLst>
              <a:ext uri="{FF2B5EF4-FFF2-40B4-BE49-F238E27FC236}">
                <a16:creationId xmlns:a16="http://schemas.microsoft.com/office/drawing/2014/main" id="{6C0C7C14-FC71-ACEE-83A6-C5DC74896F06}"/>
              </a:ext>
            </a:extLst>
          </p:cNvPr>
          <p:cNvSpPr txBox="1">
            <a:spLocks noChangeArrowheads="1"/>
          </p:cNvSpPr>
          <p:nvPr/>
        </p:nvSpPr>
        <p:spPr bwMode="auto">
          <a:xfrm>
            <a:off x="3276600" y="6324600"/>
            <a:ext cx="5867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1600" i="1">
                <a:solidFill>
                  <a:srgbClr val="000099"/>
                </a:solidFill>
              </a:rPr>
              <a:t>Renal Association </a:t>
            </a:r>
            <a:r>
              <a:rPr lang="en-GB" altLang="en-US" sz="1600">
                <a:solidFill>
                  <a:srgbClr val="000099"/>
                </a:solidFill>
              </a:rPr>
              <a:t> Clinical Affairs Working Party 2003</a:t>
            </a:r>
          </a:p>
          <a:p>
            <a:endParaRPr lang="en-GB" altLang="en-US" sz="240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F410A05-F98B-78B9-8C39-626E8BD9AA88}"/>
              </a:ext>
            </a:extLst>
          </p:cNvPr>
          <p:cNvSpPr>
            <a:spLocks noGrp="1" noChangeArrowheads="1"/>
          </p:cNvSpPr>
          <p:nvPr>
            <p:ph type="title"/>
          </p:nvPr>
        </p:nvSpPr>
        <p:spPr>
          <a:xfrm>
            <a:off x="685800" y="0"/>
            <a:ext cx="7772400" cy="1524000"/>
          </a:xfrm>
        </p:spPr>
        <p:txBody>
          <a:bodyPr/>
          <a:lstStyle/>
          <a:p>
            <a:pPr algn="l"/>
            <a:r>
              <a:rPr lang="en-GB" altLang="en-US" sz="3600" b="1"/>
              <a:t>Terms of Reference</a:t>
            </a:r>
          </a:p>
        </p:txBody>
      </p:sp>
      <p:sp>
        <p:nvSpPr>
          <p:cNvPr id="8195" name="Rectangle 3">
            <a:extLst>
              <a:ext uri="{FF2B5EF4-FFF2-40B4-BE49-F238E27FC236}">
                <a16:creationId xmlns:a16="http://schemas.microsoft.com/office/drawing/2014/main" id="{13CCF8CD-1EFF-36AF-81BB-0563B06A95A1}"/>
              </a:ext>
            </a:extLst>
          </p:cNvPr>
          <p:cNvSpPr>
            <a:spLocks noGrp="1" noChangeArrowheads="1"/>
          </p:cNvSpPr>
          <p:nvPr>
            <p:ph type="body" idx="1"/>
          </p:nvPr>
        </p:nvSpPr>
        <p:spPr>
          <a:xfrm>
            <a:off x="609600" y="1371600"/>
            <a:ext cx="7772400" cy="4114800"/>
          </a:xfrm>
        </p:spPr>
        <p:txBody>
          <a:bodyPr/>
          <a:lstStyle/>
          <a:p>
            <a:pPr>
              <a:lnSpc>
                <a:spcPct val="90000"/>
              </a:lnSpc>
            </a:pPr>
            <a:r>
              <a:rPr lang="en-GB" altLang="en-US" sz="2800"/>
              <a:t>Consider current and future roles of these Subcommittees</a:t>
            </a:r>
          </a:p>
          <a:p>
            <a:pPr>
              <a:lnSpc>
                <a:spcPct val="90000"/>
              </a:lnSpc>
              <a:buFontTx/>
              <a:buNone/>
            </a:pPr>
            <a:r>
              <a:rPr lang="en-GB" altLang="en-US" sz="2800"/>
              <a:t>			Standards and Audit</a:t>
            </a:r>
            <a:br>
              <a:rPr lang="en-GB" altLang="en-US" sz="2800"/>
            </a:br>
            <a:r>
              <a:rPr lang="en-GB" altLang="en-US" sz="2800"/>
              <a:t>		Service and Provision</a:t>
            </a:r>
            <a:br>
              <a:rPr lang="en-GB" altLang="en-US" sz="2800"/>
            </a:br>
            <a:r>
              <a:rPr lang="en-GB" altLang="en-US" sz="2800"/>
              <a:t>		Registry </a:t>
            </a:r>
          </a:p>
          <a:p>
            <a:pPr>
              <a:lnSpc>
                <a:spcPct val="90000"/>
              </a:lnSpc>
            </a:pPr>
            <a:r>
              <a:rPr lang="en-GB" altLang="en-US" sz="2800"/>
              <a:t>Take account of NHS developments</a:t>
            </a:r>
            <a:br>
              <a:rPr lang="en-GB" altLang="en-US" sz="2800"/>
            </a:br>
            <a:r>
              <a:rPr lang="en-GB" altLang="en-US" sz="2800"/>
              <a:t>		NICE</a:t>
            </a:r>
            <a:br>
              <a:rPr lang="en-GB" altLang="en-US" sz="2800"/>
            </a:br>
            <a:r>
              <a:rPr lang="en-GB" altLang="en-US" sz="2800"/>
              <a:t>		NSF</a:t>
            </a:r>
            <a:br>
              <a:rPr lang="en-GB" altLang="en-US" sz="2800"/>
            </a:br>
            <a:r>
              <a:rPr lang="en-GB" altLang="en-US" sz="2800"/>
              <a:t>		CHI</a:t>
            </a:r>
            <a:br>
              <a:rPr lang="en-GB" altLang="en-US" sz="2800"/>
            </a:br>
            <a:r>
              <a:rPr lang="en-GB" altLang="en-US" sz="2800"/>
              <a:t>		NHS IT</a:t>
            </a:r>
          </a:p>
          <a:p>
            <a:pPr>
              <a:lnSpc>
                <a:spcPct val="90000"/>
              </a:lnSpc>
            </a:pPr>
            <a:r>
              <a:rPr lang="en-GB" altLang="en-US" sz="2800"/>
              <a:t>Consultation with the MDT and Patients</a:t>
            </a:r>
          </a:p>
          <a:p>
            <a:pPr>
              <a:lnSpc>
                <a:spcPct val="90000"/>
              </a:lnSpc>
            </a:pPr>
            <a:endParaRPr lang="en-GB" altLang="en-US" sz="2800"/>
          </a:p>
          <a:p>
            <a:pPr>
              <a:lnSpc>
                <a:spcPct val="90000"/>
              </a:lnSpc>
            </a:pPr>
            <a:endParaRPr lang="en-GB" altLang="en-US" sz="2800"/>
          </a:p>
          <a:p>
            <a:pPr>
              <a:lnSpc>
                <a:spcPct val="90000"/>
              </a:lnSpc>
              <a:buFontTx/>
              <a:buNone/>
            </a:pPr>
            <a:r>
              <a:rPr lang="en-GB" altLang="en-US" sz="2800"/>
              <a:t>						</a:t>
            </a:r>
            <a:br>
              <a:rPr lang="en-GB" altLang="en-US" sz="2800"/>
            </a:br>
            <a:endParaRPr lang="en-GB" altLang="en-US" sz="2800"/>
          </a:p>
        </p:txBody>
      </p:sp>
      <p:sp>
        <p:nvSpPr>
          <p:cNvPr id="8196" name="Rectangle 4">
            <a:extLst>
              <a:ext uri="{FF2B5EF4-FFF2-40B4-BE49-F238E27FC236}">
                <a16:creationId xmlns:a16="http://schemas.microsoft.com/office/drawing/2014/main" id="{6FAEFA70-1DDF-8CE8-A6DA-0D48281778E2}"/>
              </a:ext>
            </a:extLst>
          </p:cNvPr>
          <p:cNvSpPr>
            <a:spLocks noChangeArrowheads="1"/>
          </p:cNvSpPr>
          <p:nvPr/>
        </p:nvSpPr>
        <p:spPr bwMode="auto">
          <a:xfrm>
            <a:off x="3505200" y="64008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D0DDD6F-E24A-C651-5FE1-0D13ED1D8D58}"/>
              </a:ext>
            </a:extLst>
          </p:cNvPr>
          <p:cNvSpPr>
            <a:spLocks noGrp="1" noChangeArrowheads="1"/>
          </p:cNvSpPr>
          <p:nvPr>
            <p:ph type="title"/>
          </p:nvPr>
        </p:nvSpPr>
        <p:spPr/>
        <p:txBody>
          <a:bodyPr/>
          <a:lstStyle/>
          <a:p>
            <a:pPr algn="l"/>
            <a:r>
              <a:rPr lang="en-GB" altLang="en-US" sz="3600" b="1"/>
              <a:t>Invited opinions from:</a:t>
            </a:r>
          </a:p>
        </p:txBody>
      </p:sp>
      <p:sp>
        <p:nvSpPr>
          <p:cNvPr id="10243" name="Rectangle 3">
            <a:extLst>
              <a:ext uri="{FF2B5EF4-FFF2-40B4-BE49-F238E27FC236}">
                <a16:creationId xmlns:a16="http://schemas.microsoft.com/office/drawing/2014/main" id="{969E9353-8D82-EA23-2A7C-536F0C50FC84}"/>
              </a:ext>
            </a:extLst>
          </p:cNvPr>
          <p:cNvSpPr>
            <a:spLocks noGrp="1" noChangeArrowheads="1"/>
          </p:cNvSpPr>
          <p:nvPr>
            <p:ph type="body" idx="1"/>
          </p:nvPr>
        </p:nvSpPr>
        <p:spPr/>
        <p:txBody>
          <a:bodyPr/>
          <a:lstStyle/>
          <a:p>
            <a:r>
              <a:rPr lang="en-GB" altLang="en-US" sz="2800"/>
              <a:t>Executive and members of the Renal Association</a:t>
            </a:r>
          </a:p>
          <a:p>
            <a:r>
              <a:rPr lang="en-GB" altLang="en-US" sz="2800"/>
              <a:t>BRS</a:t>
            </a:r>
          </a:p>
          <a:p>
            <a:r>
              <a:rPr lang="en-GB" altLang="en-US" sz="2800"/>
              <a:t>BTS</a:t>
            </a:r>
          </a:p>
          <a:p>
            <a:r>
              <a:rPr lang="en-GB" altLang="en-US" sz="2800"/>
              <a:t>BAPN</a:t>
            </a:r>
          </a:p>
          <a:p>
            <a:r>
              <a:rPr lang="en-GB" altLang="en-US" sz="2800"/>
              <a:t>DoH</a:t>
            </a:r>
          </a:p>
          <a:p>
            <a:r>
              <a:rPr lang="en-GB" altLang="en-US" sz="2800"/>
              <a:t>ERG of the Renal NSF</a:t>
            </a:r>
          </a:p>
          <a:p>
            <a:r>
              <a:rPr lang="en-GB" altLang="en-US" sz="2800"/>
              <a:t>National Kidney Research Fund</a:t>
            </a:r>
          </a:p>
        </p:txBody>
      </p:sp>
      <p:sp>
        <p:nvSpPr>
          <p:cNvPr id="10244" name="Rectangle 4">
            <a:extLst>
              <a:ext uri="{FF2B5EF4-FFF2-40B4-BE49-F238E27FC236}">
                <a16:creationId xmlns:a16="http://schemas.microsoft.com/office/drawing/2014/main" id="{8CE81999-E78B-5CE9-F9D5-E8BCEB4551A3}"/>
              </a:ext>
            </a:extLst>
          </p:cNvPr>
          <p:cNvSpPr>
            <a:spLocks noChangeArrowheads="1"/>
          </p:cNvSpPr>
          <p:nvPr/>
        </p:nvSpPr>
        <p:spPr bwMode="auto">
          <a:xfrm>
            <a:off x="3505200" y="64008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6007E69-8EF1-5DD9-1DF6-0E28E5D8132C}"/>
              </a:ext>
            </a:extLst>
          </p:cNvPr>
          <p:cNvSpPr>
            <a:spLocks noGrp="1" noChangeArrowheads="1"/>
          </p:cNvSpPr>
          <p:nvPr>
            <p:ph type="title"/>
          </p:nvPr>
        </p:nvSpPr>
        <p:spPr/>
        <p:txBody>
          <a:bodyPr/>
          <a:lstStyle/>
          <a:p>
            <a:r>
              <a:rPr lang="en-GB" altLang="en-US" b="1">
                <a:solidFill>
                  <a:srgbClr val="000099"/>
                </a:solidFill>
              </a:rPr>
              <a:t>Members of the Working Party</a:t>
            </a:r>
          </a:p>
        </p:txBody>
      </p:sp>
      <p:sp>
        <p:nvSpPr>
          <p:cNvPr id="4099" name="Rectangle 3">
            <a:extLst>
              <a:ext uri="{FF2B5EF4-FFF2-40B4-BE49-F238E27FC236}">
                <a16:creationId xmlns:a16="http://schemas.microsoft.com/office/drawing/2014/main" id="{425A0172-9D59-F02F-F267-E7CDA7D45ECC}"/>
              </a:ext>
            </a:extLst>
          </p:cNvPr>
          <p:cNvSpPr>
            <a:spLocks noGrp="1" noChangeArrowheads="1"/>
          </p:cNvSpPr>
          <p:nvPr>
            <p:ph type="body" idx="1"/>
          </p:nvPr>
        </p:nvSpPr>
        <p:spPr/>
        <p:txBody>
          <a:bodyPr/>
          <a:lstStyle/>
          <a:p>
            <a:pPr>
              <a:lnSpc>
                <a:spcPct val="90000"/>
              </a:lnSpc>
            </a:pPr>
            <a:r>
              <a:rPr lang="en-GB" altLang="en-US" sz="2800">
                <a:solidFill>
                  <a:srgbClr val="000099"/>
                </a:solidFill>
              </a:rPr>
              <a:t>Prof John Feehally</a:t>
            </a:r>
          </a:p>
          <a:p>
            <a:pPr>
              <a:lnSpc>
                <a:spcPct val="90000"/>
              </a:lnSpc>
            </a:pPr>
            <a:r>
              <a:rPr lang="en-GB" altLang="en-US" sz="2800">
                <a:solidFill>
                  <a:srgbClr val="000099"/>
                </a:solidFill>
              </a:rPr>
              <a:t>Prof Terry Feest</a:t>
            </a:r>
          </a:p>
          <a:p>
            <a:pPr>
              <a:lnSpc>
                <a:spcPct val="90000"/>
              </a:lnSpc>
            </a:pPr>
            <a:r>
              <a:rPr lang="en-GB" altLang="en-US" sz="2800">
                <a:solidFill>
                  <a:srgbClr val="000099"/>
                </a:solidFill>
              </a:rPr>
              <a:t>Prof Alison McCleod</a:t>
            </a:r>
          </a:p>
          <a:p>
            <a:pPr>
              <a:lnSpc>
                <a:spcPct val="90000"/>
              </a:lnSpc>
            </a:pPr>
            <a:r>
              <a:rPr lang="en-GB" altLang="en-US" sz="2800">
                <a:solidFill>
                  <a:srgbClr val="000099"/>
                </a:solidFill>
              </a:rPr>
              <a:t>Dr Donal O’Donoghue</a:t>
            </a:r>
          </a:p>
          <a:p>
            <a:pPr>
              <a:lnSpc>
                <a:spcPct val="90000"/>
              </a:lnSpc>
            </a:pPr>
            <a:r>
              <a:rPr lang="en-GB" altLang="en-US" sz="2800">
                <a:solidFill>
                  <a:srgbClr val="000099"/>
                </a:solidFill>
              </a:rPr>
              <a:t>Prof Steve Powis</a:t>
            </a:r>
          </a:p>
          <a:p>
            <a:pPr>
              <a:lnSpc>
                <a:spcPct val="90000"/>
              </a:lnSpc>
            </a:pPr>
            <a:r>
              <a:rPr lang="en-GB" altLang="en-US" sz="2800">
                <a:solidFill>
                  <a:srgbClr val="000099"/>
                </a:solidFill>
              </a:rPr>
              <a:t>Dr Stewart Rodger</a:t>
            </a:r>
          </a:p>
          <a:p>
            <a:pPr>
              <a:lnSpc>
                <a:spcPct val="90000"/>
              </a:lnSpc>
            </a:pPr>
            <a:r>
              <a:rPr lang="en-GB" altLang="en-US" sz="2800">
                <a:solidFill>
                  <a:srgbClr val="000099"/>
                </a:solidFill>
              </a:rPr>
              <a:t>Dr Kate Verrier-Jones</a:t>
            </a:r>
          </a:p>
          <a:p>
            <a:pPr>
              <a:lnSpc>
                <a:spcPct val="90000"/>
              </a:lnSpc>
            </a:pPr>
            <a:r>
              <a:rPr lang="en-GB" altLang="en-US" sz="2800">
                <a:solidFill>
                  <a:srgbClr val="000099"/>
                </a:solidFill>
              </a:rPr>
              <a:t>Dr Es Will</a:t>
            </a:r>
          </a:p>
          <a:p>
            <a:pPr>
              <a:lnSpc>
                <a:spcPct val="90000"/>
              </a:lnSpc>
            </a:pPr>
            <a:r>
              <a:rPr lang="en-GB" altLang="en-US" sz="2800">
                <a:solidFill>
                  <a:srgbClr val="000099"/>
                </a:solidFill>
              </a:rPr>
              <a:t>Dr Christopher Winearls (Chairman)</a:t>
            </a:r>
          </a:p>
        </p:txBody>
      </p:sp>
      <p:sp>
        <p:nvSpPr>
          <p:cNvPr id="4102" name="Rectangle 6">
            <a:extLst>
              <a:ext uri="{FF2B5EF4-FFF2-40B4-BE49-F238E27FC236}">
                <a16:creationId xmlns:a16="http://schemas.microsoft.com/office/drawing/2014/main" id="{A9467E78-28B8-EA8E-0E76-F2C542C4A145}"/>
              </a:ext>
            </a:extLst>
          </p:cNvPr>
          <p:cNvSpPr>
            <a:spLocks noChangeArrowheads="1"/>
          </p:cNvSpPr>
          <p:nvPr/>
        </p:nvSpPr>
        <p:spPr bwMode="auto">
          <a:xfrm>
            <a:off x="3505200" y="6324600"/>
            <a:ext cx="5638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9D906E3E-28C2-13F3-D145-3C471804B0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0"/>
            <a:ext cx="6367463" cy="6402388"/>
          </a:xfrm>
          <a:prstGeom prst="rect">
            <a:avLst/>
          </a:prstGeom>
          <a:noFill/>
          <a:extLst>
            <a:ext uri="{909E8E84-426E-40DD-AFC4-6F175D3DCCD1}">
              <a14:hiddenFill xmlns:a14="http://schemas.microsoft.com/office/drawing/2010/main">
                <a:solidFill>
                  <a:srgbClr val="FFFFFF"/>
                </a:solidFill>
              </a14:hiddenFill>
            </a:ext>
          </a:extLst>
        </p:spPr>
      </p:pic>
      <p:sp>
        <p:nvSpPr>
          <p:cNvPr id="6147" name="Rectangle 3">
            <a:extLst>
              <a:ext uri="{FF2B5EF4-FFF2-40B4-BE49-F238E27FC236}">
                <a16:creationId xmlns:a16="http://schemas.microsoft.com/office/drawing/2014/main" id="{C5A95A57-D0E8-6638-2DA9-78D3FC9D36AF}"/>
              </a:ext>
            </a:extLst>
          </p:cNvPr>
          <p:cNvSpPr>
            <a:spLocks noChangeArrowheads="1"/>
          </p:cNvSpPr>
          <p:nvPr/>
        </p:nvSpPr>
        <p:spPr bwMode="auto">
          <a:xfrm>
            <a:off x="1676400" y="6400800"/>
            <a:ext cx="53911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493FABC-9562-DABB-D4F9-4D34BFD91F91}"/>
              </a:ext>
            </a:extLst>
          </p:cNvPr>
          <p:cNvSpPr>
            <a:spLocks noGrp="1" noChangeArrowheads="1"/>
          </p:cNvSpPr>
          <p:nvPr>
            <p:ph type="title"/>
          </p:nvPr>
        </p:nvSpPr>
        <p:spPr/>
        <p:txBody>
          <a:bodyPr/>
          <a:lstStyle/>
          <a:p>
            <a:pPr algn="l"/>
            <a:r>
              <a:rPr lang="en-GB" altLang="en-US" sz="3600" b="1"/>
              <a:t>Five agenda items</a:t>
            </a:r>
          </a:p>
        </p:txBody>
      </p:sp>
      <p:sp>
        <p:nvSpPr>
          <p:cNvPr id="24579" name="Rectangle 3">
            <a:extLst>
              <a:ext uri="{FF2B5EF4-FFF2-40B4-BE49-F238E27FC236}">
                <a16:creationId xmlns:a16="http://schemas.microsoft.com/office/drawing/2014/main" id="{A3CE8927-A10B-3016-C2AB-D722143FBAC4}"/>
              </a:ext>
            </a:extLst>
          </p:cNvPr>
          <p:cNvSpPr>
            <a:spLocks noGrp="1" noChangeArrowheads="1"/>
          </p:cNvSpPr>
          <p:nvPr>
            <p:ph type="body" idx="1"/>
          </p:nvPr>
        </p:nvSpPr>
        <p:spPr/>
        <p:txBody>
          <a:bodyPr/>
          <a:lstStyle/>
          <a:p>
            <a:pPr marL="609600" indent="-609600">
              <a:buFontTx/>
              <a:buAutoNum type="arabicPeriod"/>
            </a:pPr>
            <a:r>
              <a:rPr lang="en-GB" altLang="en-US"/>
              <a:t>Standards and Audit</a:t>
            </a:r>
          </a:p>
          <a:p>
            <a:pPr marL="609600" indent="-609600">
              <a:buFontTx/>
              <a:buAutoNum type="arabicPeriod"/>
            </a:pPr>
            <a:r>
              <a:rPr lang="en-GB" altLang="en-US"/>
              <a:t>Registry</a:t>
            </a:r>
          </a:p>
          <a:p>
            <a:pPr marL="609600" indent="-609600">
              <a:buFontTx/>
              <a:buAutoNum type="arabicPeriod"/>
            </a:pPr>
            <a:r>
              <a:rPr lang="en-GB" altLang="en-US"/>
              <a:t>Service Provision and Delivery</a:t>
            </a:r>
          </a:p>
          <a:p>
            <a:pPr marL="609600" indent="-609600">
              <a:buFontTx/>
              <a:buAutoNum type="arabicPeriod"/>
            </a:pPr>
            <a:r>
              <a:rPr lang="en-GB" altLang="en-US"/>
              <a:t>Re-organising the Committee structure</a:t>
            </a:r>
          </a:p>
          <a:p>
            <a:pPr marL="609600" indent="-609600">
              <a:buFontTx/>
              <a:buAutoNum type="arabicPeriod"/>
            </a:pPr>
            <a:r>
              <a:rPr lang="en-GB" altLang="en-US"/>
              <a:t>Relations with external bodies involved in renal care</a:t>
            </a:r>
          </a:p>
          <a:p>
            <a:pPr marL="609600" indent="-609600">
              <a:buFontTx/>
              <a:buNone/>
            </a:pPr>
            <a:endParaRPr lang="en-GB" altLang="en-US"/>
          </a:p>
        </p:txBody>
      </p:sp>
      <p:sp>
        <p:nvSpPr>
          <p:cNvPr id="24580" name="Rectangle 4">
            <a:extLst>
              <a:ext uri="{FF2B5EF4-FFF2-40B4-BE49-F238E27FC236}">
                <a16:creationId xmlns:a16="http://schemas.microsoft.com/office/drawing/2014/main" id="{7B296F4C-4664-BE3F-138B-DC1A687BE361}"/>
              </a:ext>
            </a:extLst>
          </p:cNvPr>
          <p:cNvSpPr>
            <a:spLocks noChangeArrowheads="1"/>
          </p:cNvSpPr>
          <p:nvPr/>
        </p:nvSpPr>
        <p:spPr bwMode="auto">
          <a:xfrm>
            <a:off x="3352800" y="6400800"/>
            <a:ext cx="77708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Arial Unicode MS" panose="020B0604020202020204" pitchFamily="34" charset="-128"/>
              </a:defRPr>
            </a:lvl1pPr>
            <a:lvl2pPr marL="914400" indent="-457200">
              <a:defRPr sz="2400">
                <a:solidFill>
                  <a:schemeClr val="tx1"/>
                </a:solidFill>
                <a:latin typeface="Arial Unicode MS" panose="020B0604020202020204" pitchFamily="34" charset="-128"/>
              </a:defRPr>
            </a:lvl2pPr>
            <a:lvl3pPr marL="1371600" indent="-457200">
              <a:defRPr sz="2400">
                <a:solidFill>
                  <a:schemeClr val="tx1"/>
                </a:solidFill>
                <a:latin typeface="Arial Unicode MS" panose="020B0604020202020204" pitchFamily="34" charset="-128"/>
              </a:defRPr>
            </a:lvl3pPr>
            <a:lvl4pPr marL="1828800" indent="-457200">
              <a:defRPr sz="2400">
                <a:solidFill>
                  <a:schemeClr val="tx1"/>
                </a:solidFill>
                <a:latin typeface="Arial Unicode MS" panose="020B0604020202020204" pitchFamily="34" charset="-128"/>
              </a:defRPr>
            </a:lvl4pPr>
            <a:lvl5pPr marL="2286000" indent="-457200">
              <a:defRPr sz="2400">
                <a:solidFill>
                  <a:schemeClr val="tx1"/>
                </a:solidFill>
                <a:latin typeface="Arial Unicode MS" panose="020B0604020202020204" pitchFamily="34" charset="-128"/>
              </a:defRPr>
            </a:lvl5pPr>
            <a:lvl6pPr marL="2743200" indent="-457200" fontAlgn="base">
              <a:spcBef>
                <a:spcPct val="0"/>
              </a:spcBef>
              <a:spcAft>
                <a:spcPct val="0"/>
              </a:spcAft>
              <a:defRPr sz="2400">
                <a:solidFill>
                  <a:schemeClr val="tx1"/>
                </a:solidFill>
                <a:latin typeface="Arial Unicode MS" panose="020B0604020202020204" pitchFamily="34" charset="-128"/>
              </a:defRPr>
            </a:lvl6pPr>
            <a:lvl7pPr marL="3200400" indent="-457200" fontAlgn="base">
              <a:spcBef>
                <a:spcPct val="0"/>
              </a:spcBef>
              <a:spcAft>
                <a:spcPct val="0"/>
              </a:spcAft>
              <a:defRPr sz="2400">
                <a:solidFill>
                  <a:schemeClr val="tx1"/>
                </a:solidFill>
                <a:latin typeface="Arial Unicode MS" panose="020B0604020202020204" pitchFamily="34" charset="-128"/>
              </a:defRPr>
            </a:lvl7pPr>
            <a:lvl8pPr marL="3657600" indent="-457200" fontAlgn="base">
              <a:spcBef>
                <a:spcPct val="0"/>
              </a:spcBef>
              <a:spcAft>
                <a:spcPct val="0"/>
              </a:spcAft>
              <a:defRPr sz="2400">
                <a:solidFill>
                  <a:schemeClr val="tx1"/>
                </a:solidFill>
                <a:latin typeface="Arial Unicode MS" panose="020B0604020202020204" pitchFamily="34" charset="-128"/>
              </a:defRPr>
            </a:lvl8pPr>
            <a:lvl9pPr marL="4114800" indent="-457200" fontAlgn="base">
              <a:spcBef>
                <a:spcPct val="0"/>
              </a:spcBef>
              <a:spcAft>
                <a:spcPct val="0"/>
              </a:spcAft>
              <a:defRPr sz="2400">
                <a:solidFill>
                  <a:schemeClr val="tx1"/>
                </a:solidFill>
                <a:latin typeface="Arial Unicode MS" panose="020B0604020202020204" pitchFamily="34" charset="-128"/>
              </a:defRPr>
            </a:lvl9pPr>
          </a:lstStyle>
          <a:p>
            <a:pPr>
              <a:spcBef>
                <a:spcPct val="20000"/>
              </a:spcBef>
            </a:pPr>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04E679D2-DDDF-DAAA-F0AC-97CB4D6A5BBC}"/>
              </a:ext>
            </a:extLst>
          </p:cNvPr>
          <p:cNvSpPr>
            <a:spLocks noGrp="1" noChangeArrowheads="1"/>
          </p:cNvSpPr>
          <p:nvPr>
            <p:ph type="title"/>
          </p:nvPr>
        </p:nvSpPr>
        <p:spPr/>
        <p:txBody>
          <a:bodyPr/>
          <a:lstStyle/>
          <a:p>
            <a:pPr algn="l"/>
            <a:r>
              <a:rPr lang="en-GB" altLang="en-US" sz="3600" b="1"/>
              <a:t>Clinical &amp; Service issues: principles</a:t>
            </a:r>
          </a:p>
        </p:txBody>
      </p:sp>
      <p:sp>
        <p:nvSpPr>
          <p:cNvPr id="11267" name="Rectangle 3">
            <a:extLst>
              <a:ext uri="{FF2B5EF4-FFF2-40B4-BE49-F238E27FC236}">
                <a16:creationId xmlns:a16="http://schemas.microsoft.com/office/drawing/2014/main" id="{B5FAD39F-AB86-A531-1942-AAC44E827EBB}"/>
              </a:ext>
            </a:extLst>
          </p:cNvPr>
          <p:cNvSpPr>
            <a:spLocks noGrp="1" noChangeArrowheads="1"/>
          </p:cNvSpPr>
          <p:nvPr>
            <p:ph type="body" idx="1"/>
          </p:nvPr>
        </p:nvSpPr>
        <p:spPr/>
        <p:txBody>
          <a:bodyPr/>
          <a:lstStyle/>
          <a:p>
            <a:r>
              <a:rPr lang="en-GB" altLang="en-US"/>
              <a:t>The RA has an inescapable leadership role</a:t>
            </a:r>
          </a:p>
          <a:p>
            <a:r>
              <a:rPr lang="en-GB" altLang="en-US"/>
              <a:t>Collaboration with other organisations is essential</a:t>
            </a:r>
          </a:p>
          <a:p>
            <a:r>
              <a:rPr lang="en-GB" altLang="en-US"/>
              <a:t>Paediatric input </a:t>
            </a:r>
          </a:p>
          <a:p>
            <a:r>
              <a:rPr lang="en-GB" altLang="en-US"/>
              <a:t>Avoid duplication of effort</a:t>
            </a:r>
          </a:p>
          <a:p>
            <a:r>
              <a:rPr lang="en-GB" altLang="en-US"/>
              <a:t>Consult widely</a:t>
            </a:r>
          </a:p>
          <a:p>
            <a:endParaRPr lang="en-GB" altLang="en-US"/>
          </a:p>
        </p:txBody>
      </p:sp>
      <p:sp>
        <p:nvSpPr>
          <p:cNvPr id="11269" name="Rectangle 5">
            <a:extLst>
              <a:ext uri="{FF2B5EF4-FFF2-40B4-BE49-F238E27FC236}">
                <a16:creationId xmlns:a16="http://schemas.microsoft.com/office/drawing/2014/main" id="{5AC1B347-AAAD-C208-758F-5D614E5CD96A}"/>
              </a:ext>
            </a:extLst>
          </p:cNvPr>
          <p:cNvSpPr>
            <a:spLocks noChangeArrowheads="1"/>
          </p:cNvSpPr>
          <p:nvPr/>
        </p:nvSpPr>
        <p:spPr bwMode="auto">
          <a:xfrm>
            <a:off x="3581400" y="64008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5D1282EB-B618-6928-09D4-6900DFBA7462}"/>
              </a:ext>
            </a:extLst>
          </p:cNvPr>
          <p:cNvSpPr>
            <a:spLocks noGrp="1" noChangeArrowheads="1"/>
          </p:cNvSpPr>
          <p:nvPr>
            <p:ph type="title"/>
          </p:nvPr>
        </p:nvSpPr>
        <p:spPr>
          <a:xfrm>
            <a:off x="685800" y="381000"/>
            <a:ext cx="7772400" cy="1143000"/>
          </a:xfrm>
        </p:spPr>
        <p:txBody>
          <a:bodyPr/>
          <a:lstStyle/>
          <a:p>
            <a:pPr algn="l"/>
            <a:r>
              <a:rPr lang="en-GB" altLang="en-US" sz="3600" b="1"/>
              <a:t>1. Standards and Audit </a:t>
            </a:r>
            <a:r>
              <a:rPr lang="en-GB" altLang="en-US" sz="3600" b="1" i="1" u="sng"/>
              <a:t>should </a:t>
            </a:r>
            <a:r>
              <a:rPr lang="en-GB" altLang="en-US" sz="3600" b="1"/>
              <a:t>:</a:t>
            </a:r>
          </a:p>
        </p:txBody>
      </p:sp>
      <p:sp>
        <p:nvSpPr>
          <p:cNvPr id="12291" name="Rectangle 3">
            <a:extLst>
              <a:ext uri="{FF2B5EF4-FFF2-40B4-BE49-F238E27FC236}">
                <a16:creationId xmlns:a16="http://schemas.microsoft.com/office/drawing/2014/main" id="{4C69337C-E72F-7EE8-7D94-22DE6FF30EE1}"/>
              </a:ext>
            </a:extLst>
          </p:cNvPr>
          <p:cNvSpPr>
            <a:spLocks noGrp="1" noChangeArrowheads="1"/>
          </p:cNvSpPr>
          <p:nvPr>
            <p:ph type="body" idx="1"/>
          </p:nvPr>
        </p:nvSpPr>
        <p:spPr>
          <a:xfrm>
            <a:off x="609600" y="1752600"/>
            <a:ext cx="7772400" cy="4114800"/>
          </a:xfrm>
        </p:spPr>
        <p:txBody>
          <a:bodyPr/>
          <a:lstStyle/>
          <a:p>
            <a:pPr>
              <a:lnSpc>
                <a:spcPct val="90000"/>
              </a:lnSpc>
            </a:pPr>
            <a:r>
              <a:rPr lang="en-GB" altLang="en-US" sz="2800"/>
              <a:t>Continue to produce standards policies for the UK</a:t>
            </a:r>
          </a:p>
          <a:p>
            <a:pPr>
              <a:lnSpc>
                <a:spcPct val="90000"/>
              </a:lnSpc>
            </a:pPr>
            <a:r>
              <a:rPr lang="en-GB" altLang="en-US" sz="2800"/>
              <a:t>Modular by multidisciplinary expert groups</a:t>
            </a:r>
            <a:br>
              <a:rPr lang="en-GB" altLang="en-US" sz="2800"/>
            </a:br>
            <a:r>
              <a:rPr lang="en-GB" altLang="en-US" sz="2800"/>
              <a:t>(ratified by the subcommittee)</a:t>
            </a:r>
          </a:p>
          <a:p>
            <a:pPr>
              <a:lnSpc>
                <a:spcPct val="90000"/>
              </a:lnSpc>
            </a:pPr>
            <a:r>
              <a:rPr lang="en-GB" altLang="en-US" sz="2800"/>
              <a:t>Produce a shared renal transplant policy with BTS</a:t>
            </a:r>
          </a:p>
          <a:p>
            <a:pPr>
              <a:lnSpc>
                <a:spcPct val="90000"/>
              </a:lnSpc>
            </a:pPr>
            <a:r>
              <a:rPr lang="en-GB" altLang="en-US" sz="2800"/>
              <a:t>Publish electronically and in print</a:t>
            </a:r>
          </a:p>
          <a:p>
            <a:pPr>
              <a:lnSpc>
                <a:spcPct val="90000"/>
              </a:lnSpc>
            </a:pPr>
            <a:r>
              <a:rPr lang="en-GB" altLang="en-US" sz="2800"/>
              <a:t>Extend scope beyond ESRF</a:t>
            </a:r>
          </a:p>
          <a:p>
            <a:pPr>
              <a:lnSpc>
                <a:spcPct val="90000"/>
              </a:lnSpc>
            </a:pPr>
            <a:r>
              <a:rPr lang="en-GB" altLang="en-US" sz="2800"/>
              <a:t>Concentrate on basic and NSF standards</a:t>
            </a:r>
          </a:p>
          <a:p>
            <a:pPr>
              <a:lnSpc>
                <a:spcPct val="90000"/>
              </a:lnSpc>
            </a:pPr>
            <a:r>
              <a:rPr lang="en-GB" altLang="en-US" sz="2800"/>
              <a:t>Identify areas of uncertainty for research</a:t>
            </a:r>
          </a:p>
          <a:p>
            <a:pPr>
              <a:lnSpc>
                <a:spcPct val="90000"/>
              </a:lnSpc>
            </a:pPr>
            <a:endParaRPr lang="en-GB" altLang="en-US" sz="2800"/>
          </a:p>
        </p:txBody>
      </p:sp>
      <p:sp>
        <p:nvSpPr>
          <p:cNvPr id="12292" name="Rectangle 4">
            <a:extLst>
              <a:ext uri="{FF2B5EF4-FFF2-40B4-BE49-F238E27FC236}">
                <a16:creationId xmlns:a16="http://schemas.microsoft.com/office/drawing/2014/main" id="{2E88F543-9ED3-19D1-202C-BE230519B576}"/>
              </a:ext>
            </a:extLst>
          </p:cNvPr>
          <p:cNvSpPr>
            <a:spLocks noChangeArrowheads="1"/>
          </p:cNvSpPr>
          <p:nvPr/>
        </p:nvSpPr>
        <p:spPr bwMode="auto">
          <a:xfrm>
            <a:off x="3505200" y="64008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7E2579AE-7F7E-806E-72E9-17939E18F7B8}"/>
              </a:ext>
            </a:extLst>
          </p:cNvPr>
          <p:cNvSpPr>
            <a:spLocks noGrp="1" noChangeArrowheads="1"/>
          </p:cNvSpPr>
          <p:nvPr>
            <p:ph type="title"/>
          </p:nvPr>
        </p:nvSpPr>
        <p:spPr/>
        <p:txBody>
          <a:bodyPr/>
          <a:lstStyle/>
          <a:p>
            <a:pPr algn="l"/>
            <a:r>
              <a:rPr lang="en-GB" altLang="en-US" sz="3600"/>
              <a:t>1. </a:t>
            </a:r>
            <a:r>
              <a:rPr lang="en-GB" altLang="en-US" sz="3600" b="1"/>
              <a:t>Standards and Audit </a:t>
            </a:r>
            <a:r>
              <a:rPr lang="en-GB" altLang="en-US" sz="3600" b="1" i="1" u="sng"/>
              <a:t>should not:</a:t>
            </a:r>
          </a:p>
        </p:txBody>
      </p:sp>
      <p:sp>
        <p:nvSpPr>
          <p:cNvPr id="13315" name="Rectangle 3">
            <a:extLst>
              <a:ext uri="{FF2B5EF4-FFF2-40B4-BE49-F238E27FC236}">
                <a16:creationId xmlns:a16="http://schemas.microsoft.com/office/drawing/2014/main" id="{22971FD2-F4FF-D9E9-7620-90539A529E20}"/>
              </a:ext>
            </a:extLst>
          </p:cNvPr>
          <p:cNvSpPr>
            <a:spLocks noGrp="1" noChangeArrowheads="1"/>
          </p:cNvSpPr>
          <p:nvPr>
            <p:ph type="body" idx="1"/>
          </p:nvPr>
        </p:nvSpPr>
        <p:spPr/>
        <p:txBody>
          <a:bodyPr/>
          <a:lstStyle/>
          <a:p>
            <a:r>
              <a:rPr lang="en-GB" altLang="en-US"/>
              <a:t>Attempt exhaustive reviews</a:t>
            </a:r>
          </a:p>
          <a:p>
            <a:r>
              <a:rPr lang="en-GB" altLang="en-US"/>
              <a:t>Be bound by DOQI or EBPG</a:t>
            </a:r>
          </a:p>
          <a:p>
            <a:r>
              <a:rPr lang="en-GB" altLang="en-US"/>
              <a:t>Take responsibility for unit peer review</a:t>
            </a:r>
          </a:p>
          <a:p>
            <a:r>
              <a:rPr lang="en-GB" altLang="en-US"/>
              <a:t>or undertake invited visits</a:t>
            </a:r>
            <a:br>
              <a:rPr lang="en-GB" altLang="en-US"/>
            </a:br>
            <a:r>
              <a:rPr lang="en-GB" altLang="en-US"/>
              <a:t>		(but should assist with both)</a:t>
            </a:r>
          </a:p>
          <a:p>
            <a:r>
              <a:rPr lang="en-GB" altLang="en-US"/>
              <a:t>Provide guidelines on management of common conditions</a:t>
            </a:r>
          </a:p>
          <a:p>
            <a:endParaRPr lang="en-GB" altLang="en-US"/>
          </a:p>
          <a:p>
            <a:endParaRPr lang="en-GB" altLang="en-US"/>
          </a:p>
        </p:txBody>
      </p:sp>
      <p:sp>
        <p:nvSpPr>
          <p:cNvPr id="13316" name="Rectangle 4">
            <a:extLst>
              <a:ext uri="{FF2B5EF4-FFF2-40B4-BE49-F238E27FC236}">
                <a16:creationId xmlns:a16="http://schemas.microsoft.com/office/drawing/2014/main" id="{703C6844-DAB8-870D-A2BC-5136446BE4E3}"/>
              </a:ext>
            </a:extLst>
          </p:cNvPr>
          <p:cNvSpPr>
            <a:spLocks noChangeArrowheads="1"/>
          </p:cNvSpPr>
          <p:nvPr/>
        </p:nvSpPr>
        <p:spPr bwMode="auto">
          <a:xfrm>
            <a:off x="3657600" y="64008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22A9F65D-7422-F4CA-C0D6-3D0A9D6326CB}"/>
              </a:ext>
            </a:extLst>
          </p:cNvPr>
          <p:cNvSpPr>
            <a:spLocks noGrp="1" noChangeArrowheads="1"/>
          </p:cNvSpPr>
          <p:nvPr>
            <p:ph type="title"/>
          </p:nvPr>
        </p:nvSpPr>
        <p:spPr/>
        <p:txBody>
          <a:bodyPr/>
          <a:lstStyle/>
          <a:p>
            <a:pPr algn="l"/>
            <a:r>
              <a:rPr lang="en-GB" altLang="en-US" b="1"/>
              <a:t>2. The Renal Registry</a:t>
            </a:r>
          </a:p>
        </p:txBody>
      </p:sp>
      <p:sp>
        <p:nvSpPr>
          <p:cNvPr id="14339" name="Rectangle 3">
            <a:extLst>
              <a:ext uri="{FF2B5EF4-FFF2-40B4-BE49-F238E27FC236}">
                <a16:creationId xmlns:a16="http://schemas.microsoft.com/office/drawing/2014/main" id="{C440D298-103C-D1CB-FAD7-B4F15D48F2F6}"/>
              </a:ext>
            </a:extLst>
          </p:cNvPr>
          <p:cNvSpPr>
            <a:spLocks noGrp="1" noChangeArrowheads="1"/>
          </p:cNvSpPr>
          <p:nvPr>
            <p:ph type="body" idx="1"/>
          </p:nvPr>
        </p:nvSpPr>
        <p:spPr/>
        <p:txBody>
          <a:bodyPr/>
          <a:lstStyle/>
          <a:p>
            <a:r>
              <a:rPr lang="en-GB" altLang="en-US"/>
              <a:t>Outstanding success</a:t>
            </a:r>
          </a:p>
          <a:p>
            <a:r>
              <a:rPr lang="en-GB" altLang="en-US"/>
              <a:t>Independent</a:t>
            </a:r>
          </a:p>
          <a:p>
            <a:r>
              <a:rPr lang="en-GB" altLang="en-US"/>
              <a:t>Funded</a:t>
            </a:r>
          </a:p>
          <a:p>
            <a:r>
              <a:rPr lang="en-GB" altLang="en-US"/>
              <a:t>Innovative</a:t>
            </a:r>
          </a:p>
          <a:p>
            <a:r>
              <a:rPr lang="en-GB" altLang="en-US"/>
              <a:t>Expanding UK coverage</a:t>
            </a:r>
          </a:p>
          <a:p>
            <a:r>
              <a:rPr lang="en-GB" altLang="en-US"/>
              <a:t>Unique resource internationally</a:t>
            </a:r>
          </a:p>
          <a:p>
            <a:r>
              <a:rPr lang="en-GB" altLang="en-US"/>
              <a:t>Potential setter and driver of standards</a:t>
            </a:r>
          </a:p>
        </p:txBody>
      </p:sp>
      <p:sp>
        <p:nvSpPr>
          <p:cNvPr id="14340" name="Rectangle 4">
            <a:extLst>
              <a:ext uri="{FF2B5EF4-FFF2-40B4-BE49-F238E27FC236}">
                <a16:creationId xmlns:a16="http://schemas.microsoft.com/office/drawing/2014/main" id="{F61B3BCA-3A5B-32F4-A673-E904439F4D0F}"/>
              </a:ext>
            </a:extLst>
          </p:cNvPr>
          <p:cNvSpPr>
            <a:spLocks noChangeArrowheads="1"/>
          </p:cNvSpPr>
          <p:nvPr/>
        </p:nvSpPr>
        <p:spPr bwMode="auto">
          <a:xfrm>
            <a:off x="3581400" y="64008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C9A0AAA-0CA0-50D3-5941-368AB393A941}"/>
              </a:ext>
            </a:extLst>
          </p:cNvPr>
          <p:cNvSpPr>
            <a:spLocks noGrp="1" noChangeArrowheads="1"/>
          </p:cNvSpPr>
          <p:nvPr>
            <p:ph type="title"/>
          </p:nvPr>
        </p:nvSpPr>
        <p:spPr>
          <a:xfrm>
            <a:off x="685800" y="381000"/>
            <a:ext cx="7772400" cy="1143000"/>
          </a:xfrm>
        </p:spPr>
        <p:txBody>
          <a:bodyPr/>
          <a:lstStyle/>
          <a:p>
            <a:pPr algn="l"/>
            <a:r>
              <a:rPr lang="en-GB" altLang="en-US" sz="2800" b="1"/>
              <a:t>2. Renal Registry: some problems &amp; issues</a:t>
            </a:r>
          </a:p>
        </p:txBody>
      </p:sp>
      <p:sp>
        <p:nvSpPr>
          <p:cNvPr id="15363" name="Rectangle 3">
            <a:extLst>
              <a:ext uri="{FF2B5EF4-FFF2-40B4-BE49-F238E27FC236}">
                <a16:creationId xmlns:a16="http://schemas.microsoft.com/office/drawing/2014/main" id="{4EF81610-D1C9-B299-5056-2B286FDFAF51}"/>
              </a:ext>
            </a:extLst>
          </p:cNvPr>
          <p:cNvSpPr>
            <a:spLocks noGrp="1" noChangeArrowheads="1"/>
          </p:cNvSpPr>
          <p:nvPr>
            <p:ph type="body" idx="1"/>
          </p:nvPr>
        </p:nvSpPr>
        <p:spPr>
          <a:xfrm>
            <a:off x="685800" y="1752600"/>
            <a:ext cx="7772400" cy="4114800"/>
          </a:xfrm>
        </p:spPr>
        <p:txBody>
          <a:bodyPr/>
          <a:lstStyle/>
          <a:p>
            <a:r>
              <a:rPr lang="en-GB" altLang="en-US" sz="2800"/>
              <a:t>Data quality</a:t>
            </a:r>
          </a:p>
          <a:p>
            <a:r>
              <a:rPr lang="en-GB" altLang="en-US" sz="2800"/>
              <a:t>Need for management structure</a:t>
            </a:r>
          </a:p>
          <a:p>
            <a:r>
              <a:rPr lang="en-GB" altLang="en-US" sz="2800"/>
              <a:t>Non-numerical data</a:t>
            </a:r>
          </a:p>
          <a:p>
            <a:r>
              <a:rPr lang="en-GB" altLang="en-US" sz="2800"/>
              <a:t>Succession planning</a:t>
            </a:r>
          </a:p>
          <a:p>
            <a:r>
              <a:rPr lang="en-GB" altLang="en-US" sz="2800"/>
              <a:t>Siting</a:t>
            </a:r>
          </a:p>
          <a:p>
            <a:r>
              <a:rPr lang="en-GB" altLang="en-US" sz="2800"/>
              <a:t>Overlap with UKTS</a:t>
            </a:r>
          </a:p>
          <a:p>
            <a:r>
              <a:rPr lang="en-GB" altLang="en-US" sz="2800"/>
              <a:t>Lack of feedback and analysis</a:t>
            </a:r>
          </a:p>
          <a:p>
            <a:r>
              <a:rPr lang="en-GB" altLang="en-US" sz="2800"/>
              <a:t>Clinical Governance responsibilities</a:t>
            </a:r>
          </a:p>
          <a:p>
            <a:endParaRPr lang="en-GB" altLang="en-US" sz="2800"/>
          </a:p>
        </p:txBody>
      </p:sp>
      <p:sp>
        <p:nvSpPr>
          <p:cNvPr id="15364" name="Rectangle 4">
            <a:extLst>
              <a:ext uri="{FF2B5EF4-FFF2-40B4-BE49-F238E27FC236}">
                <a16:creationId xmlns:a16="http://schemas.microsoft.com/office/drawing/2014/main" id="{2E9E6598-6856-0863-2C21-D61ED94A7184}"/>
              </a:ext>
            </a:extLst>
          </p:cNvPr>
          <p:cNvSpPr>
            <a:spLocks noChangeArrowheads="1"/>
          </p:cNvSpPr>
          <p:nvPr/>
        </p:nvSpPr>
        <p:spPr bwMode="auto">
          <a:xfrm>
            <a:off x="3657600" y="6324600"/>
            <a:ext cx="5486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B884AF3-E0B8-8D60-05A7-8FAC38CE0354}"/>
              </a:ext>
            </a:extLst>
          </p:cNvPr>
          <p:cNvSpPr>
            <a:spLocks noGrp="1" noChangeArrowheads="1"/>
          </p:cNvSpPr>
          <p:nvPr>
            <p:ph type="title"/>
          </p:nvPr>
        </p:nvSpPr>
        <p:spPr/>
        <p:txBody>
          <a:bodyPr/>
          <a:lstStyle/>
          <a:p>
            <a:pPr algn="l"/>
            <a:r>
              <a:rPr lang="en-GB" altLang="en-US" sz="3600" b="1"/>
              <a:t>2. Renal Registry: some ideas</a:t>
            </a:r>
          </a:p>
        </p:txBody>
      </p:sp>
      <p:sp>
        <p:nvSpPr>
          <p:cNvPr id="16387" name="Rectangle 3">
            <a:extLst>
              <a:ext uri="{FF2B5EF4-FFF2-40B4-BE49-F238E27FC236}">
                <a16:creationId xmlns:a16="http://schemas.microsoft.com/office/drawing/2014/main" id="{0F63A0AB-8F92-2859-6A86-15502834297B}"/>
              </a:ext>
            </a:extLst>
          </p:cNvPr>
          <p:cNvSpPr>
            <a:spLocks noGrp="1" noChangeArrowheads="1"/>
          </p:cNvSpPr>
          <p:nvPr>
            <p:ph type="body" idx="1"/>
          </p:nvPr>
        </p:nvSpPr>
        <p:spPr/>
        <p:txBody>
          <a:bodyPr/>
          <a:lstStyle/>
          <a:p>
            <a:r>
              <a:rPr lang="en-GB" altLang="en-US" sz="2800"/>
              <a:t>Create  2 session funded Clinical Director but retain Hon Chairman</a:t>
            </a:r>
          </a:p>
          <a:p>
            <a:r>
              <a:rPr lang="en-GB" altLang="en-US" sz="2800"/>
              <a:t>Place the Registry in a University Dept</a:t>
            </a:r>
          </a:p>
          <a:p>
            <a:r>
              <a:rPr lang="en-GB" altLang="en-US" sz="2800"/>
              <a:t>Encourage use of the data set </a:t>
            </a:r>
          </a:p>
          <a:p>
            <a:r>
              <a:rPr lang="en-GB" altLang="en-US" sz="2800"/>
              <a:t>Forum for feedback, analysis, synthesis</a:t>
            </a:r>
          </a:p>
          <a:p>
            <a:r>
              <a:rPr lang="en-GB" altLang="en-US" sz="2800"/>
              <a:t>Drive establishment of informatics support for units </a:t>
            </a:r>
          </a:p>
        </p:txBody>
      </p:sp>
      <p:sp>
        <p:nvSpPr>
          <p:cNvPr id="16388" name="Rectangle 4">
            <a:extLst>
              <a:ext uri="{FF2B5EF4-FFF2-40B4-BE49-F238E27FC236}">
                <a16:creationId xmlns:a16="http://schemas.microsoft.com/office/drawing/2014/main" id="{2CA1B65A-A15B-624A-2307-A68A90694EB5}"/>
              </a:ext>
            </a:extLst>
          </p:cNvPr>
          <p:cNvSpPr>
            <a:spLocks noChangeArrowheads="1"/>
          </p:cNvSpPr>
          <p:nvPr/>
        </p:nvSpPr>
        <p:spPr bwMode="auto">
          <a:xfrm>
            <a:off x="3581400" y="63246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72352F7-495D-930C-EE77-C08A8F24E37C}"/>
              </a:ext>
            </a:extLst>
          </p:cNvPr>
          <p:cNvSpPr>
            <a:spLocks noGrp="1" noChangeArrowheads="1"/>
          </p:cNvSpPr>
          <p:nvPr>
            <p:ph type="title"/>
          </p:nvPr>
        </p:nvSpPr>
        <p:spPr/>
        <p:txBody>
          <a:bodyPr/>
          <a:lstStyle/>
          <a:p>
            <a:pPr algn="l"/>
            <a:r>
              <a:rPr lang="en-GB" altLang="en-US" sz="3200" b="1"/>
              <a:t>3. Service, Provision and Delivery</a:t>
            </a:r>
          </a:p>
        </p:txBody>
      </p:sp>
      <p:sp>
        <p:nvSpPr>
          <p:cNvPr id="18435" name="Rectangle 3">
            <a:extLst>
              <a:ext uri="{FF2B5EF4-FFF2-40B4-BE49-F238E27FC236}">
                <a16:creationId xmlns:a16="http://schemas.microsoft.com/office/drawing/2014/main" id="{54CB7999-667D-707B-4CFF-9152C14DAF3B}"/>
              </a:ext>
            </a:extLst>
          </p:cNvPr>
          <p:cNvSpPr>
            <a:spLocks noGrp="1" noChangeArrowheads="1"/>
          </p:cNvSpPr>
          <p:nvPr>
            <p:ph type="body" idx="1"/>
          </p:nvPr>
        </p:nvSpPr>
        <p:spPr/>
        <p:txBody>
          <a:bodyPr/>
          <a:lstStyle/>
          <a:p>
            <a:r>
              <a:rPr lang="en-GB" altLang="en-US"/>
              <a:t>Organise the Clinical Director Forum</a:t>
            </a:r>
          </a:p>
          <a:p>
            <a:r>
              <a:rPr lang="en-GB" altLang="en-US"/>
              <a:t>Collaborate with agencies involved in provision</a:t>
            </a:r>
          </a:p>
          <a:p>
            <a:r>
              <a:rPr lang="en-GB" altLang="en-US"/>
              <a:t>Identify inequalities and assess adequacy of provision</a:t>
            </a:r>
          </a:p>
          <a:p>
            <a:r>
              <a:rPr lang="en-GB" altLang="en-US"/>
              <a:t>Recommend best practice for commissioning and delivery</a:t>
            </a:r>
          </a:p>
        </p:txBody>
      </p:sp>
      <p:sp>
        <p:nvSpPr>
          <p:cNvPr id="18436" name="Rectangle 4">
            <a:extLst>
              <a:ext uri="{FF2B5EF4-FFF2-40B4-BE49-F238E27FC236}">
                <a16:creationId xmlns:a16="http://schemas.microsoft.com/office/drawing/2014/main" id="{1283C13F-1DFA-4C6A-A51F-07E5E8BD81E2}"/>
              </a:ext>
            </a:extLst>
          </p:cNvPr>
          <p:cNvSpPr>
            <a:spLocks noChangeArrowheads="1"/>
          </p:cNvSpPr>
          <p:nvPr/>
        </p:nvSpPr>
        <p:spPr bwMode="auto">
          <a:xfrm>
            <a:off x="3505200" y="63246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3611233-5170-E574-3EA7-96EB8AC873DA}"/>
              </a:ext>
            </a:extLst>
          </p:cNvPr>
          <p:cNvSpPr>
            <a:spLocks noGrp="1" noChangeArrowheads="1"/>
          </p:cNvSpPr>
          <p:nvPr>
            <p:ph type="title"/>
          </p:nvPr>
        </p:nvSpPr>
        <p:spPr>
          <a:xfrm>
            <a:off x="228600" y="609600"/>
            <a:ext cx="8229600" cy="1143000"/>
          </a:xfrm>
        </p:spPr>
        <p:txBody>
          <a:bodyPr/>
          <a:lstStyle/>
          <a:p>
            <a:pPr algn="l"/>
            <a:r>
              <a:rPr lang="en-GB" altLang="en-US" sz="3200" b="1"/>
              <a:t>3. Service, Provision and Delivery: 	Priorities</a:t>
            </a:r>
          </a:p>
        </p:txBody>
      </p:sp>
      <p:sp>
        <p:nvSpPr>
          <p:cNvPr id="20483" name="Rectangle 3">
            <a:extLst>
              <a:ext uri="{FF2B5EF4-FFF2-40B4-BE49-F238E27FC236}">
                <a16:creationId xmlns:a16="http://schemas.microsoft.com/office/drawing/2014/main" id="{5127A972-1D63-57BA-C5D9-E9F09EAC4E48}"/>
              </a:ext>
            </a:extLst>
          </p:cNvPr>
          <p:cNvSpPr>
            <a:spLocks noGrp="1" noChangeArrowheads="1"/>
          </p:cNvSpPr>
          <p:nvPr>
            <p:ph type="body" idx="1"/>
          </p:nvPr>
        </p:nvSpPr>
        <p:spPr>
          <a:xfrm>
            <a:off x="685800" y="2514600"/>
            <a:ext cx="7772400" cy="4114800"/>
          </a:xfrm>
        </p:spPr>
        <p:txBody>
          <a:bodyPr/>
          <a:lstStyle/>
          <a:p>
            <a:r>
              <a:rPr lang="en-GB" altLang="en-US"/>
              <a:t>Monitor dialysis provision</a:t>
            </a:r>
          </a:p>
          <a:p>
            <a:r>
              <a:rPr lang="en-GB" altLang="en-US"/>
              <a:t>Medical and other workforce planning</a:t>
            </a:r>
          </a:p>
          <a:p>
            <a:r>
              <a:rPr lang="en-GB" altLang="en-US"/>
              <a:t>Encourage uniform and rational commissioning of renal services</a:t>
            </a:r>
          </a:p>
        </p:txBody>
      </p:sp>
      <p:sp>
        <p:nvSpPr>
          <p:cNvPr id="20484" name="Rectangle 4">
            <a:extLst>
              <a:ext uri="{FF2B5EF4-FFF2-40B4-BE49-F238E27FC236}">
                <a16:creationId xmlns:a16="http://schemas.microsoft.com/office/drawing/2014/main" id="{67922D89-BF88-89D7-4877-CF15DEAE80EB}"/>
              </a:ext>
            </a:extLst>
          </p:cNvPr>
          <p:cNvSpPr>
            <a:spLocks noChangeArrowheads="1"/>
          </p:cNvSpPr>
          <p:nvPr/>
        </p:nvSpPr>
        <p:spPr bwMode="auto">
          <a:xfrm>
            <a:off x="3581400" y="62484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BB8A147-15BA-6CFA-0A33-A8666452AC8F}"/>
              </a:ext>
            </a:extLst>
          </p:cNvPr>
          <p:cNvSpPr>
            <a:spLocks noGrp="1" noChangeArrowheads="1"/>
          </p:cNvSpPr>
          <p:nvPr>
            <p:ph type="title"/>
          </p:nvPr>
        </p:nvSpPr>
        <p:spPr/>
        <p:txBody>
          <a:bodyPr/>
          <a:lstStyle/>
          <a:p>
            <a:r>
              <a:rPr lang="en-GB" altLang="en-US" sz="3200" b="1"/>
              <a:t>4. Reorganisation of Committee structure</a:t>
            </a:r>
          </a:p>
        </p:txBody>
      </p:sp>
      <p:sp>
        <p:nvSpPr>
          <p:cNvPr id="21507" name="Rectangle 3">
            <a:extLst>
              <a:ext uri="{FF2B5EF4-FFF2-40B4-BE49-F238E27FC236}">
                <a16:creationId xmlns:a16="http://schemas.microsoft.com/office/drawing/2014/main" id="{2E5091EF-E75C-D168-0BDF-1936661BC6B4}"/>
              </a:ext>
            </a:extLst>
          </p:cNvPr>
          <p:cNvSpPr>
            <a:spLocks noGrp="1" noChangeArrowheads="1"/>
          </p:cNvSpPr>
          <p:nvPr>
            <p:ph type="body" idx="1"/>
          </p:nvPr>
        </p:nvSpPr>
        <p:spPr/>
        <p:txBody>
          <a:bodyPr/>
          <a:lstStyle/>
          <a:p>
            <a:r>
              <a:rPr lang="en-GB" altLang="en-US" sz="2400"/>
              <a:t>Establish a Clinical Affairs Board</a:t>
            </a:r>
            <a:br>
              <a:rPr lang="en-GB" altLang="en-US" sz="2400"/>
            </a:br>
            <a:r>
              <a:rPr lang="en-GB" altLang="en-US" sz="2400"/>
              <a:t>	reporting to President and EC</a:t>
            </a:r>
            <a:br>
              <a:rPr lang="en-GB" altLang="en-US" sz="2400"/>
            </a:br>
            <a:r>
              <a:rPr lang="en-GB" altLang="en-US" sz="2400"/>
              <a:t>	oversees and co-ordinates the subcommittees</a:t>
            </a:r>
          </a:p>
          <a:p>
            <a:r>
              <a:rPr lang="en-GB" altLang="en-US" sz="2400"/>
              <a:t>Appoint/elect a Clinical Vice President to chair</a:t>
            </a:r>
            <a:br>
              <a:rPr lang="en-GB" altLang="en-US" sz="2400"/>
            </a:br>
            <a:r>
              <a:rPr lang="en-GB" altLang="en-US" sz="2400"/>
              <a:t>	Members: Chairs of Subcommittees</a:t>
            </a:r>
            <a:br>
              <a:rPr lang="en-GB" altLang="en-US" sz="2400"/>
            </a:br>
            <a:r>
              <a:rPr lang="en-GB" altLang="en-US" sz="2400"/>
              <a:t>			2 elected members EC</a:t>
            </a:r>
            <a:br>
              <a:rPr lang="en-GB" altLang="en-US" sz="2400"/>
            </a:br>
            <a:r>
              <a:rPr lang="en-GB" altLang="en-US" sz="2400"/>
              <a:t>			DGH EC representative</a:t>
            </a:r>
          </a:p>
          <a:p>
            <a:r>
              <a:rPr lang="en-GB" altLang="en-US" sz="2400"/>
              <a:t>Review terms of reference of the subcommittees</a:t>
            </a:r>
            <a:br>
              <a:rPr lang="en-GB" altLang="en-US" sz="2400"/>
            </a:br>
            <a:r>
              <a:rPr lang="en-GB" altLang="en-US" sz="2400"/>
              <a:t>	allocate elected members of EC to them </a:t>
            </a:r>
          </a:p>
          <a:p>
            <a:r>
              <a:rPr lang="en-GB" altLang="en-US" sz="2400"/>
              <a:t>(Consider creating parallel Academic Affairs Board)</a:t>
            </a:r>
          </a:p>
        </p:txBody>
      </p:sp>
      <p:sp>
        <p:nvSpPr>
          <p:cNvPr id="21508" name="Rectangle 4">
            <a:extLst>
              <a:ext uri="{FF2B5EF4-FFF2-40B4-BE49-F238E27FC236}">
                <a16:creationId xmlns:a16="http://schemas.microsoft.com/office/drawing/2014/main" id="{B2514F8E-F05F-A7C4-D11E-EA186A6FCC17}"/>
              </a:ext>
            </a:extLst>
          </p:cNvPr>
          <p:cNvSpPr>
            <a:spLocks noChangeArrowheads="1"/>
          </p:cNvSpPr>
          <p:nvPr/>
        </p:nvSpPr>
        <p:spPr bwMode="auto">
          <a:xfrm>
            <a:off x="3505200" y="63246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5321FDE-61AF-9EB5-F7AC-8839162B74A3}"/>
              </a:ext>
            </a:extLst>
          </p:cNvPr>
          <p:cNvSpPr>
            <a:spLocks noGrp="1" noChangeArrowheads="1"/>
          </p:cNvSpPr>
          <p:nvPr>
            <p:ph type="title"/>
          </p:nvPr>
        </p:nvSpPr>
        <p:spPr/>
        <p:txBody>
          <a:bodyPr/>
          <a:lstStyle/>
          <a:p>
            <a:pPr algn="l"/>
            <a:r>
              <a:rPr lang="en-GB" altLang="en-US" sz="3600" b="1"/>
              <a:t>5. External Relationships</a:t>
            </a:r>
          </a:p>
        </p:txBody>
      </p:sp>
      <p:sp>
        <p:nvSpPr>
          <p:cNvPr id="23555" name="Rectangle 3">
            <a:extLst>
              <a:ext uri="{FF2B5EF4-FFF2-40B4-BE49-F238E27FC236}">
                <a16:creationId xmlns:a16="http://schemas.microsoft.com/office/drawing/2014/main" id="{6E693F2E-424A-DA46-1A02-1A253603D4AE}"/>
              </a:ext>
            </a:extLst>
          </p:cNvPr>
          <p:cNvSpPr>
            <a:spLocks noGrp="1" noChangeArrowheads="1"/>
          </p:cNvSpPr>
          <p:nvPr>
            <p:ph type="body" idx="1"/>
          </p:nvPr>
        </p:nvSpPr>
        <p:spPr/>
        <p:txBody>
          <a:bodyPr/>
          <a:lstStyle/>
          <a:p>
            <a:pPr>
              <a:lnSpc>
                <a:spcPct val="90000"/>
              </a:lnSpc>
            </a:pPr>
            <a:r>
              <a:rPr lang="en-GB" altLang="en-US" sz="2800"/>
              <a:t>Equip the RA to takes its place alongside BTS, BRS, BAPN, NKF,NFKPA</a:t>
            </a:r>
            <a:br>
              <a:rPr lang="en-GB" altLang="en-US" sz="2800"/>
            </a:br>
            <a:r>
              <a:rPr lang="en-GB" altLang="en-US" sz="2800"/>
              <a:t>	to influence policy and planning</a:t>
            </a:r>
          </a:p>
          <a:p>
            <a:pPr>
              <a:lnSpc>
                <a:spcPct val="90000"/>
              </a:lnSpc>
            </a:pPr>
            <a:r>
              <a:rPr lang="en-GB" altLang="en-US" sz="2800"/>
              <a:t>Seek bi- and multi-lateral arrangements</a:t>
            </a:r>
          </a:p>
          <a:p>
            <a:pPr>
              <a:lnSpc>
                <a:spcPct val="90000"/>
              </a:lnSpc>
            </a:pPr>
            <a:r>
              <a:rPr lang="en-GB" altLang="en-US" sz="2800"/>
              <a:t>Foster contacts between Chairs &amp; Presidents of these bodies</a:t>
            </a:r>
          </a:p>
          <a:p>
            <a:pPr>
              <a:lnSpc>
                <a:spcPct val="90000"/>
              </a:lnSpc>
            </a:pPr>
            <a:r>
              <a:rPr lang="en-GB" altLang="en-US" sz="2800"/>
              <a:t>Support this function of the Kidney Alliance</a:t>
            </a:r>
          </a:p>
          <a:p>
            <a:pPr>
              <a:lnSpc>
                <a:spcPct val="90000"/>
              </a:lnSpc>
            </a:pPr>
            <a:r>
              <a:rPr lang="en-GB" altLang="en-US" sz="2800"/>
              <a:t>Formal collaboration with international bodies framing standards of renal care.</a:t>
            </a:r>
          </a:p>
        </p:txBody>
      </p:sp>
      <p:sp>
        <p:nvSpPr>
          <p:cNvPr id="23556" name="Rectangle 4">
            <a:extLst>
              <a:ext uri="{FF2B5EF4-FFF2-40B4-BE49-F238E27FC236}">
                <a16:creationId xmlns:a16="http://schemas.microsoft.com/office/drawing/2014/main" id="{898C2391-838F-07FB-2996-9EEA5F13E2F0}"/>
              </a:ext>
            </a:extLst>
          </p:cNvPr>
          <p:cNvSpPr>
            <a:spLocks noChangeArrowheads="1"/>
          </p:cNvSpPr>
          <p:nvPr/>
        </p:nvSpPr>
        <p:spPr bwMode="auto">
          <a:xfrm>
            <a:off x="3505200" y="63246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FC07A40-77BC-AAB3-DA7A-E3E37A82F342}"/>
              </a:ext>
            </a:extLst>
          </p:cNvPr>
          <p:cNvSpPr>
            <a:spLocks noGrp="1" noChangeArrowheads="1"/>
          </p:cNvSpPr>
          <p:nvPr>
            <p:ph type="title"/>
          </p:nvPr>
        </p:nvSpPr>
        <p:spPr/>
        <p:txBody>
          <a:bodyPr/>
          <a:lstStyle/>
          <a:p>
            <a:pPr algn="l"/>
            <a:r>
              <a:rPr lang="en-GB" altLang="en-US" b="1"/>
              <a:t>Next steps:</a:t>
            </a:r>
          </a:p>
        </p:txBody>
      </p:sp>
      <p:sp>
        <p:nvSpPr>
          <p:cNvPr id="22531" name="Rectangle 3">
            <a:extLst>
              <a:ext uri="{FF2B5EF4-FFF2-40B4-BE49-F238E27FC236}">
                <a16:creationId xmlns:a16="http://schemas.microsoft.com/office/drawing/2014/main" id="{656CA888-EE1D-73A5-4DA4-CE008A7F3E92}"/>
              </a:ext>
            </a:extLst>
          </p:cNvPr>
          <p:cNvSpPr>
            <a:spLocks noGrp="1" noChangeArrowheads="1"/>
          </p:cNvSpPr>
          <p:nvPr>
            <p:ph type="body" idx="1"/>
          </p:nvPr>
        </p:nvSpPr>
        <p:spPr>
          <a:xfrm>
            <a:off x="381000" y="1981200"/>
            <a:ext cx="8458200" cy="4114800"/>
          </a:xfrm>
        </p:spPr>
        <p:txBody>
          <a:bodyPr/>
          <a:lstStyle/>
          <a:p>
            <a:r>
              <a:rPr lang="en-GB" altLang="en-US" sz="2800"/>
              <a:t>Invite comments from the members</a:t>
            </a:r>
          </a:p>
          <a:p>
            <a:r>
              <a:rPr lang="en-GB" altLang="en-US" sz="2800"/>
              <a:t>Present preliminary findings to Executive Committee in November 2003</a:t>
            </a:r>
          </a:p>
          <a:p>
            <a:r>
              <a:rPr lang="en-GB" altLang="en-US" sz="2800"/>
              <a:t>Working Party meets to:</a:t>
            </a:r>
          </a:p>
          <a:p>
            <a:pPr>
              <a:buFontTx/>
              <a:buNone/>
            </a:pPr>
            <a:r>
              <a:rPr lang="en-GB" altLang="en-US" sz="2800"/>
              <a:t>		Resolve contentious issues</a:t>
            </a:r>
          </a:p>
          <a:p>
            <a:pPr>
              <a:buFontTx/>
              <a:buNone/>
            </a:pPr>
            <a:r>
              <a:rPr lang="en-GB" altLang="en-US" sz="2800"/>
              <a:t>		Discuss responses from EC and RA</a:t>
            </a:r>
            <a:br>
              <a:rPr lang="en-GB" altLang="en-US" sz="2800"/>
            </a:br>
            <a:r>
              <a:rPr lang="en-GB" altLang="en-US" sz="2800"/>
              <a:t>	Finalise report &amp; recommendations</a:t>
            </a:r>
            <a:br>
              <a:rPr lang="en-GB" altLang="en-US" sz="2800"/>
            </a:br>
            <a:r>
              <a:rPr lang="en-GB" altLang="en-US" sz="2800"/>
              <a:t>	Deliver to EC before Spring meeting 2004</a:t>
            </a:r>
          </a:p>
        </p:txBody>
      </p:sp>
      <p:sp>
        <p:nvSpPr>
          <p:cNvPr id="22532" name="Rectangle 4">
            <a:extLst>
              <a:ext uri="{FF2B5EF4-FFF2-40B4-BE49-F238E27FC236}">
                <a16:creationId xmlns:a16="http://schemas.microsoft.com/office/drawing/2014/main" id="{E3A63DC6-DAF9-A626-850F-3421E2C27498}"/>
              </a:ext>
            </a:extLst>
          </p:cNvPr>
          <p:cNvSpPr>
            <a:spLocks noChangeArrowheads="1"/>
          </p:cNvSpPr>
          <p:nvPr/>
        </p:nvSpPr>
        <p:spPr bwMode="auto">
          <a:xfrm>
            <a:off x="3733800" y="6400800"/>
            <a:ext cx="538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sz="1600" i="1">
                <a:solidFill>
                  <a:srgbClr val="000099"/>
                </a:solidFill>
              </a:rPr>
              <a:t>Renal Association </a:t>
            </a:r>
            <a:r>
              <a:rPr lang="en-GB" altLang="en-US" sz="1600">
                <a:solidFill>
                  <a:srgbClr val="000099"/>
                </a:solidFill>
              </a:rPr>
              <a:t> Clinical Affairs Working Party 2003</a:t>
            </a:r>
          </a:p>
        </p:txBody>
      </p:sp>
    </p:spTree>
  </p:cSld>
  <p:clrMapOvr>
    <a:masterClrMapping/>
  </p:clrMapOvr>
</p:sld>
</file>

<file path=ppt/theme/theme1.xml><?xml version="1.0" encoding="utf-8"?>
<a:theme xmlns:a="http://schemas.openxmlformats.org/drawingml/2006/main" name="Default Design">
  <a:themeElements>
    <a:clrScheme name="">
      <a:dk1>
        <a:srgbClr val="000099"/>
      </a:dk1>
      <a:lt1>
        <a:srgbClr val="FFFFFF"/>
      </a:lt1>
      <a:dk2>
        <a:srgbClr val="000099"/>
      </a:dk2>
      <a:lt2>
        <a:srgbClr val="808080"/>
      </a:lt2>
      <a:accent1>
        <a:srgbClr val="00CC99"/>
      </a:accent1>
      <a:accent2>
        <a:srgbClr val="3333CC"/>
      </a:accent2>
      <a:accent3>
        <a:srgbClr val="FFFFFF"/>
      </a:accent3>
      <a:accent4>
        <a:srgbClr val="000082"/>
      </a:accent4>
      <a:accent5>
        <a:srgbClr val="AAE2CA"/>
      </a:accent5>
      <a:accent6>
        <a:srgbClr val="2D2DB9"/>
      </a:accent6>
      <a:hlink>
        <a:srgbClr val="CCCCFF"/>
      </a:hlink>
      <a:folHlink>
        <a:srgbClr val="B2B2B2"/>
      </a:folHlink>
    </a:clrScheme>
    <a:fontScheme name="Default Design">
      <a:majorFont>
        <a:latin typeface="Arial Unicode MS"/>
        <a:ea typeface=""/>
        <a:cs typeface=""/>
      </a:majorFont>
      <a:minorFont>
        <a:latin typeface="Arial Unicode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3600" b="0" i="0" u="none" strike="noStrike" cap="none" normalizeH="0" baseline="0" smtClean="0">
            <a:ln>
              <a:noFill/>
            </a:ln>
            <a:solidFill>
              <a:schemeClr val="tx2"/>
            </a:solidFill>
            <a:effectLst/>
            <a:latin typeface="Arial Unicode MS" panose="020B0604020202020204"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altLang="en-US" sz="3600" b="0" i="0" u="none" strike="noStrike" cap="none" normalizeH="0" baseline="0" smtClean="0">
            <a:ln>
              <a:noFill/>
            </a:ln>
            <a:solidFill>
              <a:schemeClr val="tx2"/>
            </a:solidFill>
            <a:effectLst/>
            <a:latin typeface="Arial Unicode MS" panose="020B0604020202020204" pitchFamily="34" charset="-128"/>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582</TotalTime>
  <Words>829</Words>
  <Application>Microsoft Macintosh PowerPoint</Application>
  <PresentationFormat>On-screen Show (4:3)</PresentationFormat>
  <Paragraphs>124</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 Unicode MS</vt:lpstr>
      <vt:lpstr>Times New Roman</vt:lpstr>
      <vt:lpstr>Default Design</vt:lpstr>
      <vt:lpstr>The Renal Association Short Life Clinical Affairs Working Party</vt:lpstr>
      <vt:lpstr>The Remit</vt:lpstr>
      <vt:lpstr>Terms of Reference</vt:lpstr>
      <vt:lpstr>Invited opinions from:</vt:lpstr>
      <vt:lpstr>Members of the Working Party</vt:lpstr>
      <vt:lpstr>PowerPoint Presentation</vt:lpstr>
      <vt:lpstr>Five agenda items</vt:lpstr>
      <vt:lpstr>Clinical &amp; Service issues: principles</vt:lpstr>
      <vt:lpstr>1. Standards and Audit should :</vt:lpstr>
      <vt:lpstr>1. Standards and Audit should not:</vt:lpstr>
      <vt:lpstr>2. The Renal Registry</vt:lpstr>
      <vt:lpstr>2. Renal Registry: some problems &amp; issues</vt:lpstr>
      <vt:lpstr>2. Renal Registry: some ideas</vt:lpstr>
      <vt:lpstr>3. Service, Provision and Delivery</vt:lpstr>
      <vt:lpstr>3. Service, Provision and Delivery:  Priorities</vt:lpstr>
      <vt:lpstr>4. Reorganisation of Committee structure</vt:lpstr>
      <vt:lpstr>5. External Relationships</vt:lpstr>
      <vt:lpstr>Next steps:</vt:lpstr>
    </vt:vector>
  </TitlesOfParts>
  <Company>Renal IT ORH 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ChrisGW</dc:creator>
  <cp:lastModifiedBy>Neil Turner</cp:lastModifiedBy>
  <cp:revision>13</cp:revision>
  <dcterms:created xsi:type="dcterms:W3CDTF">2003-10-02T22:23:25Z</dcterms:created>
  <dcterms:modified xsi:type="dcterms:W3CDTF">2026-09-17T15:30:19Z</dcterms:modified>
</cp:coreProperties>
</file>