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8" r:id="rId5"/>
    <p:sldMasterId id="2147483698" r:id="rId6"/>
  </p:sldMasterIdLst>
  <p:notesMasterIdLst>
    <p:notesMasterId r:id="rId58"/>
  </p:notesMasterIdLst>
  <p:sldIdLst>
    <p:sldId id="260" r:id="rId7"/>
    <p:sldId id="269" r:id="rId8"/>
    <p:sldId id="1357" r:id="rId9"/>
    <p:sldId id="1350" r:id="rId10"/>
    <p:sldId id="1358" r:id="rId11"/>
    <p:sldId id="1331" r:id="rId12"/>
    <p:sldId id="1333" r:id="rId13"/>
    <p:sldId id="1356" r:id="rId14"/>
    <p:sldId id="1355" r:id="rId15"/>
    <p:sldId id="1359" r:id="rId16"/>
    <p:sldId id="425" r:id="rId17"/>
    <p:sldId id="447" r:id="rId18"/>
    <p:sldId id="1335" r:id="rId19"/>
    <p:sldId id="1360" r:id="rId20"/>
    <p:sldId id="422" r:id="rId21"/>
    <p:sldId id="1303" r:id="rId22"/>
    <p:sldId id="442" r:id="rId23"/>
    <p:sldId id="1361" r:id="rId24"/>
    <p:sldId id="1338" r:id="rId25"/>
    <p:sldId id="1339" r:id="rId26"/>
    <p:sldId id="1347" r:id="rId27"/>
    <p:sldId id="1354" r:id="rId28"/>
    <p:sldId id="1336" r:id="rId29"/>
    <p:sldId id="1334" r:id="rId30"/>
    <p:sldId id="1362" r:id="rId31"/>
    <p:sldId id="1287" r:id="rId32"/>
    <p:sldId id="1323" r:id="rId33"/>
    <p:sldId id="1388" r:id="rId34"/>
    <p:sldId id="1346" r:id="rId35"/>
    <p:sldId id="1349" r:id="rId36"/>
    <p:sldId id="1348" r:id="rId37"/>
    <p:sldId id="1363" r:id="rId38"/>
    <p:sldId id="1366" r:id="rId39"/>
    <p:sldId id="1367" r:id="rId40"/>
    <p:sldId id="1368" r:id="rId41"/>
    <p:sldId id="1369" r:id="rId42"/>
    <p:sldId id="1370" r:id="rId43"/>
    <p:sldId id="1371" r:id="rId44"/>
    <p:sldId id="1372" r:id="rId45"/>
    <p:sldId id="1337" r:id="rId46"/>
    <p:sldId id="1364" r:id="rId47"/>
    <p:sldId id="263" r:id="rId48"/>
    <p:sldId id="266" r:id="rId49"/>
    <p:sldId id="1345" r:id="rId50"/>
    <p:sldId id="1365" r:id="rId51"/>
    <p:sldId id="1351" r:id="rId52"/>
    <p:sldId id="1353" r:id="rId53"/>
    <p:sldId id="1352" r:id="rId54"/>
    <p:sldId id="446" r:id="rId55"/>
    <p:sldId id="445" r:id="rId56"/>
    <p:sldId id="448" r:id="rId57"/>
  </p:sldIdLst>
  <p:sldSz cx="12192000" cy="6858000"/>
  <p:notesSz cx="6858000" cy="9144000"/>
  <p:embeddedFontLst>
    <p:embeddedFont>
      <p:font typeface="Visby CF Bold" panose="00000800000000000000" pitchFamily="50" charset="0"/>
      <p:bold r:id="rId59"/>
      <p:italic r:id="rId60"/>
      <p:boldItalic r:id="rId61"/>
    </p:embeddedFont>
    <p:embeddedFont>
      <p:font typeface="Visby Round CF" panose="020F0000000000000000" pitchFamily="34" charset="0"/>
      <p:regular r:id="rId62"/>
      <p:bold r:id="rId63"/>
      <p:italic r:id="rId64"/>
      <p:boldItalic r:id="rId65"/>
    </p:embeddedFont>
    <p:embeddedFont>
      <p:font typeface="Visby Round CF DemiBold" panose="020F0000000000000000" pitchFamily="34" charset="0"/>
      <p:regular r:id="rId66"/>
      <p:bold r:id="rId67"/>
      <p:italic r:id="rId68"/>
      <p:boldItalic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625"/>
    <a:srgbClr val="297CBF"/>
    <a:srgbClr val="F4A144"/>
    <a:srgbClr val="FDD21C"/>
    <a:srgbClr val="3E99D6"/>
    <a:srgbClr val="3497D2"/>
    <a:srgbClr val="217FC2"/>
    <a:srgbClr val="2191C2"/>
    <a:srgbClr val="F79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2" autoAdjust="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5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notesMaster" Target="notesMasters/notesMaster1.xml"/><Relationship Id="rId66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61" Type="http://schemas.openxmlformats.org/officeDocument/2006/relationships/font" Target="fonts/font3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font" Target="fonts/font4.fntdata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GB"/>
              <a:t>Why</a:t>
            </a:r>
            <a:r>
              <a:rPr lang="en-GB" baseline="0"/>
              <a:t> patients did not attend PES</a:t>
            </a:r>
            <a:r>
              <a:rPr lang="en-GB"/>
              <a:t>  </a:t>
            </a:r>
          </a:p>
        </c:rich>
      </c:tx>
      <c:layout>
        <c:manualLayout>
          <c:xMode val="edge"/>
          <c:yMode val="edge"/>
          <c:x val="0.40549522812916355"/>
          <c:y val="4.3585985391225102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110601582836525E-2"/>
          <c:y val="0.13949156768587456"/>
          <c:w val="0.81430677755676117"/>
          <c:h val="0.6632348263118268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'Pareto - Templates'!$B$23:$B$39</c:f>
              <c:strCache>
                <c:ptCount val="17"/>
                <c:pt idx="0">
                  <c:v>Not answering phone</c:v>
                </c:pt>
                <c:pt idx="1">
                  <c:v>Feeling unwell</c:v>
                </c:pt>
                <c:pt idx="2">
                  <c:v>Didn’t know</c:v>
                </c:pt>
                <c:pt idx="3">
                  <c:v>Forgot</c:v>
                </c:pt>
                <c:pt idx="4">
                  <c:v>Not aware of event</c:v>
                </c:pt>
                <c:pt idx="5">
                  <c:v>Another personal comm</c:v>
                </c:pt>
                <c:pt idx="6">
                  <c:v>Work</c:v>
                </c:pt>
                <c:pt idx="7">
                  <c:v>Attend another app</c:v>
                </c:pt>
                <c:pt idx="8">
                  <c:v>Hospital admission</c:v>
                </c:pt>
                <c:pt idx="9">
                  <c:v>Couldn’t connect/on zoom call already</c:v>
                </c:pt>
                <c:pt idx="10">
                  <c:v>Childcare</c:v>
                </c:pt>
                <c:pt idx="11">
                  <c:v>No relative available to help</c:v>
                </c:pt>
                <c:pt idx="12">
                  <c:v>son attended diff name</c:v>
                </c:pt>
                <c:pt idx="13">
                  <c:v>Too short notice same day</c:v>
                </c:pt>
                <c:pt idx="14">
                  <c:v>child not well to continue</c:v>
                </c:pt>
                <c:pt idx="15">
                  <c:v>received cancellation email</c:v>
                </c:pt>
                <c:pt idx="16">
                  <c:v>Late</c:v>
                </c:pt>
              </c:strCache>
            </c:strRef>
          </c:cat>
          <c:val>
            <c:numRef>
              <c:f>'Pareto - Templates'!$C$23:$C$39</c:f>
              <c:numCache>
                <c:formatCode>General</c:formatCode>
                <c:ptCount val="17"/>
                <c:pt idx="0">
                  <c:v>10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5A-4D95-841E-769275F9D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8219792"/>
        <c:axId val="1"/>
      </c:barChart>
      <c:lineChart>
        <c:grouping val="standard"/>
        <c:varyColors val="0"/>
        <c:ser>
          <c:idx val="1"/>
          <c:order val="1"/>
          <c:marker>
            <c:symbol val="circle"/>
            <c:size val="7"/>
          </c:marker>
          <c:cat>
            <c:strRef>
              <c:f>'Pareto - Templates'!$B$23:$B$39</c:f>
              <c:strCache>
                <c:ptCount val="17"/>
                <c:pt idx="0">
                  <c:v>Not answering phone</c:v>
                </c:pt>
                <c:pt idx="1">
                  <c:v>Feeling unwell</c:v>
                </c:pt>
                <c:pt idx="2">
                  <c:v>Didn’t know</c:v>
                </c:pt>
                <c:pt idx="3">
                  <c:v>Forgot</c:v>
                </c:pt>
                <c:pt idx="4">
                  <c:v>Not aware of event</c:v>
                </c:pt>
                <c:pt idx="5">
                  <c:v>Another personal comm</c:v>
                </c:pt>
                <c:pt idx="6">
                  <c:v>Work</c:v>
                </c:pt>
                <c:pt idx="7">
                  <c:v>Attend another app</c:v>
                </c:pt>
                <c:pt idx="8">
                  <c:v>Hospital admission</c:v>
                </c:pt>
                <c:pt idx="9">
                  <c:v>Couldn’t connect/on zoom call already</c:v>
                </c:pt>
                <c:pt idx="10">
                  <c:v>Childcare</c:v>
                </c:pt>
                <c:pt idx="11">
                  <c:v>No relative available to help</c:v>
                </c:pt>
                <c:pt idx="12">
                  <c:v>son attended diff name</c:v>
                </c:pt>
                <c:pt idx="13">
                  <c:v>Too short notice same day</c:v>
                </c:pt>
                <c:pt idx="14">
                  <c:v>child not well to continue</c:v>
                </c:pt>
                <c:pt idx="15">
                  <c:v>received cancellation email</c:v>
                </c:pt>
                <c:pt idx="16">
                  <c:v>Late</c:v>
                </c:pt>
              </c:strCache>
            </c:strRef>
          </c:cat>
          <c:val>
            <c:numRef>
              <c:f>'Pareto - Templates'!$E$23:$E$39</c:f>
              <c:numCache>
                <c:formatCode>0%</c:formatCode>
                <c:ptCount val="17"/>
                <c:pt idx="0">
                  <c:v>0.23809523809523808</c:v>
                </c:pt>
                <c:pt idx="1">
                  <c:v>0.35714285714285715</c:v>
                </c:pt>
                <c:pt idx="2">
                  <c:v>0.47619047619047616</c:v>
                </c:pt>
                <c:pt idx="3">
                  <c:v>0.54761904761904767</c:v>
                </c:pt>
                <c:pt idx="4">
                  <c:v>0.59523809523809523</c:v>
                </c:pt>
                <c:pt idx="5">
                  <c:v>0.6428571428571429</c:v>
                </c:pt>
                <c:pt idx="6">
                  <c:v>0.69047619047619047</c:v>
                </c:pt>
                <c:pt idx="7">
                  <c:v>0.73809523809523814</c:v>
                </c:pt>
                <c:pt idx="8">
                  <c:v>0.7857142857142857</c:v>
                </c:pt>
                <c:pt idx="9">
                  <c:v>0.83333333333333337</c:v>
                </c:pt>
                <c:pt idx="10">
                  <c:v>0.8571428571428571</c:v>
                </c:pt>
                <c:pt idx="11">
                  <c:v>0.88095238095238093</c:v>
                </c:pt>
                <c:pt idx="12">
                  <c:v>0.90476190476190477</c:v>
                </c:pt>
                <c:pt idx="13">
                  <c:v>0.9285714285714286</c:v>
                </c:pt>
                <c:pt idx="14">
                  <c:v>0.95238095238095233</c:v>
                </c:pt>
                <c:pt idx="15">
                  <c:v>0.97619047619047616</c:v>
                </c:pt>
                <c:pt idx="1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5A-4D95-841E-769275F9DF7C}"/>
            </c:ext>
          </c:extLst>
        </c:ser>
        <c:ser>
          <c:idx val="2"/>
          <c:order val="2"/>
          <c:marker>
            <c:symbol val="none"/>
          </c:marker>
          <c:cat>
            <c:strRef>
              <c:f>'Pareto - Templates'!$B$23:$B$39</c:f>
              <c:strCache>
                <c:ptCount val="17"/>
                <c:pt idx="0">
                  <c:v>Not answering phone</c:v>
                </c:pt>
                <c:pt idx="1">
                  <c:v>Feeling unwell</c:v>
                </c:pt>
                <c:pt idx="2">
                  <c:v>Didn’t know</c:v>
                </c:pt>
                <c:pt idx="3">
                  <c:v>Forgot</c:v>
                </c:pt>
                <c:pt idx="4">
                  <c:v>Not aware of event</c:v>
                </c:pt>
                <c:pt idx="5">
                  <c:v>Another personal comm</c:v>
                </c:pt>
                <c:pt idx="6">
                  <c:v>Work</c:v>
                </c:pt>
                <c:pt idx="7">
                  <c:v>Attend another app</c:v>
                </c:pt>
                <c:pt idx="8">
                  <c:v>Hospital admission</c:v>
                </c:pt>
                <c:pt idx="9">
                  <c:v>Couldn’t connect/on zoom call already</c:v>
                </c:pt>
                <c:pt idx="10">
                  <c:v>Childcare</c:v>
                </c:pt>
                <c:pt idx="11">
                  <c:v>No relative available to help</c:v>
                </c:pt>
                <c:pt idx="12">
                  <c:v>son attended diff name</c:v>
                </c:pt>
                <c:pt idx="13">
                  <c:v>Too short notice same day</c:v>
                </c:pt>
                <c:pt idx="14">
                  <c:v>child not well to continue</c:v>
                </c:pt>
                <c:pt idx="15">
                  <c:v>received cancellation email</c:v>
                </c:pt>
                <c:pt idx="16">
                  <c:v>Late</c:v>
                </c:pt>
              </c:strCache>
            </c:strRef>
          </c:cat>
          <c:val>
            <c:numRef>
              <c:f>'Pareto - Templates'!$F$23:$F$39</c:f>
              <c:numCache>
                <c:formatCode>0%</c:formatCode>
                <c:ptCount val="17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  <c:pt idx="8">
                  <c:v>0.8</c:v>
                </c:pt>
                <c:pt idx="9">
                  <c:v>0.8</c:v>
                </c:pt>
                <c:pt idx="10">
                  <c:v>0.8</c:v>
                </c:pt>
                <c:pt idx="11">
                  <c:v>0.8</c:v>
                </c:pt>
                <c:pt idx="12">
                  <c:v>0.8</c:v>
                </c:pt>
                <c:pt idx="13">
                  <c:v>0.8</c:v>
                </c:pt>
                <c:pt idx="14">
                  <c:v>0.8</c:v>
                </c:pt>
                <c:pt idx="15">
                  <c:v>0.8</c:v>
                </c:pt>
                <c:pt idx="16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5A-4D95-841E-769275F9D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1498219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GB"/>
                  <a:t>Frequency # 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498219792"/>
        <c:crosses val="autoZero"/>
        <c:crossBetween val="between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  <c:max val="1"/>
        </c:scaling>
        <c:delete val="0"/>
        <c:axPos val="r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GB"/>
                  <a:t>Cumulative % 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GB" dirty="0"/>
              <a:t>Reasons</a:t>
            </a:r>
            <a:r>
              <a:rPr lang="en-GB" baseline="0" dirty="0"/>
              <a:t> for not attending</a:t>
            </a:r>
            <a:r>
              <a:rPr lang="en-GB" dirty="0"/>
              <a:t>  </a:t>
            </a:r>
          </a:p>
        </c:rich>
      </c:tx>
      <c:layout>
        <c:manualLayout>
          <c:xMode val="edge"/>
          <c:yMode val="edge"/>
          <c:x val="0.40549517577908395"/>
          <c:y val="4.3585691579735825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110601582836525E-2"/>
          <c:y val="0.13949156768587456"/>
          <c:w val="0.81430677755676117"/>
          <c:h val="0.6632348263118268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'Pareto - Templates'!$B$23:$B$30</c:f>
              <c:strCache>
                <c:ptCount val="8"/>
                <c:pt idx="0">
                  <c:v>Feeling unwell</c:v>
                </c:pt>
                <c:pt idx="1">
                  <c:v>Transport - relative could not bring them</c:v>
                </c:pt>
                <c:pt idx="2">
                  <c:v>Not interested</c:v>
                </c:pt>
                <c:pt idx="3">
                  <c:v>Attend another appoint</c:v>
                </c:pt>
                <c:pt idx="4">
                  <c:v>Had another personal commitment</c:v>
                </c:pt>
                <c:pt idx="5">
                  <c:v>Hospital admission</c:v>
                </c:pt>
                <c:pt idx="6">
                  <c:v>Had an emergency to deal with</c:v>
                </c:pt>
                <c:pt idx="7">
                  <c:v>Was not aware of the event</c:v>
                </c:pt>
              </c:strCache>
            </c:strRef>
          </c:cat>
          <c:val>
            <c:numRef>
              <c:f>'Pareto - Templates'!$C$23:$C$30</c:f>
              <c:numCache>
                <c:formatCode>General</c:formatCode>
                <c:ptCount val="8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7-4244-9E00-61E7E7114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3225119"/>
        <c:axId val="1"/>
      </c:barChart>
      <c:lineChart>
        <c:grouping val="standard"/>
        <c:varyColors val="0"/>
        <c:ser>
          <c:idx val="1"/>
          <c:order val="1"/>
          <c:marker>
            <c:symbol val="circle"/>
            <c:size val="7"/>
          </c:marker>
          <c:cat>
            <c:strRef>
              <c:f>'Pareto - Templates'!$B$23:$B$30</c:f>
              <c:strCache>
                <c:ptCount val="8"/>
                <c:pt idx="0">
                  <c:v>Feeling unwell</c:v>
                </c:pt>
                <c:pt idx="1">
                  <c:v>Transport - relative could not bring them</c:v>
                </c:pt>
                <c:pt idx="2">
                  <c:v>Not interested</c:v>
                </c:pt>
                <c:pt idx="3">
                  <c:v>Attend another appoint</c:v>
                </c:pt>
                <c:pt idx="4">
                  <c:v>Had another personal commitment</c:v>
                </c:pt>
                <c:pt idx="5">
                  <c:v>Hospital admission</c:v>
                </c:pt>
                <c:pt idx="6">
                  <c:v>Had an emergency to deal with</c:v>
                </c:pt>
                <c:pt idx="7">
                  <c:v>Was not aware of the event</c:v>
                </c:pt>
              </c:strCache>
            </c:strRef>
          </c:cat>
          <c:val>
            <c:numRef>
              <c:f>'Pareto - Templates'!$E$23:$E$30</c:f>
              <c:numCache>
                <c:formatCode>0%</c:formatCode>
                <c:ptCount val="8"/>
                <c:pt idx="0">
                  <c:v>0.22222222222222221</c:v>
                </c:pt>
                <c:pt idx="1">
                  <c:v>0.3888888888888889</c:v>
                </c:pt>
                <c:pt idx="2">
                  <c:v>0.55555555555555558</c:v>
                </c:pt>
                <c:pt idx="3">
                  <c:v>0.72222222222222221</c:v>
                </c:pt>
                <c:pt idx="4">
                  <c:v>0.83333333333333337</c:v>
                </c:pt>
                <c:pt idx="5">
                  <c:v>0.88888888888888884</c:v>
                </c:pt>
                <c:pt idx="6">
                  <c:v>0.94444444444444442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A7-4244-9E00-61E7E71145F1}"/>
            </c:ext>
          </c:extLst>
        </c:ser>
        <c:ser>
          <c:idx val="2"/>
          <c:order val="2"/>
          <c:marker>
            <c:symbol val="none"/>
          </c:marker>
          <c:cat>
            <c:strRef>
              <c:f>'Pareto - Templates'!$B$23:$B$30</c:f>
              <c:strCache>
                <c:ptCount val="8"/>
                <c:pt idx="0">
                  <c:v>Feeling unwell</c:v>
                </c:pt>
                <c:pt idx="1">
                  <c:v>Transport - relative could not bring them</c:v>
                </c:pt>
                <c:pt idx="2">
                  <c:v>Not interested</c:v>
                </c:pt>
                <c:pt idx="3">
                  <c:v>Attend another appoint</c:v>
                </c:pt>
                <c:pt idx="4">
                  <c:v>Had another personal commitment</c:v>
                </c:pt>
                <c:pt idx="5">
                  <c:v>Hospital admission</c:v>
                </c:pt>
                <c:pt idx="6">
                  <c:v>Had an emergency to deal with</c:v>
                </c:pt>
                <c:pt idx="7">
                  <c:v>Was not aware of the event</c:v>
                </c:pt>
              </c:strCache>
            </c:strRef>
          </c:cat>
          <c:val>
            <c:numRef>
              <c:f>'Pareto - Templates'!$F$23:$F$30</c:f>
              <c:numCache>
                <c:formatCode>0%</c:formatCode>
                <c:ptCount val="8"/>
                <c:pt idx="0">
                  <c:v>0.8</c:v>
                </c:pt>
                <c:pt idx="1">
                  <c:v>0.8</c:v>
                </c:pt>
                <c:pt idx="2">
                  <c:v>0.8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0.8</c:v>
                </c:pt>
                <c:pt idx="7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A7-4244-9E00-61E7E7114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8932251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GB"/>
                  <a:t>Frequency # 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893225119"/>
        <c:crosses val="autoZero"/>
        <c:crossBetween val="between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  <c:max val="1"/>
        </c:scaling>
        <c:delete val="0"/>
        <c:axPos val="r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GB"/>
                  <a:t>Cumulative % 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SILS Score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'Numbers 2025 '!$N$167:$N$173</c:f>
              <c:strCache>
                <c:ptCount val="7"/>
                <c:pt idx="0">
                  <c:v>SILS Score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'Numbers 2025 '!$M$174:$M$176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'!$N$174:$N$176</c:f>
              <c:numCache>
                <c:formatCode>General</c:formatCode>
                <c:ptCount val="3"/>
                <c:pt idx="0">
                  <c:v>85</c:v>
                </c:pt>
                <c:pt idx="1">
                  <c:v>60</c:v>
                </c:pt>
                <c:pt idx="2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20-4446-9572-6409D2F5B8A3}"/>
            </c:ext>
          </c:extLst>
        </c:ser>
        <c:ser>
          <c:idx val="1"/>
          <c:order val="1"/>
          <c:tx>
            <c:strRef>
              <c:f>'Numbers 2025 '!$O$167:$O$173</c:f>
              <c:strCache>
                <c:ptCount val="7"/>
                <c:pt idx="0">
                  <c:v>SILS Score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'Numbers 2025 '!$M$174:$M$176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'!$O$174:$O$176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20-4446-9572-6409D2F5B8A3}"/>
            </c:ext>
          </c:extLst>
        </c:ser>
        <c:ser>
          <c:idx val="2"/>
          <c:order val="2"/>
          <c:tx>
            <c:strRef>
              <c:f>'Numbers 2025 '!$P$167:$P$173</c:f>
              <c:strCache>
                <c:ptCount val="7"/>
                <c:pt idx="0">
                  <c:v> SILS Score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'Numbers 2025 '!$M$174:$M$176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'!$P$174:$P$176</c:f>
              <c:numCache>
                <c:formatCode>General</c:formatCode>
                <c:ptCount val="3"/>
                <c:pt idx="0">
                  <c:v>7</c:v>
                </c:pt>
                <c:pt idx="1">
                  <c:v>4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20-4446-9572-6409D2F5B8A3}"/>
            </c:ext>
          </c:extLst>
        </c:ser>
        <c:ser>
          <c:idx val="3"/>
          <c:order val="3"/>
          <c:tx>
            <c:strRef>
              <c:f>'Numbers 2025 '!$Q$167:$Q$173</c:f>
              <c:strCache>
                <c:ptCount val="7"/>
                <c:pt idx="0">
                  <c:v>SILS Score 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cat>
            <c:strRef>
              <c:f>'Numbers 2025 '!$M$174:$M$176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'!$Q$174:$Q$176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20-4446-9572-6409D2F5B8A3}"/>
            </c:ext>
          </c:extLst>
        </c:ser>
        <c:ser>
          <c:idx val="4"/>
          <c:order val="4"/>
          <c:tx>
            <c:strRef>
              <c:f>'Numbers 2025 '!$R$167:$R$173</c:f>
              <c:strCache>
                <c:ptCount val="7"/>
                <c:pt idx="0">
                  <c:v>SILS Score 5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cat>
            <c:strRef>
              <c:f>'Numbers 2025 '!$M$174:$M$176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'!$R$174:$R$176</c:f>
              <c:numCache>
                <c:formatCode>General</c:formatCode>
                <c:ptCount val="3"/>
                <c:pt idx="0">
                  <c:v>16</c:v>
                </c:pt>
                <c:pt idx="1">
                  <c:v>11</c:v>
                </c:pt>
                <c:pt idx="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20-4446-9572-6409D2F5B8A3}"/>
            </c:ext>
          </c:extLst>
        </c:ser>
        <c:ser>
          <c:idx val="5"/>
          <c:order val="5"/>
          <c:tx>
            <c:strRef>
              <c:f>'Numbers 2025 '!$S$167:$S$173</c:f>
              <c:strCache>
                <c:ptCount val="7"/>
                <c:pt idx="0">
                  <c:v>No score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cat>
            <c:strRef>
              <c:f>'Numbers 2025 '!$M$174:$M$176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'!$S$174:$S$176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20-4446-9572-6409D2F5B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9694992"/>
        <c:axId val="839701112"/>
      </c:areaChart>
      <c:catAx>
        <c:axId val="8396949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Months</a:t>
                </a:r>
                <a:r>
                  <a:rPr lang="en-GB" baseline="0"/>
                  <a:t> 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9701112"/>
        <c:crosses val="autoZero"/>
        <c:auto val="1"/>
        <c:lblAlgn val="ctr"/>
        <c:lblOffset val="100"/>
        <c:noMultiLvlLbl val="0"/>
      </c:catAx>
      <c:valAx>
        <c:axId val="83970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Patient Number</a:t>
                </a:r>
              </a:p>
            </c:rich>
          </c:tx>
          <c:layout>
            <c:manualLayout>
              <c:xMode val="edge"/>
              <c:yMode val="edge"/>
              <c:x val="3.3160618153958835E-2"/>
              <c:y val="3.282407407407408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9694992"/>
        <c:crosses val="autoZero"/>
        <c:crossBetween val="midCat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SILS</a:t>
            </a:r>
            <a:r>
              <a:rPr lang="en-GB" b="1" baseline="0"/>
              <a:t> report 2025 </a:t>
            </a:r>
            <a:endParaRPr lang="en-GB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'Numbers 2025 '!$B$167:$B$173</c:f>
              <c:strCache>
                <c:ptCount val="7"/>
                <c:pt idx="0">
                  <c:v>EKCC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'Numbers 2025 '!$A$174:$A$176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'!$B$174:$B$176</c:f>
              <c:numCache>
                <c:formatCode>General</c:formatCode>
                <c:ptCount val="3"/>
                <c:pt idx="0">
                  <c:v>42</c:v>
                </c:pt>
                <c:pt idx="1">
                  <c:v>25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37-46F1-831A-8CA5C6C10157}"/>
            </c:ext>
          </c:extLst>
        </c:ser>
        <c:ser>
          <c:idx val="1"/>
          <c:order val="1"/>
          <c:tx>
            <c:strRef>
              <c:f>'Numbers 2025 '!$C$167:$C$173</c:f>
              <c:strCache>
                <c:ptCount val="7"/>
                <c:pt idx="0">
                  <c:v>THKDC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'Numbers 2025 '!$A$174:$A$176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'!$C$174:$C$176</c:f>
              <c:numCache>
                <c:formatCode>General</c:formatCode>
                <c:ptCount val="3"/>
                <c:pt idx="0">
                  <c:v>66</c:v>
                </c:pt>
                <c:pt idx="1">
                  <c:v>51</c:v>
                </c:pt>
                <c:pt idx="2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37-46F1-831A-8CA5C6C10157}"/>
            </c:ext>
          </c:extLst>
        </c:ser>
        <c:ser>
          <c:idx val="2"/>
          <c:order val="2"/>
          <c:tx>
            <c:strRef>
              <c:f>'Numbers 2025 '!$D$167:$D$173</c:f>
              <c:strCache>
                <c:ptCount val="7"/>
                <c:pt idx="0">
                  <c:v>RFH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'Numbers 2025 '!$A$174:$A$176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'!$D$174:$D$176</c:f>
              <c:numCache>
                <c:formatCode>General</c:formatCode>
                <c:ptCount val="3"/>
                <c:pt idx="0">
                  <c:v>44</c:v>
                </c:pt>
                <c:pt idx="1">
                  <c:v>20</c:v>
                </c:pt>
                <c:pt idx="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37-46F1-831A-8CA5C6C10157}"/>
            </c:ext>
          </c:extLst>
        </c:ser>
        <c:ser>
          <c:idx val="3"/>
          <c:order val="3"/>
          <c:tx>
            <c:strRef>
              <c:f>'Numbers 2025 '!$E$167:$E$173</c:f>
              <c:strCache>
                <c:ptCount val="7"/>
                <c:pt idx="0">
                  <c:v>SPC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'Numbers 2025 '!$A$174:$A$176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'!$E$174:$E$176</c:f>
              <c:numCache>
                <c:formatCode>General</c:formatCode>
                <c:ptCount val="3"/>
                <c:pt idx="0">
                  <c:v>52</c:v>
                </c:pt>
                <c:pt idx="1">
                  <c:v>24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37-46F1-831A-8CA5C6C10157}"/>
            </c:ext>
          </c:extLst>
        </c:ser>
        <c:ser>
          <c:idx val="4"/>
          <c:order val="4"/>
          <c:tx>
            <c:strRef>
              <c:f>'Numbers 2025 '!$F$167:$F$173</c:f>
              <c:strCache>
                <c:ptCount val="7"/>
                <c:pt idx="0">
                  <c:v>Total 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'Numbers 2025 '!$A$174:$A$176</c:f>
              <c:strCache>
                <c:ptCount val="3"/>
                <c:pt idx="0">
                  <c:v>July -launched </c:v>
                </c:pt>
                <c:pt idx="1">
                  <c:v>August</c:v>
                </c:pt>
                <c:pt idx="2">
                  <c:v>September</c:v>
                </c:pt>
              </c:strCache>
            </c:strRef>
          </c:cat>
          <c:val>
            <c:numRef>
              <c:f>'Numbers 2025 '!$F$174:$F$176</c:f>
              <c:numCache>
                <c:formatCode>General</c:formatCode>
                <c:ptCount val="3"/>
                <c:pt idx="0">
                  <c:v>204</c:v>
                </c:pt>
                <c:pt idx="1">
                  <c:v>120</c:v>
                </c:pt>
                <c:pt idx="2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37-46F1-831A-8CA5C6C101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8713472"/>
        <c:axId val="808713832"/>
      </c:barChart>
      <c:catAx>
        <c:axId val="8087134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 dirty="0">
                    <a:solidFill>
                      <a:srgbClr val="FF0000"/>
                    </a:solidFill>
                  </a:rPr>
                  <a:t>Total</a:t>
                </a:r>
                <a:r>
                  <a:rPr lang="en-GB" b="1" baseline="0" dirty="0">
                    <a:solidFill>
                      <a:srgbClr val="FF0000"/>
                    </a:solidFill>
                  </a:rPr>
                  <a:t> Number since launched = 528 ( 36.76%) </a:t>
                </a:r>
                <a:endParaRPr lang="en-GB" b="1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8713832"/>
        <c:crosses val="autoZero"/>
        <c:auto val="1"/>
        <c:lblAlgn val="ctr"/>
        <c:lblOffset val="100"/>
        <c:noMultiLvlLbl val="0"/>
      </c:catAx>
      <c:valAx>
        <c:axId val="80871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8713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0.60367</cdr:x>
      <cdr:y>0.21279</cdr:y>
    </cdr:from>
    <cdr:to>
      <cdr:x>0.86514</cdr:x>
      <cdr:y>0.29004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61883" y="717380"/>
          <a:ext cx="1797190" cy="2675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AU" sz="1000" b="1">
              <a:solidFill>
                <a:srgbClr val="92D050"/>
              </a:solidFill>
            </a:rPr>
            <a:t>80% line</a:t>
          </a:r>
          <a:r>
            <a:rPr lang="en-AU" sz="1000" b="1" baseline="0">
              <a:solidFill>
                <a:srgbClr val="92D050"/>
              </a:solidFill>
            </a:rPr>
            <a:t> </a:t>
          </a:r>
          <a:r>
            <a:rPr lang="en-AU" sz="1000" b="1">
              <a:solidFill>
                <a:srgbClr val="92D050"/>
              </a:solidFill>
            </a:rPr>
            <a:t> (80/20</a:t>
          </a:r>
          <a:r>
            <a:rPr lang="en-AU" sz="1000" b="1" baseline="0">
              <a:solidFill>
                <a:srgbClr val="92D050"/>
              </a:solidFill>
            </a:rPr>
            <a:t> Rule)</a:t>
          </a:r>
          <a:endParaRPr lang="en-AU" sz="1000" b="1">
            <a:solidFill>
              <a:srgbClr val="92D05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0.61106</cdr:x>
      <cdr:y>0.19898</cdr:y>
    </cdr:from>
    <cdr:to>
      <cdr:x>0.89861</cdr:x>
      <cdr:y>0.28589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61883" y="717380"/>
          <a:ext cx="1797190" cy="2675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AU" sz="1000" b="1">
              <a:solidFill>
                <a:srgbClr val="92D050"/>
              </a:solidFill>
            </a:rPr>
            <a:t>80% line</a:t>
          </a:r>
          <a:r>
            <a:rPr lang="en-AU" sz="1000" b="1" baseline="0">
              <a:solidFill>
                <a:srgbClr val="92D050"/>
              </a:solidFill>
            </a:rPr>
            <a:t> </a:t>
          </a:r>
          <a:r>
            <a:rPr lang="en-AU" sz="1000" b="1">
              <a:solidFill>
                <a:srgbClr val="92D050"/>
              </a:solidFill>
            </a:rPr>
            <a:t> (80/20</a:t>
          </a:r>
          <a:r>
            <a:rPr lang="en-AU" sz="1000" b="1" baseline="0">
              <a:solidFill>
                <a:srgbClr val="92D050"/>
              </a:solidFill>
            </a:rPr>
            <a:t> Rule)</a:t>
          </a:r>
          <a:endParaRPr lang="en-AU" sz="1000" b="1">
            <a:solidFill>
              <a:srgbClr val="92D05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77466-75CD-4508-934F-82A4CC34B070}" type="datetimeFigureOut">
              <a:rPr lang="en-GB" smtClean="0"/>
              <a:t>07/04/2026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E4B5E-0FDD-4365-A58B-83FC26C72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2E4B5E-0FDD-4365-A58B-83FC26C72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622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B668B-73F6-5830-EA3E-451E520EC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4FF49E-5919-6921-7B3E-AC358BBF8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2E004-7E99-1445-441C-7337467DD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 </a:t>
            </a:r>
            <a:endParaRPr lang="en-GB" dirty="0">
              <a:cs typeface="Calibri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A8B677-BC28-6567-1401-D7584EE89D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087800-D0DD-4E4D-B701-1983EF2A36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8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E4B5E-0FDD-4365-A58B-83FC26C7224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754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4CE385-1285-ED66-F0F5-EF5D9C987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94C363-0B33-A31E-631D-74F3E4623F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335B2-253B-F59F-822C-374B535EB75D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CB97651-5A7C-4C9A-AEB4-BD0EC6E666E8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E4B5E-0FDD-4365-A58B-83FC26C7224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425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2E4B5E-0FDD-4365-A58B-83FC26C72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397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3000F-50BE-6602-1471-A297EBD0D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0E57A7-D006-AB67-9894-5F4ABE15DB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08F86B-9D79-283E-2A60-875F7E53E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9B429-8378-5A12-E49A-0562B25C7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2E4B5E-0FDD-4365-A58B-83FC26C72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646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2E4B5E-0FDD-4365-A58B-83FC26C72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333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2E4B5E-0FDD-4365-A58B-83FC26C72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33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2BD789-66C2-420C-B103-B0857F7C8C6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559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2E4B5E-0FDD-4365-A58B-83FC26C72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51110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E4B5E-0FDD-4365-A58B-83FC26C72247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521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779DC-F6E0-5AA0-DBD9-9E4C2AA8C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1E7C23-4520-6CCF-7959-654A04589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DE1681-D09A-58D0-9C76-F00A48A94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43327-7A67-20D1-3CC5-942770477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2E4B5E-0FDD-4365-A58B-83FC26C72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3410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68A26-E7A5-3450-E1AE-6245BEC7A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C9EF57-6DE4-E49D-6715-1E5144067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63C46F-718F-5BA8-467F-28B5F4F1D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5486E-7B3D-C3E1-99DC-83DD52A075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2E4B5E-0FDD-4365-A58B-83FC26C722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3618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E4B5E-0FDD-4365-A58B-83FC26C72247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04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87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439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415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189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72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105" y="1160463"/>
            <a:ext cx="121820" cy="45354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433" y="2797968"/>
            <a:ext cx="3555593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3659" y="2529809"/>
            <a:ext cx="4558483" cy="2155507"/>
          </a:xfrm>
        </p:spPr>
        <p:txBody>
          <a:bodyPr>
            <a:normAutofit/>
          </a:bodyPr>
          <a:lstStyle>
            <a:lvl1pPr marL="0" indent="0" algn="l">
              <a:buNone/>
              <a:defRPr sz="2200" b="1" i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02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0" y="1936545"/>
            <a:ext cx="11151013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26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5FA63-FB82-DE7A-B8C3-54ADAE4C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51F1B-0087-87B5-5FAB-8B34412EF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8C473-0E8C-8B80-5669-CAB32A3A7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246447-7377-46E7-9047-9149501C24AC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07/04/2026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88692-91C9-EB08-11BB-2EF58C3D8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D9CD2-6415-C4DA-C5D2-D5D2FE455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C8D1FD-C875-4F06-87F3-870C36ADA7C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3" y="701165"/>
            <a:ext cx="2291405" cy="858505"/>
          </a:xfrm>
          <a:prstGeom prst="rect">
            <a:avLst/>
          </a:prstGeom>
        </p:spPr>
      </p:pic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FF83A7F6-08C8-2DC9-EB0A-8D8DE38DF7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018" y="565211"/>
            <a:ext cx="2834284" cy="101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47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26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FA01-07D8-4897-9D19-6A6DCC64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3BA9-EF53-432F-8A85-A13797BB0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962" y="1808162"/>
            <a:ext cx="5580000" cy="46815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4C2BA-14F3-48C0-9E7A-C5214BB3A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38" y="1808162"/>
            <a:ext cx="5580000" cy="468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FE1E8-D514-401C-80D9-DFB11210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7038" y="6524624"/>
            <a:ext cx="1800000" cy="123111"/>
          </a:xfrm>
          <a:prstGeom prst="rect">
            <a:avLst/>
          </a:prstGeom>
        </p:spPr>
        <p:txBody>
          <a:bodyPr/>
          <a:lstStyle/>
          <a:p>
            <a:fld id="{88A207C2-CFE9-4A55-8DDA-82BE4DA92AE2}" type="datetime2">
              <a:rPr lang="en-GB" smtClean="0"/>
              <a:t>Tuesday, 07 April 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24B5E-6206-4DC9-9179-4F9FCA08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D403C-1FC0-4C90-B9A3-83FE406E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7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04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575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13" name="Picture 12" descr="A blue and orange logo&#10;&#10;Description automatically generated">
            <a:extLst>
              <a:ext uri="{FF2B5EF4-FFF2-40B4-BE49-F238E27FC236}">
                <a16:creationId xmlns:a16="http://schemas.microsoft.com/office/drawing/2014/main" id="{9C26A5F8-8171-0964-0166-CAEBBB235F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" y="6126139"/>
            <a:ext cx="1590136" cy="567363"/>
          </a:xfrm>
          <a:prstGeom prst="rect">
            <a:avLst/>
          </a:prstGeom>
        </p:spPr>
      </p:pic>
      <p:pic>
        <p:nvPicPr>
          <p:cNvPr id="16" name="Picture 3" descr="A black background with blue and pink text&#10;&#10;Description automatically generated">
            <a:extLst>
              <a:ext uri="{FF2B5EF4-FFF2-40B4-BE49-F238E27FC236}">
                <a16:creationId xmlns:a16="http://schemas.microsoft.com/office/drawing/2014/main" id="{8DCC860A-06A1-0000-3462-D30603F10EF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9231290" y="248451"/>
            <a:ext cx="2756219" cy="137766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54827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13" name="Picture 12" descr="A blue and orange logo&#10;&#10;Description automatically generated">
            <a:extLst>
              <a:ext uri="{FF2B5EF4-FFF2-40B4-BE49-F238E27FC236}">
                <a16:creationId xmlns:a16="http://schemas.microsoft.com/office/drawing/2014/main" id="{4962275C-EB5C-2D59-D659-749EBB18E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" y="6126139"/>
            <a:ext cx="1590136" cy="567363"/>
          </a:xfrm>
          <a:prstGeom prst="rect">
            <a:avLst/>
          </a:prstGeom>
        </p:spPr>
      </p:pic>
      <p:pic>
        <p:nvPicPr>
          <p:cNvPr id="16" name="Picture 3" descr="A black background with blue and pink text&#10;&#10;Description automatically generated">
            <a:extLst>
              <a:ext uri="{FF2B5EF4-FFF2-40B4-BE49-F238E27FC236}">
                <a16:creationId xmlns:a16="http://schemas.microsoft.com/office/drawing/2014/main" id="{457C6CFD-A491-2CAD-A3A9-87F84CC23D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9231290" y="248451"/>
            <a:ext cx="2756219" cy="137766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5129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502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72118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007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105" y="1160463"/>
            <a:ext cx="121820" cy="45354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433" y="2797968"/>
            <a:ext cx="3555593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3659" y="2529809"/>
            <a:ext cx="4558483" cy="2155507"/>
          </a:xfrm>
        </p:spPr>
        <p:txBody>
          <a:bodyPr>
            <a:normAutofit/>
          </a:bodyPr>
          <a:lstStyle>
            <a:lvl1pPr marL="0" indent="0" algn="l">
              <a:buNone/>
              <a:defRPr sz="2200" b="1" i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7965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0" y="1936545"/>
            <a:ext cx="11151013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247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blue and orange logo&#10;&#10;Description automatically generated">
            <a:extLst>
              <a:ext uri="{FF2B5EF4-FFF2-40B4-BE49-F238E27FC236}">
                <a16:creationId xmlns:a16="http://schemas.microsoft.com/office/drawing/2014/main" id="{3A4E5391-AB1A-9357-1049-8309FF978C5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" y="6126140"/>
            <a:ext cx="1293963" cy="461688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:a16="http://schemas.microsoft.com/office/drawing/2014/main" id="{1FD9126B-2480-45C3-5DA1-79B4DB433D90}"/>
              </a:ext>
            </a:extLst>
          </p:cNvPr>
          <p:cNvSpPr/>
          <p:nvPr userDrawn="1"/>
        </p:nvSpPr>
        <p:spPr>
          <a:xfrm>
            <a:off x="10327248" y="6206018"/>
            <a:ext cx="1187964" cy="567363"/>
          </a:xfrm>
          <a:custGeom>
            <a:avLst/>
            <a:gdLst>
              <a:gd name="f0" fmla="val w"/>
              <a:gd name="f1" fmla="val h"/>
              <a:gd name="f2" fmla="val 0"/>
              <a:gd name="f3" fmla="val 3806343"/>
              <a:gd name="f4" fmla="val 1784223"/>
              <a:gd name="f5" fmla="val 1784224"/>
              <a:gd name="f6" fmla="*/ f0 1 3806343"/>
              <a:gd name="f7" fmla="*/ f1 1 1784223"/>
              <a:gd name="f8" fmla="+- f4 0 f2"/>
              <a:gd name="f9" fmla="+- f3 0 f2"/>
              <a:gd name="f10" fmla="*/ f9 1 3806343"/>
              <a:gd name="f11" fmla="*/ f8 1 178422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806343" h="1784223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11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000" b="1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8AFBBDD-7B64-9BFE-B62D-1E9963CE44DD}"/>
              </a:ext>
            </a:extLst>
          </p:cNvPr>
          <p:cNvSpPr/>
          <p:nvPr userDrawn="1"/>
        </p:nvSpPr>
        <p:spPr>
          <a:xfrm>
            <a:off x="9282023" y="6211020"/>
            <a:ext cx="883400" cy="436716"/>
          </a:xfrm>
          <a:custGeom>
            <a:avLst/>
            <a:gdLst>
              <a:gd name="f0" fmla="val w"/>
              <a:gd name="f1" fmla="val h"/>
              <a:gd name="f2" fmla="val 0"/>
              <a:gd name="f3" fmla="val 3360062"/>
              <a:gd name="f4" fmla="val 1537228"/>
              <a:gd name="f5" fmla="val 3360061"/>
              <a:gd name="f6" fmla="*/ f0 1 3360062"/>
              <a:gd name="f7" fmla="*/ f1 1 1537228"/>
              <a:gd name="f8" fmla="+- f4 0 f2"/>
              <a:gd name="f9" fmla="+- f3 0 f2"/>
              <a:gd name="f10" fmla="*/ f9 1 3360062"/>
              <a:gd name="f11" fmla="*/ f8 1 1537228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360062" h="1537228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1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9" name="Picture 3" descr="A black background with blue and pink text&#10;&#10;Description automatically generated">
            <a:extLst>
              <a:ext uri="{FF2B5EF4-FFF2-40B4-BE49-F238E27FC236}">
                <a16:creationId xmlns:a16="http://schemas.microsoft.com/office/drawing/2014/main" id="{7289CC33-765A-FDA5-97EE-42FFFF9AEDC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>
          <a:xfrm>
            <a:off x="10586146" y="248451"/>
            <a:ext cx="1401363" cy="7004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2871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6" r:id="rId2"/>
    <p:sldLayoutId id="2147483660" r:id="rId3"/>
    <p:sldLayoutId id="2147483650" r:id="rId4"/>
    <p:sldLayoutId id="2147483653" r:id="rId5"/>
    <p:sldLayoutId id="2147483655" r:id="rId6"/>
    <p:sldLayoutId id="2147483675" r:id="rId7"/>
    <p:sldLayoutId id="2147483689" r:id="rId8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1026" userDrawn="1">
          <p15:clr>
            <a:srgbClr val="F26B43"/>
          </p15:clr>
        </p15:guide>
        <p15:guide id="7" orient="horz" pos="1139" userDrawn="1">
          <p15:clr>
            <a:srgbClr val="F26B43"/>
          </p15:clr>
        </p15:guide>
        <p15:guide id="8" orient="horz" pos="4110" userDrawn="1">
          <p15:clr>
            <a:srgbClr val="F26B43"/>
          </p15:clr>
        </p15:guide>
        <p15:guide id="9" orient="horz" pos="2614" userDrawn="1">
          <p15:clr>
            <a:srgbClr val="F26B43"/>
          </p15:clr>
        </p15:guide>
        <p15:guide id="10" orient="horz" pos="2727" userDrawn="1">
          <p15:clr>
            <a:srgbClr val="F26B43"/>
          </p15:clr>
        </p15:guide>
        <p15:guide id="11" pos="3727" userDrawn="1">
          <p15:clr>
            <a:srgbClr val="F26B43"/>
          </p15:clr>
        </p15:guide>
        <p15:guide id="12" pos="3953" userDrawn="1">
          <p15:clr>
            <a:srgbClr val="F26B43"/>
          </p15:clr>
        </p15:guide>
        <p15:guide id="13" pos="55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8" name="Picture 7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33F94B3-797C-328A-9136-9554E1E5085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4" y="6193643"/>
            <a:ext cx="1659504" cy="59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blue and orange logo&#10;&#10;Description automatically generated">
            <a:extLst>
              <a:ext uri="{FF2B5EF4-FFF2-40B4-BE49-F238E27FC236}">
                <a16:creationId xmlns:a16="http://schemas.microsoft.com/office/drawing/2014/main" id="{3A4E5391-AB1A-9357-1049-8309FF978C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0" y="6126139"/>
            <a:ext cx="1590136" cy="567363"/>
          </a:xfrm>
          <a:prstGeom prst="rect">
            <a:avLst/>
          </a:prstGeom>
        </p:spPr>
      </p:pic>
      <p:pic>
        <p:nvPicPr>
          <p:cNvPr id="9" name="Picture 3" descr="A black background with blue and pink text&#10;&#10;Description automatically generated">
            <a:extLst>
              <a:ext uri="{FF2B5EF4-FFF2-40B4-BE49-F238E27FC236}">
                <a16:creationId xmlns:a16="http://schemas.microsoft.com/office/drawing/2014/main" id="{7289CC33-765A-FDA5-97EE-42FFFF9AEDCA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>
            <a:fillRect/>
          </a:stretch>
        </p:blipFill>
        <p:spPr>
          <a:xfrm>
            <a:off x="9231290" y="248451"/>
            <a:ext cx="2756219" cy="137766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19494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package" Target="../embeddings/Microsoft_Word_Document4.docx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package" Target="../embeddings/Microsoft_Word_Document5.docx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package" Target="../embeddings/Microsoft_Word_Document6.docx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A7407-A20E-4A0B-A3A5-2AD794AF9A1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031898-30F4-CA01-6827-699D983C1154}"/>
              </a:ext>
            </a:extLst>
          </p:cNvPr>
          <p:cNvSpPr txBox="1"/>
          <p:nvPr/>
        </p:nvSpPr>
        <p:spPr>
          <a:xfrm>
            <a:off x="269240" y="434925"/>
            <a:ext cx="95300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CF Bold"/>
                <a:ea typeface="+mn-ea"/>
                <a:cs typeface="+mn-cs"/>
              </a:rPr>
              <a:t>Transform AKC-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CF Bold"/>
                <a:ea typeface="+mn-ea"/>
                <a:cs typeface="+mn-cs"/>
              </a:rPr>
              <a:t>For the best patient experience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49CE85-E5D3-1E0E-BD96-C46AC8853D07}"/>
              </a:ext>
            </a:extLst>
          </p:cNvPr>
          <p:cNvSpPr txBox="1"/>
          <p:nvPr/>
        </p:nvSpPr>
        <p:spPr>
          <a:xfrm>
            <a:off x="812800" y="3058160"/>
            <a:ext cx="52597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9C1F4C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Pilot QI Project Pack</a:t>
            </a:r>
            <a:endParaRPr lang="en-GB" sz="2800" dirty="0">
              <a:latin typeface="+mj-lt"/>
            </a:endParaRPr>
          </a:p>
          <a:p>
            <a:r>
              <a:rPr lang="en-GB" sz="2800" dirty="0">
                <a:latin typeface="+mj-lt"/>
              </a:rPr>
              <a:t>Pilot site unit name: Royal Free</a:t>
            </a:r>
          </a:p>
        </p:txBody>
      </p:sp>
    </p:spTree>
    <p:extLst>
      <p:ext uri="{BB962C8B-B14F-4D97-AF65-F5344CB8AC3E}">
        <p14:creationId xmlns:p14="http://schemas.microsoft.com/office/powerpoint/2010/main" val="3133533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F5646-9A49-1C0C-86C2-CD4972A8B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CB209AE-6C8E-B61A-AEB0-FF11B2CD56F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938"/>
            <a:ext cx="9540875" cy="1260475"/>
          </a:xfrm>
        </p:spPr>
        <p:txBody>
          <a:bodyPr/>
          <a:lstStyle/>
          <a:p>
            <a:pPr algn="ctr"/>
            <a:r>
              <a:rPr lang="en-GB" b="1" dirty="0"/>
              <a:t> 10 steps in QI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0BDFA5-F840-98CA-3280-308586B79BB5}"/>
              </a:ext>
            </a:extLst>
          </p:cNvPr>
          <p:cNvSpPr txBox="1"/>
          <p:nvPr/>
        </p:nvSpPr>
        <p:spPr>
          <a:xfrm>
            <a:off x="9370890" y="4776186"/>
            <a:ext cx="28211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IHI Model for Improvement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BDF9A0C1-D844-7F52-21F1-483BB870BFB1}"/>
              </a:ext>
            </a:extLst>
          </p:cNvPr>
          <p:cNvSpPr/>
          <p:nvPr/>
        </p:nvSpPr>
        <p:spPr>
          <a:xfrm>
            <a:off x="-50939" y="1286318"/>
            <a:ext cx="1248139" cy="4731446"/>
          </a:xfrm>
          <a:prstGeom prst="downArrow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KQIP Methodology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477DE57-0ECF-4EDC-394F-FB156E8E3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503" y="2022733"/>
            <a:ext cx="2220291" cy="275345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E8CA5B8-C0CB-4FE2-D963-BD89B4BD3B52}"/>
              </a:ext>
            </a:extLst>
          </p:cNvPr>
          <p:cNvSpPr txBox="1">
            <a:spLocks/>
          </p:cNvSpPr>
          <p:nvPr/>
        </p:nvSpPr>
        <p:spPr>
          <a:xfrm>
            <a:off x="1130481" y="1249037"/>
            <a:ext cx="8302279" cy="485338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2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Agree an area for improvement using data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Prepare to lead a QI team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Understand your system and problem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Define project aim and scope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Identify and engage stakeholders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Define drivers and develop change ideas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Agree measures including baseline data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Test change ideas using PDSA cycles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Display data over time to understand impact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C1F4C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Sustain and share improvements</a:t>
            </a:r>
          </a:p>
        </p:txBody>
      </p:sp>
    </p:spTree>
    <p:extLst>
      <p:ext uri="{BB962C8B-B14F-4D97-AF65-F5344CB8AC3E}">
        <p14:creationId xmlns:p14="http://schemas.microsoft.com/office/powerpoint/2010/main" val="623936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B8591-6D8E-34C2-DCD0-2D1176D71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3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77539D-E4DD-AA86-1F18-3BAB3910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30" y="7202"/>
            <a:ext cx="9540875" cy="1260475"/>
          </a:xfrm>
        </p:spPr>
        <p:txBody>
          <a:bodyPr/>
          <a:lstStyle/>
          <a:p>
            <a:r>
              <a:rPr lang="en-GB" b="1" dirty="0"/>
              <a:t> Step 1: Area for improvement (Jan 2025)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39577B3-6459-ADCD-581B-F23C9BA36BCC}"/>
              </a:ext>
            </a:extLst>
          </p:cNvPr>
          <p:cNvSpPr txBox="1">
            <a:spLocks/>
          </p:cNvSpPr>
          <p:nvPr/>
        </p:nvSpPr>
        <p:spPr>
          <a:xfrm>
            <a:off x="811024" y="2255378"/>
            <a:ext cx="10283696" cy="151216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GB" sz="2800" dirty="0"/>
            </a:br>
            <a:r>
              <a:rPr lang="en-GB" sz="2800" dirty="0">
                <a:latin typeface="+mn-lt"/>
              </a:rPr>
              <a:t>Area for improvement : Health Literacy</a:t>
            </a:r>
            <a:br>
              <a:rPr lang="en-GB" sz="2800" dirty="0">
                <a:latin typeface="+mn-lt"/>
              </a:rPr>
            </a:br>
            <a:br>
              <a:rPr lang="en-GB" sz="2800" dirty="0">
                <a:latin typeface="+mn-lt"/>
              </a:rPr>
            </a:br>
            <a:r>
              <a:rPr lang="en-GB" sz="2800" dirty="0">
                <a:latin typeface="+mn-lt"/>
              </a:rPr>
              <a:t>How do we document and measure health literacy levels within AKC population with aim to adapting patient education?</a:t>
            </a:r>
          </a:p>
        </p:txBody>
      </p:sp>
    </p:spTree>
    <p:extLst>
      <p:ext uri="{BB962C8B-B14F-4D97-AF65-F5344CB8AC3E}">
        <p14:creationId xmlns:p14="http://schemas.microsoft.com/office/powerpoint/2010/main" val="1360931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66168-2429-9E8A-E6BB-C24B62720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86" y="148844"/>
            <a:ext cx="9540000" cy="1260475"/>
          </a:xfrm>
        </p:spPr>
        <p:txBody>
          <a:bodyPr anchor="ctr">
            <a:normAutofit/>
          </a:bodyPr>
          <a:lstStyle/>
          <a:p>
            <a:r>
              <a:rPr lang="en-GB" b="1" dirty="0"/>
              <a:t>Step 2: Prepare to lead a QI team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9AA6EE-D38D-5776-5531-A3679D057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E85A7407-A20E-4A0B-A3A5-2AD794AF9A1B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01D9151-3BE8-D7A5-A647-B0414EA26E9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70" r="1" b="5903"/>
          <a:stretch>
            <a:fillRect/>
          </a:stretch>
        </p:blipFill>
        <p:spPr>
          <a:xfrm>
            <a:off x="335325" y="1210374"/>
            <a:ext cx="11161713" cy="4681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546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84603-B7FB-A804-D7A7-A2615DACC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474" y="2498852"/>
            <a:ext cx="9540000" cy="1260475"/>
          </a:xfrm>
        </p:spPr>
        <p:txBody>
          <a:bodyPr/>
          <a:lstStyle/>
          <a:p>
            <a:pPr algn="ctr"/>
            <a:r>
              <a:rPr lang="en-GB" dirty="0"/>
              <a:t>Step 3: Understanding the system and problem</a:t>
            </a:r>
            <a:br>
              <a:rPr lang="en-GB" dirty="0"/>
            </a:br>
            <a:r>
              <a:rPr lang="en-GB" dirty="0"/>
              <a:t>Process Map, Fishbone, Pareto</a:t>
            </a:r>
          </a:p>
        </p:txBody>
      </p:sp>
    </p:spTree>
    <p:extLst>
      <p:ext uri="{BB962C8B-B14F-4D97-AF65-F5344CB8AC3E}">
        <p14:creationId xmlns:p14="http://schemas.microsoft.com/office/powerpoint/2010/main" val="484035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14E0-22E1-9B34-B5AF-2B7EAB3CDE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5778" y="19207"/>
            <a:ext cx="5624448" cy="1260475"/>
          </a:xfrm>
        </p:spPr>
        <p:txBody>
          <a:bodyPr>
            <a:noAutofit/>
          </a:bodyPr>
          <a:lstStyle/>
          <a:p>
            <a:pPr lvl="0"/>
            <a:r>
              <a:rPr lang="en-GB" sz="2000" dirty="0"/>
              <a:t>Step 3: Understanding the system (11 Feb 2025)</a:t>
            </a:r>
            <a:br>
              <a:rPr lang="en-GB" sz="2000" dirty="0"/>
            </a:br>
            <a:r>
              <a:rPr lang="en-GB" sz="2000" dirty="0"/>
              <a:t>Royal Free Ideal Process Map</a:t>
            </a:r>
            <a:br>
              <a:rPr lang="en-GB" sz="2000" dirty="0"/>
            </a:br>
            <a:endParaRPr lang="en-GB" sz="2000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B13AC3B-18A5-F9A8-BC7E-2637ABCB187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GB" dirty="0">
              <a:latin typeface="Arial" pitchFamily="34"/>
              <a:cs typeface="Arial" pitchFamily="34"/>
            </a:endParaRPr>
          </a:p>
          <a:p>
            <a:pPr lvl="0"/>
            <a:endParaRPr lang="en-GB" dirty="0">
              <a:latin typeface="Arial" pitchFamily="34"/>
              <a:cs typeface="Arial" pitchFamily="34"/>
            </a:endParaRPr>
          </a:p>
          <a:p>
            <a:pPr lvl="0"/>
            <a:endParaRPr lang="en-GB" dirty="0">
              <a:latin typeface="Arial" pitchFamily="34"/>
              <a:cs typeface="Arial" pitchFamily="34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8FF66EF0-412D-6AD1-1474-A6AB7945624E}"/>
              </a:ext>
            </a:extLst>
          </p:cNvPr>
          <p:cNvSpPr/>
          <p:nvPr/>
        </p:nvSpPr>
        <p:spPr>
          <a:xfrm>
            <a:off x="1943429" y="3064209"/>
            <a:ext cx="914400" cy="914400"/>
          </a:xfrm>
          <a:prstGeom prst="rect">
            <a:avLst/>
          </a:prstGeom>
          <a:solidFill>
            <a:srgbClr val="FDD97D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Staff education understand why etc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C5F796DA-6581-A1F3-61BB-174472625938}"/>
              </a:ext>
            </a:extLst>
          </p:cNvPr>
          <p:cNvSpPr/>
          <p:nvPr/>
        </p:nvSpPr>
        <p:spPr>
          <a:xfrm>
            <a:off x="2893280" y="3067592"/>
            <a:ext cx="914400" cy="914400"/>
          </a:xfrm>
          <a:prstGeom prst="rect">
            <a:avLst/>
          </a:prstGeom>
          <a:solidFill>
            <a:srgbClr val="FDD97D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Check staff confidence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41731AE6-A646-0003-995A-F67B5A1376EE}"/>
              </a:ext>
            </a:extLst>
          </p:cNvPr>
          <p:cNvSpPr/>
          <p:nvPr/>
        </p:nvSpPr>
        <p:spPr>
          <a:xfrm>
            <a:off x="4773525" y="2671876"/>
            <a:ext cx="914400" cy="914400"/>
          </a:xfrm>
          <a:prstGeom prst="rect">
            <a:avLst/>
          </a:prstGeom>
          <a:solidFill>
            <a:srgbClr val="FDD97D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New AKC pt (100%)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95B263D4-5BB7-AD4B-6B72-3DA57506AF5E}"/>
              </a:ext>
            </a:extLst>
          </p:cNvPr>
          <p:cNvSpPr/>
          <p:nvPr/>
        </p:nvSpPr>
        <p:spPr>
          <a:xfrm>
            <a:off x="5810226" y="3072105"/>
            <a:ext cx="914400" cy="914400"/>
          </a:xfrm>
          <a:prstGeom prst="rect">
            <a:avLst/>
          </a:prstGeom>
          <a:solidFill>
            <a:srgbClr val="FDD97D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Explain and ask the SILS question to pt</a:t>
            </a:r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AEFAF8FC-E9B0-2D0E-232C-B0EF21162AE6}"/>
              </a:ext>
            </a:extLst>
          </p:cNvPr>
          <p:cNvSpPr/>
          <p:nvPr/>
        </p:nvSpPr>
        <p:spPr>
          <a:xfrm>
            <a:off x="6783234" y="3066559"/>
            <a:ext cx="914400" cy="914400"/>
          </a:xfrm>
          <a:prstGeom prst="rect">
            <a:avLst/>
          </a:prstGeom>
          <a:solidFill>
            <a:srgbClr val="FDD97D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Document answer on Vital Data</a:t>
            </a: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AE57BDF2-97B2-4668-24AC-83AFF98E37A0}"/>
              </a:ext>
            </a:extLst>
          </p:cNvPr>
          <p:cNvSpPr/>
          <p:nvPr/>
        </p:nvSpPr>
        <p:spPr>
          <a:xfrm>
            <a:off x="1943429" y="4094958"/>
            <a:ext cx="914400" cy="914400"/>
          </a:xfrm>
          <a:prstGeom prst="rect">
            <a:avLst/>
          </a:prstGeom>
          <a:solidFill>
            <a:srgbClr val="FDD97D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Staff education &amp; what to do with your answer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68479171-9AA6-8C45-37E2-D58DF08181E2}"/>
              </a:ext>
            </a:extLst>
          </p:cNvPr>
          <p:cNvSpPr/>
          <p:nvPr/>
        </p:nvSpPr>
        <p:spPr>
          <a:xfrm>
            <a:off x="5817623" y="4116743"/>
            <a:ext cx="914400" cy="914400"/>
          </a:xfrm>
          <a:prstGeom prst="rect">
            <a:avLst/>
          </a:prstGeom>
          <a:solidFill>
            <a:srgbClr val="EA93B2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How people interpret the Question</a:t>
            </a:r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E70DA414-8B0D-5BF0-10BF-E59F34416CC3}"/>
              </a:ext>
            </a:extLst>
          </p:cNvPr>
          <p:cNvSpPr/>
          <p:nvPr/>
        </p:nvSpPr>
        <p:spPr>
          <a:xfrm>
            <a:off x="4805372" y="3698123"/>
            <a:ext cx="914400" cy="914400"/>
          </a:xfrm>
          <a:prstGeom prst="rect">
            <a:avLst/>
          </a:prstGeom>
          <a:solidFill>
            <a:srgbClr val="FDD97D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AKC follow up</a:t>
            </a: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2A8EC02-B2C7-7530-9CAD-79EF533B723C}"/>
              </a:ext>
            </a:extLst>
          </p:cNvPr>
          <p:cNvSpPr/>
          <p:nvPr/>
        </p:nvSpPr>
        <p:spPr>
          <a:xfrm>
            <a:off x="10692582" y="1757476"/>
            <a:ext cx="914400" cy="914400"/>
          </a:xfrm>
          <a:prstGeom prst="rect">
            <a:avLst/>
          </a:prstGeom>
          <a:solidFill>
            <a:srgbClr val="FDD97D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STEPS</a:t>
            </a: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A4FB20B7-C4E9-00B8-F140-57AD0F6B8429}"/>
              </a:ext>
            </a:extLst>
          </p:cNvPr>
          <p:cNvSpPr/>
          <p:nvPr/>
        </p:nvSpPr>
        <p:spPr>
          <a:xfrm>
            <a:off x="10682901" y="2783723"/>
            <a:ext cx="914400" cy="914400"/>
          </a:xfrm>
          <a:prstGeom prst="rect">
            <a:avLst/>
          </a:prstGeom>
          <a:solidFill>
            <a:srgbClr val="EA93B2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PROBLEM</a:t>
            </a:r>
          </a:p>
        </p:txBody>
      </p:sp>
      <p:sp>
        <p:nvSpPr>
          <p:cNvPr id="22" name="Rectangle 24">
            <a:extLst>
              <a:ext uri="{FF2B5EF4-FFF2-40B4-BE49-F238E27FC236}">
                <a16:creationId xmlns:a16="http://schemas.microsoft.com/office/drawing/2014/main" id="{4C9F74C8-1DD1-6519-1BD9-F28045BA0584}"/>
              </a:ext>
            </a:extLst>
          </p:cNvPr>
          <p:cNvSpPr/>
          <p:nvPr/>
        </p:nvSpPr>
        <p:spPr>
          <a:xfrm>
            <a:off x="10713510" y="3814472"/>
            <a:ext cx="914400" cy="914400"/>
          </a:xfrm>
          <a:prstGeom prst="rect">
            <a:avLst/>
          </a:prstGeom>
          <a:solidFill>
            <a:srgbClr val="8FC7EE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POTENTIAL CHANGE IDEA</a:t>
            </a:r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B3293D15-2605-EAC3-3608-97E7DF93F187}"/>
              </a:ext>
            </a:extLst>
          </p:cNvPr>
          <p:cNvSpPr/>
          <p:nvPr/>
        </p:nvSpPr>
        <p:spPr>
          <a:xfrm>
            <a:off x="10713510" y="4854236"/>
            <a:ext cx="9144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NEED MORE INFO</a:t>
            </a:r>
          </a:p>
        </p:txBody>
      </p:sp>
      <p:sp>
        <p:nvSpPr>
          <p:cNvPr id="25" name="Rectangle 33">
            <a:extLst>
              <a:ext uri="{FF2B5EF4-FFF2-40B4-BE49-F238E27FC236}">
                <a16:creationId xmlns:a16="http://schemas.microsoft.com/office/drawing/2014/main" id="{4872897B-7532-02F5-5EC3-4867872938AA}"/>
              </a:ext>
            </a:extLst>
          </p:cNvPr>
          <p:cNvSpPr/>
          <p:nvPr/>
        </p:nvSpPr>
        <p:spPr>
          <a:xfrm>
            <a:off x="1934705" y="2032665"/>
            <a:ext cx="914400" cy="914400"/>
          </a:xfrm>
          <a:prstGeom prst="rect">
            <a:avLst/>
          </a:prstGeom>
          <a:solidFill>
            <a:srgbClr val="8FC7EE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Form for sharing case studies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26" name="Rectangle 38">
            <a:extLst>
              <a:ext uri="{FF2B5EF4-FFF2-40B4-BE49-F238E27FC236}">
                <a16:creationId xmlns:a16="http://schemas.microsoft.com/office/drawing/2014/main" id="{C094CFE8-FBB2-847B-DE0D-5B8435FBA76B}"/>
              </a:ext>
            </a:extLst>
          </p:cNvPr>
          <p:cNvSpPr/>
          <p:nvPr/>
        </p:nvSpPr>
        <p:spPr>
          <a:xfrm>
            <a:off x="5783022" y="2085344"/>
            <a:ext cx="914400" cy="914400"/>
          </a:xfrm>
          <a:prstGeom prst="rect">
            <a:avLst/>
          </a:prstGeom>
          <a:solidFill>
            <a:srgbClr val="8FC7EE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Script/prompt as natural as possible</a:t>
            </a:r>
          </a:p>
        </p:txBody>
      </p:sp>
      <p:sp>
        <p:nvSpPr>
          <p:cNvPr id="28" name="Rectangle 47">
            <a:extLst>
              <a:ext uri="{FF2B5EF4-FFF2-40B4-BE49-F238E27FC236}">
                <a16:creationId xmlns:a16="http://schemas.microsoft.com/office/drawing/2014/main" id="{E60E9801-298D-F59D-63F6-6B2E434B97A0}"/>
              </a:ext>
            </a:extLst>
          </p:cNvPr>
          <p:cNvSpPr/>
          <p:nvPr/>
        </p:nvSpPr>
        <p:spPr>
          <a:xfrm>
            <a:off x="7793159" y="3040264"/>
            <a:ext cx="914400" cy="914400"/>
          </a:xfrm>
          <a:prstGeom prst="rect">
            <a:avLst/>
          </a:prstGeom>
          <a:solidFill>
            <a:srgbClr val="FDD97D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Be ready to respond-act on answer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30" name="Rectangle 34">
            <a:extLst>
              <a:ext uri="{FF2B5EF4-FFF2-40B4-BE49-F238E27FC236}">
                <a16:creationId xmlns:a16="http://schemas.microsoft.com/office/drawing/2014/main" id="{A880CF5C-2FA8-069A-BE70-BC7B1D2262C8}"/>
              </a:ext>
            </a:extLst>
          </p:cNvPr>
          <p:cNvSpPr/>
          <p:nvPr/>
        </p:nvSpPr>
        <p:spPr>
          <a:xfrm>
            <a:off x="5783022" y="1108954"/>
            <a:ext cx="914400" cy="914400"/>
          </a:xfrm>
          <a:prstGeom prst="rect">
            <a:avLst/>
          </a:prstGeom>
          <a:solidFill>
            <a:srgbClr val="8FC7EE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Add in comments box into SILS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5 -Always</a:t>
            </a:r>
          </a:p>
        </p:txBody>
      </p:sp>
      <p:sp>
        <p:nvSpPr>
          <p:cNvPr id="34" name="Rectangle 34">
            <a:extLst>
              <a:ext uri="{FF2B5EF4-FFF2-40B4-BE49-F238E27FC236}">
                <a16:creationId xmlns:a16="http://schemas.microsoft.com/office/drawing/2014/main" id="{3FA9C437-1DB4-8E99-99DE-94E91F0A5D46}"/>
              </a:ext>
            </a:extLst>
          </p:cNvPr>
          <p:cNvSpPr/>
          <p:nvPr/>
        </p:nvSpPr>
        <p:spPr>
          <a:xfrm>
            <a:off x="2893280" y="2032664"/>
            <a:ext cx="914400" cy="914400"/>
          </a:xfrm>
          <a:prstGeom prst="rect">
            <a:avLst/>
          </a:prstGeom>
          <a:solidFill>
            <a:srgbClr val="8FC7EE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Difficult conversations booklet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426A3B-DBA4-0B4B-B405-7AB98B1D3252}"/>
              </a:ext>
            </a:extLst>
          </p:cNvPr>
          <p:cNvSpPr/>
          <p:nvPr/>
        </p:nvSpPr>
        <p:spPr>
          <a:xfrm>
            <a:off x="2893280" y="1066610"/>
            <a:ext cx="914400" cy="914400"/>
          </a:xfrm>
          <a:prstGeom prst="rect">
            <a:avLst/>
          </a:prstGeom>
          <a:solidFill>
            <a:srgbClr val="8FC7EE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Adapt make every contact count</a:t>
            </a:r>
          </a:p>
        </p:txBody>
      </p:sp>
      <p:sp>
        <p:nvSpPr>
          <p:cNvPr id="36" name="Rectangle 34">
            <a:extLst>
              <a:ext uri="{FF2B5EF4-FFF2-40B4-BE49-F238E27FC236}">
                <a16:creationId xmlns:a16="http://schemas.microsoft.com/office/drawing/2014/main" id="{318C7770-4274-99FC-F56F-873FDECB75C6}"/>
              </a:ext>
            </a:extLst>
          </p:cNvPr>
          <p:cNvSpPr/>
          <p:nvPr/>
        </p:nvSpPr>
        <p:spPr>
          <a:xfrm>
            <a:off x="2971571" y="4094958"/>
            <a:ext cx="914400" cy="914400"/>
          </a:xfrm>
          <a:prstGeom prst="rect">
            <a:avLst/>
          </a:prstGeom>
          <a:solidFill>
            <a:srgbClr val="8FC7EE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Pre &amp; post confidence level</a:t>
            </a:r>
            <a:endParaRPr kumimoji="0" lang="en-GB" sz="1050" b="1" i="0" u="none" strike="noStrike" kern="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survey</a:t>
            </a:r>
          </a:p>
        </p:txBody>
      </p:sp>
      <p:sp>
        <p:nvSpPr>
          <p:cNvPr id="37" name="Rectangle 34">
            <a:extLst>
              <a:ext uri="{FF2B5EF4-FFF2-40B4-BE49-F238E27FC236}">
                <a16:creationId xmlns:a16="http://schemas.microsoft.com/office/drawing/2014/main" id="{FA86E047-0EA3-B427-484F-8362AC35939C}"/>
              </a:ext>
            </a:extLst>
          </p:cNvPr>
          <p:cNvSpPr/>
          <p:nvPr/>
        </p:nvSpPr>
        <p:spPr>
          <a:xfrm>
            <a:off x="2971571" y="5031143"/>
            <a:ext cx="914400" cy="914400"/>
          </a:xfrm>
          <a:prstGeom prst="rect">
            <a:avLst/>
          </a:prstGeom>
          <a:solidFill>
            <a:srgbClr val="8FC7EE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Easy read education</a:t>
            </a:r>
          </a:p>
        </p:txBody>
      </p:sp>
      <p:sp>
        <p:nvSpPr>
          <p:cNvPr id="40" name="Rectangle 34">
            <a:extLst>
              <a:ext uri="{FF2B5EF4-FFF2-40B4-BE49-F238E27FC236}">
                <a16:creationId xmlns:a16="http://schemas.microsoft.com/office/drawing/2014/main" id="{B3BB0EB9-22BE-92A3-56D2-AE5331B1ACA3}"/>
              </a:ext>
            </a:extLst>
          </p:cNvPr>
          <p:cNvSpPr/>
          <p:nvPr/>
        </p:nvSpPr>
        <p:spPr>
          <a:xfrm>
            <a:off x="5783022" y="89967"/>
            <a:ext cx="914400" cy="914400"/>
          </a:xfrm>
          <a:prstGeom prst="rect">
            <a:avLst/>
          </a:prstGeom>
          <a:solidFill>
            <a:srgbClr val="8FC7EE"/>
          </a:solidFill>
          <a:ln w="12701" cap="flat">
            <a:solidFill>
              <a:srgbClr val="6B4F0A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Adapting what matters to you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77B9C-F4B7-9A40-8504-27B127980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" y="-80878"/>
            <a:ext cx="12136611" cy="582286"/>
          </a:xfrm>
        </p:spPr>
        <p:txBody>
          <a:bodyPr>
            <a:normAutofit/>
          </a:bodyPr>
          <a:lstStyle/>
          <a:p>
            <a:r>
              <a:rPr lang="en-GB" sz="1800" dirty="0"/>
              <a:t>Step 3 Fishbone– understanding low attendance of the patient education sessions – staff perspective (Dec 2025)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2AEF8-5ED4-7EED-28A2-A28C338C2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A7407-A20E-4A0B-A3A5-2AD794AF9A1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E8F69C-E6BB-B294-CF37-C1F7CF4A7959}"/>
              </a:ext>
            </a:extLst>
          </p:cNvPr>
          <p:cNvSpPr txBox="1"/>
          <p:nvPr/>
        </p:nvSpPr>
        <p:spPr>
          <a:xfrm>
            <a:off x="10013133" y="2195542"/>
            <a:ext cx="2109458" cy="2466915"/>
          </a:xfrm>
          <a:prstGeom prst="flowChartDelay">
            <a:avLst/>
          </a:prstGeom>
          <a:noFill/>
          <a:ln w="762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PROBLEM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Low patient attendance at the patient education sessions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08F6C5-FDF5-6A3D-928B-33531E07FF98}"/>
              </a:ext>
            </a:extLst>
          </p:cNvPr>
          <p:cNvSpPr txBox="1"/>
          <p:nvPr/>
        </p:nvSpPr>
        <p:spPr>
          <a:xfrm>
            <a:off x="4054655" y="5798610"/>
            <a:ext cx="2635644" cy="369332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PROCESSES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A9E5CF-FFA4-3B9C-A7DA-0DBEF5103DB2}"/>
              </a:ext>
            </a:extLst>
          </p:cNvPr>
          <p:cNvSpPr txBox="1"/>
          <p:nvPr/>
        </p:nvSpPr>
        <p:spPr>
          <a:xfrm>
            <a:off x="4128380" y="597529"/>
            <a:ext cx="2127565" cy="369332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 FACTORS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49D595-E4A8-9F9B-4D1D-FB579D7DED7F}"/>
              </a:ext>
            </a:extLst>
          </p:cNvPr>
          <p:cNvSpPr txBox="1"/>
          <p:nvPr/>
        </p:nvSpPr>
        <p:spPr>
          <a:xfrm>
            <a:off x="7659232" y="597529"/>
            <a:ext cx="2353901" cy="369332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COMMUNICATIONS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54765F-508F-CEED-E194-D717104BEA60}"/>
              </a:ext>
            </a:extLst>
          </p:cNvPr>
          <p:cNvSpPr txBox="1"/>
          <p:nvPr/>
        </p:nvSpPr>
        <p:spPr>
          <a:xfrm>
            <a:off x="196581" y="5798610"/>
            <a:ext cx="2635644" cy="369332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ENVIRONMENT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2D7239-027B-F3C5-20D8-C564C821DDD8}"/>
              </a:ext>
            </a:extLst>
          </p:cNvPr>
          <p:cNvSpPr txBox="1"/>
          <p:nvPr/>
        </p:nvSpPr>
        <p:spPr>
          <a:xfrm>
            <a:off x="235389" y="597529"/>
            <a:ext cx="2127565" cy="369332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STAFF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C90445-CB97-9AA2-898C-E3DBCF8CAB65}"/>
              </a:ext>
            </a:extLst>
          </p:cNvPr>
          <p:cNvSpPr txBox="1"/>
          <p:nvPr/>
        </p:nvSpPr>
        <p:spPr>
          <a:xfrm>
            <a:off x="7912729" y="5772245"/>
            <a:ext cx="1937441" cy="369332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TECHNOLOGY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5AD5CCD-BCAA-C4F3-6AB2-CF99F77B155A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196581" y="3429000"/>
            <a:ext cx="9816552" cy="0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B0E24FA-147A-38B1-1A66-62D05963E2F1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1299172" y="966861"/>
            <a:ext cx="1533053" cy="2462138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495C44-5643-F52D-1AD0-FB4ED5F25347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5192163" y="966861"/>
            <a:ext cx="1127156" cy="2462138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C527DEF-C2F7-4ED9-EF45-C997BA5A1608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8836183" y="966861"/>
            <a:ext cx="887239" cy="2462138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4F90315-255A-131D-EC6E-E68DD17B1A3C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1514403" y="3428997"/>
            <a:ext cx="1317822" cy="2369613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2BAA517-080D-77EA-327C-9DB607F7AB02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5372477" y="3428997"/>
            <a:ext cx="946842" cy="2369613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4C2DDE8-F645-518D-8483-FF3EA5E78863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8881450" y="3428997"/>
            <a:ext cx="841972" cy="2343248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37F9679-54AF-0EC1-55D7-56C24397001B}"/>
              </a:ext>
            </a:extLst>
          </p:cNvPr>
          <p:cNvSpPr txBox="1"/>
          <p:nvPr/>
        </p:nvSpPr>
        <p:spPr>
          <a:xfrm>
            <a:off x="298114" y="1046544"/>
            <a:ext cx="2127565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Don’t advertise dates with other staff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413D35-EABD-A58A-ACF8-10894BD2249E}"/>
              </a:ext>
            </a:extLst>
          </p:cNvPr>
          <p:cNvSpPr txBox="1"/>
          <p:nvPr/>
        </p:nvSpPr>
        <p:spPr>
          <a:xfrm>
            <a:off x="427291" y="1568076"/>
            <a:ext cx="1926125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Limited preparation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C89CBB-77EB-E8A4-A4D6-2708943E77BE}"/>
              </a:ext>
            </a:extLst>
          </p:cNvPr>
          <p:cNvSpPr txBox="1"/>
          <p:nvPr/>
        </p:nvSpPr>
        <p:spPr>
          <a:xfrm>
            <a:off x="7976103" y="5399288"/>
            <a:ext cx="2037030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Digital exclusion/ literacy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26D05B-8C24-E1DB-DD24-C57B4BE6FEB9}"/>
              </a:ext>
            </a:extLst>
          </p:cNvPr>
          <p:cNvSpPr txBox="1"/>
          <p:nvPr/>
        </p:nvSpPr>
        <p:spPr>
          <a:xfrm>
            <a:off x="4113291" y="1038782"/>
            <a:ext cx="1982709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No interest in attending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D23D874-E56E-2205-7558-9910E85B5553}"/>
              </a:ext>
            </a:extLst>
          </p:cNvPr>
          <p:cNvSpPr txBox="1"/>
          <p:nvPr/>
        </p:nvSpPr>
        <p:spPr>
          <a:xfrm>
            <a:off x="4970565" y="1701928"/>
            <a:ext cx="2290315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Work/ carers commitments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A9F85C0-B6EF-B246-B30A-13F0ABA7E695}"/>
              </a:ext>
            </a:extLst>
          </p:cNvPr>
          <p:cNvSpPr txBox="1"/>
          <p:nvPr/>
        </p:nvSpPr>
        <p:spPr>
          <a:xfrm>
            <a:off x="4683766" y="2346304"/>
            <a:ext cx="2975466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 in denial about disease/ condition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5C4A13A-2802-6532-A001-6CA3F664CB0F}"/>
              </a:ext>
            </a:extLst>
          </p:cNvPr>
          <p:cNvSpPr txBox="1"/>
          <p:nvPr/>
        </p:nvSpPr>
        <p:spPr>
          <a:xfrm>
            <a:off x="4747893" y="1353137"/>
            <a:ext cx="1942406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Symptom burden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59AFE36-0EB3-3C2B-E489-FEA8CEB11DAC}"/>
              </a:ext>
            </a:extLst>
          </p:cNvPr>
          <p:cNvSpPr txBox="1"/>
          <p:nvPr/>
        </p:nvSpPr>
        <p:spPr>
          <a:xfrm>
            <a:off x="4250813" y="5277693"/>
            <a:ext cx="2386343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Not having the right staff attend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B1301B3-A98A-A158-8DA7-FBA171EBB16D}"/>
              </a:ext>
            </a:extLst>
          </p:cNvPr>
          <p:cNvSpPr txBox="1"/>
          <p:nvPr/>
        </p:nvSpPr>
        <p:spPr>
          <a:xfrm>
            <a:off x="4459636" y="4302709"/>
            <a:ext cx="2932787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Limited reminders – PES are excluded from the trust text messaging service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47E6F7A-B417-D418-8457-E966D69686AB}"/>
              </a:ext>
            </a:extLst>
          </p:cNvPr>
          <p:cNvSpPr txBox="1"/>
          <p:nvPr/>
        </p:nvSpPr>
        <p:spPr>
          <a:xfrm>
            <a:off x="7659232" y="1098197"/>
            <a:ext cx="2999714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No information on the purpose / importance of attending these sessions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A7A360-E2C4-4447-AF53-5FEFD2FE4ABC}"/>
              </a:ext>
            </a:extLst>
          </p:cNvPr>
          <p:cNvSpPr txBox="1"/>
          <p:nvPr/>
        </p:nvSpPr>
        <p:spPr>
          <a:xfrm>
            <a:off x="5330228" y="2016122"/>
            <a:ext cx="1456099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Cognition issues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A3D2D6-09F1-3E30-F059-0622C79B6881}"/>
              </a:ext>
            </a:extLst>
          </p:cNvPr>
          <p:cNvSpPr txBox="1"/>
          <p:nvPr/>
        </p:nvSpPr>
        <p:spPr>
          <a:xfrm>
            <a:off x="4465304" y="4884263"/>
            <a:ext cx="1222430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Timings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170912E-1AB1-30AE-918D-1FA882CC8946}"/>
              </a:ext>
            </a:extLst>
          </p:cNvPr>
          <p:cNvSpPr txBox="1"/>
          <p:nvPr/>
        </p:nvSpPr>
        <p:spPr>
          <a:xfrm>
            <a:off x="8439676" y="1712204"/>
            <a:ext cx="1573457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Language barriers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AA36BBF-0199-612E-99B8-8633463B5666}"/>
              </a:ext>
            </a:extLst>
          </p:cNvPr>
          <p:cNvSpPr txBox="1"/>
          <p:nvPr/>
        </p:nvSpPr>
        <p:spPr>
          <a:xfrm>
            <a:off x="4882081" y="2895237"/>
            <a:ext cx="2999715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Attending other appointments at same time/ day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E9FB173-D29A-5131-DF7B-BAB47BCDA57F}"/>
              </a:ext>
            </a:extLst>
          </p:cNvPr>
          <p:cNvSpPr txBox="1"/>
          <p:nvPr/>
        </p:nvSpPr>
        <p:spPr>
          <a:xfrm>
            <a:off x="260551" y="5404532"/>
            <a:ext cx="1883121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Transport/ car parking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E04E13C-174C-15A5-B13B-447A78F1632C}"/>
              </a:ext>
            </a:extLst>
          </p:cNvPr>
          <p:cNvSpPr txBox="1"/>
          <p:nvPr/>
        </p:nvSpPr>
        <p:spPr>
          <a:xfrm>
            <a:off x="586423" y="5008330"/>
            <a:ext cx="1810693" cy="276999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3656498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00AA4-D002-7515-DBFA-D37CB5FC6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3F44C-C80B-B083-01BA-B92D789F6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30" y="165099"/>
            <a:ext cx="10663238" cy="1260475"/>
          </a:xfrm>
        </p:spPr>
        <p:txBody>
          <a:bodyPr>
            <a:normAutofit/>
          </a:bodyPr>
          <a:lstStyle/>
          <a:p>
            <a:r>
              <a:rPr lang="en-GB" sz="2400" dirty="0"/>
              <a:t>Step 3: </a:t>
            </a:r>
            <a:r>
              <a:rPr lang="en-GB" sz="2400" b="1" dirty="0"/>
              <a:t>Pareto Chart Reasons for not attending PES at Royal Free, patient perspective (Dec 2025)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125EF7-DAC5-F30B-00D5-D514F28E9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8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F6A7436-7EEB-B9A1-2972-90A866EAB818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147577446"/>
              </p:ext>
            </p:extLst>
          </p:nvPr>
        </p:nvGraphicFramePr>
        <p:xfrm>
          <a:off x="0" y="1922463"/>
          <a:ext cx="10663238" cy="414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7590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873E8-4F39-F15D-9DBB-018E7C510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DB3A1-A7EA-272D-DC36-E2FA77C4D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10037214" cy="1260475"/>
          </a:xfrm>
        </p:spPr>
        <p:txBody>
          <a:bodyPr>
            <a:normAutofit/>
          </a:bodyPr>
          <a:lstStyle/>
          <a:p>
            <a:r>
              <a:rPr lang="en-GB" sz="2400" dirty="0"/>
              <a:t>Step 3: </a:t>
            </a:r>
            <a:r>
              <a:rPr lang="en-GB" sz="2400" b="1" dirty="0"/>
              <a:t>Pareto Chart Reasons for not attending PES at Tottenham Hale, patient perspective (Dec 2025) </a:t>
            </a:r>
            <a:endParaRPr lang="en-GB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17BDE7-54B5-452F-E1AC-BD83610D3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9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E1EC78A-BDE2-3520-A007-A48A0B6ECF7B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641893579"/>
              </p:ext>
            </p:extLst>
          </p:nvPr>
        </p:nvGraphicFramePr>
        <p:xfrm>
          <a:off x="0" y="1922463"/>
          <a:ext cx="10663238" cy="414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2737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AF15E-BF37-80AE-0254-2084F5D73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1B94-22B9-8B66-839A-109311395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474" y="2498852"/>
            <a:ext cx="9540000" cy="1260475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Step 4: Define project aim and scope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457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B395A-FF17-1F49-10E6-B82A05D20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148" y="9144"/>
            <a:ext cx="8269224" cy="1260475"/>
          </a:xfrm>
        </p:spPr>
        <p:txBody>
          <a:bodyPr/>
          <a:lstStyle/>
          <a:p>
            <a:r>
              <a:rPr lang="en-GB" dirty="0"/>
              <a:t>Step 4: Project Aim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29E20C-6E53-B4F3-FD6D-01F8CC8B6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11</a:t>
            </a:fld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4DB230F-0A67-35D1-4582-9396F2C8FD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7148" y="916650"/>
            <a:ext cx="9830272" cy="2076716"/>
          </a:xfr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721638-F9CF-7664-DE43-79F6C1022C3E}"/>
              </a:ext>
            </a:extLst>
          </p:cNvPr>
          <p:cNvSpPr/>
          <p:nvPr/>
        </p:nvSpPr>
        <p:spPr>
          <a:xfrm>
            <a:off x="457200" y="3062378"/>
            <a:ext cx="1457864" cy="126047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Measure health literacy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7A57D1D-C6B9-4040-93AE-F6FE573615BC}"/>
              </a:ext>
            </a:extLst>
          </p:cNvPr>
          <p:cNvSpPr/>
          <p:nvPr/>
        </p:nvSpPr>
        <p:spPr>
          <a:xfrm>
            <a:off x="2541917" y="3062378"/>
            <a:ext cx="1457864" cy="1260475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Use validated tool (SILS)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208DCB-0826-04C9-F3F4-EF7ECACD65A5}"/>
              </a:ext>
            </a:extLst>
          </p:cNvPr>
          <p:cNvSpPr/>
          <p:nvPr/>
        </p:nvSpPr>
        <p:spPr>
          <a:xfrm>
            <a:off x="4628072" y="3062378"/>
            <a:ext cx="1457864" cy="1260475"/>
          </a:xfrm>
          <a:prstGeom prst="roundRect">
            <a:avLst/>
          </a:prstGeom>
          <a:noFill/>
          <a:ln>
            <a:solidFill>
              <a:srgbClr val="ED76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Put tool on </a:t>
            </a:r>
            <a:r>
              <a:rPr lang="en-GB" dirty="0" err="1">
                <a:solidFill>
                  <a:schemeClr val="tx1"/>
                </a:solidFill>
              </a:rPr>
              <a:t>vitaldata</a:t>
            </a:r>
            <a:r>
              <a:rPr lang="en-GB" dirty="0">
                <a:solidFill>
                  <a:schemeClr val="tx1"/>
                </a:solidFill>
              </a:rPr>
              <a:t> first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955626-FD66-56F3-4C74-21EB3A931D40}"/>
              </a:ext>
            </a:extLst>
          </p:cNvPr>
          <p:cNvSpPr/>
          <p:nvPr/>
        </p:nvSpPr>
        <p:spPr>
          <a:xfrm>
            <a:off x="6714227" y="3062378"/>
            <a:ext cx="1457864" cy="1260475"/>
          </a:xfrm>
          <a:prstGeom prst="round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Use health literacy to shape care and education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362E7EF-1E07-0EDE-7FB5-2BF77D150A7C}"/>
              </a:ext>
            </a:extLst>
          </p:cNvPr>
          <p:cNvSpPr/>
          <p:nvPr/>
        </p:nvSpPr>
        <p:spPr>
          <a:xfrm>
            <a:off x="8800382" y="3062378"/>
            <a:ext cx="1457864" cy="126047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31/12/25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FD9D5F-D3A4-C455-0196-7E63D2765F18}"/>
              </a:ext>
            </a:extLst>
          </p:cNvPr>
          <p:cNvSpPr txBox="1"/>
          <p:nvPr/>
        </p:nvSpPr>
        <p:spPr>
          <a:xfrm>
            <a:off x="463522" y="4391865"/>
            <a:ext cx="9781098" cy="17543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Aim statement (draft)</a:t>
            </a:r>
          </a:p>
          <a:p>
            <a:r>
              <a:rPr lang="en-GB" b="1" dirty="0"/>
              <a:t>Year 1</a:t>
            </a:r>
          </a:p>
          <a:p>
            <a:r>
              <a:rPr lang="en-GB" dirty="0"/>
              <a:t>60% of AKC patients to have health literacy documented on </a:t>
            </a:r>
            <a:r>
              <a:rPr lang="en-GB" dirty="0" err="1"/>
              <a:t>Vitaldata</a:t>
            </a:r>
            <a:r>
              <a:rPr lang="en-GB" dirty="0"/>
              <a:t> using “Single Item Literacy Screen” tool by 31/12/25</a:t>
            </a:r>
          </a:p>
          <a:p>
            <a:endParaRPr lang="en-GB" dirty="0"/>
          </a:p>
          <a:p>
            <a:r>
              <a:rPr lang="en-GB" dirty="0"/>
              <a:t>Year 2 – how to use to shape care?</a:t>
            </a:r>
          </a:p>
        </p:txBody>
      </p:sp>
    </p:spTree>
    <p:extLst>
      <p:ext uri="{BB962C8B-B14F-4D97-AF65-F5344CB8AC3E}">
        <p14:creationId xmlns:p14="http://schemas.microsoft.com/office/powerpoint/2010/main" val="3665694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07012-69E6-A0B3-AE24-0BE01C6CD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0475"/>
          </a:xfrm>
        </p:spPr>
        <p:txBody>
          <a:bodyPr/>
          <a:lstStyle/>
          <a:p>
            <a:pPr algn="ctr"/>
            <a:r>
              <a:rPr lang="en-GB" dirty="0"/>
              <a:t>Step 4: Project scope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F1515C-37CE-43ED-AC7F-63861635B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12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7FEB09-090D-A048-BED1-28496967C4DB}"/>
              </a:ext>
            </a:extLst>
          </p:cNvPr>
          <p:cNvSpPr/>
          <p:nvPr/>
        </p:nvSpPr>
        <p:spPr>
          <a:xfrm>
            <a:off x="6181906" y="1612086"/>
            <a:ext cx="5914844" cy="430887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00B050"/>
                </a:solidFill>
              </a:rPr>
              <a:t>What is in the project</a:t>
            </a:r>
          </a:p>
          <a:p>
            <a:endParaRPr lang="en-GB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All of patients in AKC service</a:t>
            </a:r>
          </a:p>
          <a:p>
            <a:endParaRPr lang="en-GB" dirty="0">
              <a:solidFill>
                <a:srgbClr val="00B050"/>
              </a:solidFill>
            </a:endParaRPr>
          </a:p>
          <a:p>
            <a:endParaRPr lang="en-GB" dirty="0">
              <a:solidFill>
                <a:srgbClr val="00B050"/>
              </a:solidFill>
            </a:endParaRPr>
          </a:p>
          <a:p>
            <a:endParaRPr lang="en-GB" dirty="0">
              <a:solidFill>
                <a:srgbClr val="00B050"/>
              </a:solidFill>
            </a:endParaRPr>
          </a:p>
          <a:p>
            <a:endParaRPr lang="en-GB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Patricia (patient) idea</a:t>
            </a:r>
          </a:p>
          <a:p>
            <a:r>
              <a:rPr lang="en-GB" dirty="0">
                <a:solidFill>
                  <a:srgbClr val="00B050"/>
                </a:solidFill>
              </a:rPr>
              <a:t>? Factsheet on info about what to expect about PD / Home HD / hospital HD</a:t>
            </a:r>
          </a:p>
          <a:p>
            <a:endParaRPr lang="en-GB" dirty="0">
              <a:solidFill>
                <a:srgbClr val="00B050"/>
              </a:solidFill>
            </a:endParaRPr>
          </a:p>
          <a:p>
            <a:endParaRPr lang="en-GB" dirty="0">
              <a:solidFill>
                <a:srgbClr val="00B050"/>
              </a:solidFill>
            </a:endParaRPr>
          </a:p>
          <a:p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D35690-6176-DD36-192D-7662A86DE3AC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95250" y="1612087"/>
            <a:ext cx="6000750" cy="492442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What is not in the project (yet)</a:t>
            </a: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  ? Involve earlier CKD patients later</a:t>
            </a: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96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C5628-4149-DA24-ED52-8E2AF213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A7407-A20E-4A0B-A3A5-2AD794AF9A1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17ACE0-7748-07EE-054E-2CC97DC5445C}"/>
              </a:ext>
            </a:extLst>
          </p:cNvPr>
          <p:cNvSpPr txBox="1">
            <a:spLocks/>
          </p:cNvSpPr>
          <p:nvPr/>
        </p:nvSpPr>
        <p:spPr>
          <a:xfrm>
            <a:off x="89449" y="96696"/>
            <a:ext cx="11480880" cy="55252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GB" sz="2400" dirty="0"/>
              <a:t>Step 4: Project Aim for 2026 (Dec 2025)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Visby CF Bold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9052EE-2A71-16C8-9A56-700EA2C5B052}"/>
              </a:ext>
            </a:extLst>
          </p:cNvPr>
          <p:cNvSpPr txBox="1"/>
          <p:nvPr/>
        </p:nvSpPr>
        <p:spPr>
          <a:xfrm>
            <a:off x="570212" y="1379919"/>
            <a:ext cx="11217037" cy="31700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To deliver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person-centred kidney care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which is tailored to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Royal Free patients meeting their health literary needs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ensuring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right decision and kidney treatment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is made in a timely manner by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Nov 2026</a:t>
            </a:r>
          </a:p>
        </p:txBody>
      </p:sp>
    </p:spTree>
    <p:extLst>
      <p:ext uri="{BB962C8B-B14F-4D97-AF65-F5344CB8AC3E}">
        <p14:creationId xmlns:p14="http://schemas.microsoft.com/office/powerpoint/2010/main" val="1427419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D2D66-342C-DEC4-E849-9F693B164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6D1CA-07F9-87E7-838B-41C9B9FBE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474" y="2498852"/>
            <a:ext cx="9540000" cy="1260475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Step 5: Identify and engage stakeholders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2445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FFB2C-4595-1095-D0C9-6B3BE2546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0475"/>
          </a:xfrm>
        </p:spPr>
        <p:txBody>
          <a:bodyPr>
            <a:normAutofit/>
          </a:bodyPr>
          <a:lstStyle/>
          <a:p>
            <a:pPr algn="ctr"/>
            <a:r>
              <a:rPr lang="en-GB" sz="2800" dirty="0"/>
              <a:t>Step 5: Identify &amp; Engage -Stakeholder Map (Feb 2025)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B30AD9-2DCF-A047-A7CE-78C3ED93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A7407-A20E-4A0B-A3A5-2AD794AF9A1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BC126451-E3A7-3DDE-F7B2-955070549F6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231641" y="901391"/>
          <a:ext cx="11956211" cy="5055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7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07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1146">
                <a:tc>
                  <a:txBody>
                    <a:bodyPr/>
                    <a:lstStyle/>
                    <a:p>
                      <a:pPr algn="ctr"/>
                      <a:r>
                        <a:rPr lang="en-GB" sz="1100" baseline="0">
                          <a:solidFill>
                            <a:schemeClr val="bg1"/>
                          </a:solidFill>
                        </a:rPr>
                        <a:t>More power in the project</a:t>
                      </a:r>
                      <a:endParaRPr lang="en-GB" sz="110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04" marB="60904" vert="vert27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/>
                        <a:t>Satisfy</a:t>
                      </a:r>
                    </a:p>
                    <a:p>
                      <a:r>
                        <a:rPr lang="en-GB" sz="1100" i="1" dirty="0"/>
                        <a:t>Opinion formers. Keep them satisfied with what</a:t>
                      </a:r>
                      <a:r>
                        <a:rPr lang="en-GB" sz="1100" i="1" baseline="0" dirty="0"/>
                        <a:t> is happening and review your analysis of their position regularly</a:t>
                      </a:r>
                    </a:p>
                    <a:p>
                      <a:endParaRPr lang="en-GB" sz="1100" baseline="0" dirty="0"/>
                    </a:p>
                    <a:p>
                      <a:endParaRPr lang="en-GB" sz="1100" baseline="0" dirty="0"/>
                    </a:p>
                    <a:p>
                      <a:endParaRPr lang="en-GB" sz="1100" baseline="0" dirty="0"/>
                    </a:p>
                    <a:p>
                      <a:endParaRPr lang="en-GB" sz="1100" baseline="0" dirty="0"/>
                    </a:p>
                    <a:p>
                      <a:endParaRPr lang="en-GB" sz="1100" baseline="0" dirty="0"/>
                    </a:p>
                    <a:p>
                      <a:endParaRPr lang="en-GB" sz="1100" baseline="0" dirty="0"/>
                    </a:p>
                    <a:p>
                      <a:endParaRPr lang="en-GB" sz="1100" baseline="0" dirty="0"/>
                    </a:p>
                    <a:p>
                      <a:endParaRPr lang="en-GB" sz="1100" baseline="0" dirty="0"/>
                    </a:p>
                    <a:p>
                      <a:endParaRPr lang="en-GB" sz="1100" baseline="0" dirty="0"/>
                    </a:p>
                    <a:p>
                      <a:endParaRPr lang="en-GB" sz="1100" dirty="0"/>
                    </a:p>
                    <a:p>
                      <a:endParaRPr lang="en-GB" sz="1100" dirty="0"/>
                    </a:p>
                  </a:txBody>
                  <a:tcPr marL="121920" marR="121920" marT="60904" marB="60904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Manage (key stakeholders)</a:t>
                      </a:r>
                    </a:p>
                    <a:p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Key stakeholders</a:t>
                      </a:r>
                      <a:r>
                        <a:rPr lang="en-GB" sz="1200" i="1" baseline="0" dirty="0">
                          <a:solidFill>
                            <a:schemeClr val="bg1"/>
                          </a:solidFill>
                        </a:rPr>
                        <a:t> should be fully engaged through full communication and consultation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04" marB="60904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9124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Less</a:t>
                      </a:r>
                      <a:r>
                        <a:rPr lang="en-GB" sz="1100" b="1" baseline="0" dirty="0">
                          <a:solidFill>
                            <a:schemeClr val="bg1"/>
                          </a:solidFill>
                        </a:rPr>
                        <a:t> power in the project</a:t>
                      </a:r>
                      <a:endParaRPr lang="en-GB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04" marB="60904" vert="vert27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Monitor</a:t>
                      </a:r>
                    </a:p>
                    <a:p>
                      <a:r>
                        <a:rPr lang="en-GB" sz="1100" b="1" i="1" dirty="0">
                          <a:solidFill>
                            <a:schemeClr val="bg1"/>
                          </a:solidFill>
                        </a:rPr>
                        <a:t>This group may be ignored</a:t>
                      </a:r>
                      <a:r>
                        <a:rPr lang="en-GB" sz="1100" b="1" i="1" baseline="0" dirty="0">
                          <a:solidFill>
                            <a:schemeClr val="bg1"/>
                          </a:solidFill>
                        </a:rPr>
                        <a:t> if time and resources are stretched</a:t>
                      </a:r>
                    </a:p>
                    <a:p>
                      <a:endParaRPr lang="en-GB" sz="1100" b="1" i="1" baseline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100" b="1" baseline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100" b="1" baseline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100" b="1" baseline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100" b="1" baseline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100" b="1" baseline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100" b="1" baseline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100" b="1" baseline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100" b="1" baseline="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04" marB="60904">
                    <a:solidFill>
                      <a:srgbClr val="F4A1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Inform</a:t>
                      </a:r>
                    </a:p>
                    <a:p>
                      <a:r>
                        <a:rPr lang="en-GB" sz="1100" b="1" i="1" dirty="0">
                          <a:solidFill>
                            <a:schemeClr val="bg1"/>
                          </a:solidFill>
                        </a:rPr>
                        <a:t>Patients often</a:t>
                      </a:r>
                      <a:r>
                        <a:rPr lang="en-GB" sz="1100" b="1" i="1" baseline="0" dirty="0">
                          <a:solidFill>
                            <a:schemeClr val="bg1"/>
                          </a:solidFill>
                        </a:rPr>
                        <a:t> fall into this category. It may be helpful to take steps to increase their influence by organising them into groups or taking active consultative work</a:t>
                      </a:r>
                      <a:endParaRPr lang="en-GB" sz="1100" b="1" i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04" marB="60904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961">
                <a:tc>
                  <a:txBody>
                    <a:bodyPr/>
                    <a:lstStyle/>
                    <a:p>
                      <a:pPr algn="ctr"/>
                      <a:endParaRPr lang="en-GB" sz="1100"/>
                    </a:p>
                  </a:txBody>
                  <a:tcPr marL="121920" marR="121920" marT="60904" marB="609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Less impact</a:t>
                      </a:r>
                    </a:p>
                  </a:txBody>
                  <a:tcPr marL="121920" marR="121920" marT="60904" marB="60904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More</a:t>
                      </a:r>
                      <a:r>
                        <a:rPr lang="en-GB" sz="11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impact</a:t>
                      </a:r>
                    </a:p>
                  </a:txBody>
                  <a:tcPr marL="121920" marR="121920" marT="60904" marB="60904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420C0AE-182F-D66B-4442-9E475247CB8E}"/>
              </a:ext>
            </a:extLst>
          </p:cNvPr>
          <p:cNvSpPr txBox="1"/>
          <p:nvPr/>
        </p:nvSpPr>
        <p:spPr>
          <a:xfrm>
            <a:off x="763576" y="1753733"/>
            <a:ext cx="2930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Triumvirate Renal management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47548C-28FC-2C22-7F3B-AE717761B06F}"/>
              </a:ext>
            </a:extLst>
          </p:cNvPr>
          <p:cNvSpPr txBox="1"/>
          <p:nvPr/>
        </p:nvSpPr>
        <p:spPr>
          <a:xfrm>
            <a:off x="1298275" y="2228822"/>
            <a:ext cx="1466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Other pilot sites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D322C4-A608-2304-D8A8-11C8D3843017}"/>
              </a:ext>
            </a:extLst>
          </p:cNvPr>
          <p:cNvSpPr txBox="1"/>
          <p:nvPr/>
        </p:nvSpPr>
        <p:spPr>
          <a:xfrm>
            <a:off x="7978098" y="2640958"/>
            <a:ext cx="1147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Renal 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7C6F53-F0F5-AFCA-C6D2-2A4E6C65537F}"/>
              </a:ext>
            </a:extLst>
          </p:cNvPr>
          <p:cNvSpPr txBox="1"/>
          <p:nvPr/>
        </p:nvSpPr>
        <p:spPr>
          <a:xfrm>
            <a:off x="1323121" y="2660850"/>
            <a:ext cx="1932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North central London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5B6204-AB81-448D-6F71-0F0B997F1CD1}"/>
              </a:ext>
            </a:extLst>
          </p:cNvPr>
          <p:cNvSpPr txBox="1"/>
          <p:nvPr/>
        </p:nvSpPr>
        <p:spPr>
          <a:xfrm>
            <a:off x="6297283" y="2188118"/>
            <a:ext cx="1302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AKC consultant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69022C-F170-5F9F-E80B-B4729DCBAB84}"/>
              </a:ext>
            </a:extLst>
          </p:cNvPr>
          <p:cNvSpPr txBox="1"/>
          <p:nvPr/>
        </p:nvSpPr>
        <p:spPr>
          <a:xfrm>
            <a:off x="6400800" y="1681180"/>
            <a:ext cx="2398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Macius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61598B-A6FF-14DF-265F-FDD309E403A7}"/>
              </a:ext>
            </a:extLst>
          </p:cNvPr>
          <p:cNvSpPr txBox="1"/>
          <p:nvPr/>
        </p:nvSpPr>
        <p:spPr>
          <a:xfrm>
            <a:off x="6288656" y="2729642"/>
            <a:ext cx="18460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KPA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17FAEF-6D71-FADF-5899-804B0417FC2E}"/>
              </a:ext>
            </a:extLst>
          </p:cNvPr>
          <p:cNvSpPr txBox="1"/>
          <p:nvPr/>
        </p:nvSpPr>
        <p:spPr>
          <a:xfrm>
            <a:off x="7717766" y="2239126"/>
            <a:ext cx="2273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Frailty Team &amp; OT/PT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42DF125-E9AF-133B-5B09-B015FFEA3247}"/>
              </a:ext>
            </a:extLst>
          </p:cNvPr>
          <p:cNvSpPr txBox="1"/>
          <p:nvPr/>
        </p:nvSpPr>
        <p:spPr>
          <a:xfrm>
            <a:off x="8195658" y="1533167"/>
            <a:ext cx="3121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Administrative staff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F33BBF-C5D5-1BBA-FB60-928E9B10162B}"/>
              </a:ext>
            </a:extLst>
          </p:cNvPr>
          <p:cNvSpPr txBox="1"/>
          <p:nvPr/>
        </p:nvSpPr>
        <p:spPr>
          <a:xfrm>
            <a:off x="3913719" y="1772753"/>
            <a:ext cx="1877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RFH comms team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5C30A2-15D3-88BD-4BE6-EDB464110BF0}"/>
              </a:ext>
            </a:extLst>
          </p:cNvPr>
          <p:cNvSpPr txBox="1"/>
          <p:nvPr/>
        </p:nvSpPr>
        <p:spPr>
          <a:xfrm>
            <a:off x="3666352" y="2862547"/>
            <a:ext cx="15786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Community MDT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B486A5-F076-2D02-5028-5AE111A89053}"/>
              </a:ext>
            </a:extLst>
          </p:cNvPr>
          <p:cNvSpPr txBox="1"/>
          <p:nvPr/>
        </p:nvSpPr>
        <p:spPr>
          <a:xfrm>
            <a:off x="10125215" y="2056042"/>
            <a:ext cx="1147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Csilla/Jo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2C0191-FC1F-C636-591B-03D69D26DD15}"/>
              </a:ext>
            </a:extLst>
          </p:cNvPr>
          <p:cNvSpPr txBox="1"/>
          <p:nvPr/>
        </p:nvSpPr>
        <p:spPr>
          <a:xfrm>
            <a:off x="7210400" y="2968627"/>
            <a:ext cx="2781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KQIP – Transform AKC team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394589-10FE-1F8A-D4C6-D7BFDA25D575}"/>
              </a:ext>
            </a:extLst>
          </p:cNvPr>
          <p:cNvSpPr txBox="1"/>
          <p:nvPr/>
        </p:nvSpPr>
        <p:spPr>
          <a:xfrm>
            <a:off x="9359575" y="2553197"/>
            <a:ext cx="26785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RFH AKC staff/ nurses/AHPs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F24A7A-0A2A-D670-1612-E1A72706B32C}"/>
              </a:ext>
            </a:extLst>
          </p:cNvPr>
          <p:cNvSpPr txBox="1"/>
          <p:nvPr/>
        </p:nvSpPr>
        <p:spPr>
          <a:xfrm>
            <a:off x="10228672" y="1681179"/>
            <a:ext cx="1147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KCUK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6803E8-D79C-5543-039A-B191B7E5925D}"/>
              </a:ext>
            </a:extLst>
          </p:cNvPr>
          <p:cNvSpPr txBox="1"/>
          <p:nvPr/>
        </p:nvSpPr>
        <p:spPr>
          <a:xfrm>
            <a:off x="10238955" y="2922183"/>
            <a:ext cx="1835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AKC/LCC patients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825C39-5577-B868-A0D2-9EAFC6BB3CD5}"/>
              </a:ext>
            </a:extLst>
          </p:cNvPr>
          <p:cNvSpPr txBox="1"/>
          <p:nvPr/>
        </p:nvSpPr>
        <p:spPr>
          <a:xfrm>
            <a:off x="9746412" y="4465993"/>
            <a:ext cx="1147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Renal staff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3C0722E-BEF4-0EBF-5A0C-6AA899FE8E3C}"/>
              </a:ext>
            </a:extLst>
          </p:cNvPr>
          <p:cNvSpPr txBox="1"/>
          <p:nvPr/>
        </p:nvSpPr>
        <p:spPr>
          <a:xfrm>
            <a:off x="8331312" y="4873530"/>
            <a:ext cx="22172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Population health team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DBD9E8-2E13-7ECF-9BAB-976D620F5DD2}"/>
              </a:ext>
            </a:extLst>
          </p:cNvPr>
          <p:cNvSpPr txBox="1"/>
          <p:nvPr/>
        </p:nvSpPr>
        <p:spPr>
          <a:xfrm>
            <a:off x="9764011" y="4098412"/>
            <a:ext cx="1397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hlebotomy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2D7870-AB64-D45E-43C2-5108A5EA8784}"/>
              </a:ext>
            </a:extLst>
          </p:cNvPr>
          <p:cNvSpPr txBox="1"/>
          <p:nvPr/>
        </p:nvSpPr>
        <p:spPr>
          <a:xfrm>
            <a:off x="6518047" y="4506586"/>
            <a:ext cx="1147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4C0D53-799D-8700-F1AA-DB784F204587}"/>
              </a:ext>
            </a:extLst>
          </p:cNvPr>
          <p:cNvSpPr txBox="1"/>
          <p:nvPr/>
        </p:nvSpPr>
        <p:spPr>
          <a:xfrm>
            <a:off x="6454696" y="4159520"/>
            <a:ext cx="2982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Local orgs working with patients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4CA9E7-DAB9-CDF5-D8E5-27145743D1AF}"/>
              </a:ext>
            </a:extLst>
          </p:cNvPr>
          <p:cNvSpPr txBox="1"/>
          <p:nvPr/>
        </p:nvSpPr>
        <p:spPr>
          <a:xfrm>
            <a:off x="9051869" y="3597541"/>
            <a:ext cx="1147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Renal IT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8E5ED2-4565-7EBD-7FE4-588FC154AF87}"/>
              </a:ext>
            </a:extLst>
          </p:cNvPr>
          <p:cNvSpPr txBox="1"/>
          <p:nvPr/>
        </p:nvSpPr>
        <p:spPr>
          <a:xfrm>
            <a:off x="10582873" y="4703892"/>
            <a:ext cx="1707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Patients' relatives/carers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1978A9-86A7-1142-5B76-D4AB5365DF2A}"/>
              </a:ext>
            </a:extLst>
          </p:cNvPr>
          <p:cNvSpPr txBox="1"/>
          <p:nvPr/>
        </p:nvSpPr>
        <p:spPr>
          <a:xfrm>
            <a:off x="6288656" y="5066523"/>
            <a:ext cx="4731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Learning disability acute liaison nurses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C7E30C-27B4-1B9E-9959-89B9A713A2E7}"/>
              </a:ext>
            </a:extLst>
          </p:cNvPr>
          <p:cNvSpPr txBox="1"/>
          <p:nvPr/>
        </p:nvSpPr>
        <p:spPr>
          <a:xfrm>
            <a:off x="7651631" y="4496414"/>
            <a:ext cx="1707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Royal Free charity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A3B538-31A0-E78C-636E-0A462016B1DC}"/>
              </a:ext>
            </a:extLst>
          </p:cNvPr>
          <p:cNvSpPr txBox="1"/>
          <p:nvPr/>
        </p:nvSpPr>
        <p:spPr>
          <a:xfrm>
            <a:off x="10841833" y="4205579"/>
            <a:ext cx="1397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NKF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E4D166-23E5-7260-2AB1-466892474CA5}"/>
              </a:ext>
            </a:extLst>
          </p:cNvPr>
          <p:cNvSpPr txBox="1"/>
          <p:nvPr/>
        </p:nvSpPr>
        <p:spPr>
          <a:xfrm>
            <a:off x="6559637" y="4824567"/>
            <a:ext cx="2239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Dementia specialists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0DBFFA-D756-4057-6FA5-7E09F85C6B51}"/>
              </a:ext>
            </a:extLst>
          </p:cNvPr>
          <p:cNvSpPr txBox="1"/>
          <p:nvPr/>
        </p:nvSpPr>
        <p:spPr>
          <a:xfrm>
            <a:off x="10802328" y="3991887"/>
            <a:ext cx="1397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LKN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D54524-CDD4-F765-C447-EB1037C99A3B}"/>
              </a:ext>
            </a:extLst>
          </p:cNvPr>
          <p:cNvSpPr txBox="1"/>
          <p:nvPr/>
        </p:nvSpPr>
        <p:spPr>
          <a:xfrm>
            <a:off x="2923334" y="4670678"/>
            <a:ext cx="19323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Kidney Research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E77ED38-9136-BBB5-4995-71B3C1DBF862}"/>
              </a:ext>
            </a:extLst>
          </p:cNvPr>
          <p:cNvSpPr txBox="1"/>
          <p:nvPr/>
        </p:nvSpPr>
        <p:spPr>
          <a:xfrm>
            <a:off x="1065360" y="4222976"/>
            <a:ext cx="4845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DALS – trust language  service provider</a:t>
            </a:r>
          </a:p>
        </p:txBody>
      </p:sp>
    </p:spTree>
    <p:extLst>
      <p:ext uri="{BB962C8B-B14F-4D97-AF65-F5344CB8AC3E}">
        <p14:creationId xmlns:p14="http://schemas.microsoft.com/office/powerpoint/2010/main" val="171088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8B87E-BE36-F939-904A-BA5869B27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E54F9-8E63-05C4-82FC-1883CA1CF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62" y="132771"/>
            <a:ext cx="9540000" cy="763342"/>
          </a:xfrm>
        </p:spPr>
        <p:txBody>
          <a:bodyPr>
            <a:normAutofit/>
          </a:bodyPr>
          <a:lstStyle/>
          <a:p>
            <a:r>
              <a:rPr lang="en-GB" sz="2800" dirty="0"/>
              <a:t>Step 5 – Understanding stakeholders (Feb 2025)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A8580C-DFD0-73BF-CF69-CFF4B9FF1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A7407-A20E-4A0B-A3A5-2AD794AF9A1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634888F-CE54-595C-E44D-60D23CA61BB3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198288207"/>
              </p:ext>
            </p:extLst>
          </p:nvPr>
        </p:nvGraphicFramePr>
        <p:xfrm>
          <a:off x="74762" y="896113"/>
          <a:ext cx="12042475" cy="5252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495">
                  <a:extLst>
                    <a:ext uri="{9D8B030D-6E8A-4147-A177-3AD203B41FA5}">
                      <a16:colId xmlns:a16="http://schemas.microsoft.com/office/drawing/2014/main" val="2507275450"/>
                    </a:ext>
                  </a:extLst>
                </a:gridCol>
                <a:gridCol w="2408495">
                  <a:extLst>
                    <a:ext uri="{9D8B030D-6E8A-4147-A177-3AD203B41FA5}">
                      <a16:colId xmlns:a16="http://schemas.microsoft.com/office/drawing/2014/main" val="3811116163"/>
                    </a:ext>
                  </a:extLst>
                </a:gridCol>
                <a:gridCol w="2408495">
                  <a:extLst>
                    <a:ext uri="{9D8B030D-6E8A-4147-A177-3AD203B41FA5}">
                      <a16:colId xmlns:a16="http://schemas.microsoft.com/office/drawing/2014/main" val="3926707057"/>
                    </a:ext>
                  </a:extLst>
                </a:gridCol>
                <a:gridCol w="2408495">
                  <a:extLst>
                    <a:ext uri="{9D8B030D-6E8A-4147-A177-3AD203B41FA5}">
                      <a16:colId xmlns:a16="http://schemas.microsoft.com/office/drawing/2014/main" val="2743051573"/>
                    </a:ext>
                  </a:extLst>
                </a:gridCol>
                <a:gridCol w="2408495">
                  <a:extLst>
                    <a:ext uri="{9D8B030D-6E8A-4147-A177-3AD203B41FA5}">
                      <a16:colId xmlns:a16="http://schemas.microsoft.com/office/drawing/2014/main" val="623443643"/>
                    </a:ext>
                  </a:extLst>
                </a:gridCol>
              </a:tblGrid>
              <a:tr h="1175555">
                <a:tc>
                  <a:txBody>
                    <a:bodyPr/>
                    <a:lstStyle/>
                    <a:p>
                      <a:r>
                        <a:rPr lang="en-GB" sz="1100" dirty="0"/>
                        <a:t>Stakeholder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Who are they?</a:t>
                      </a:r>
                    </a:p>
                    <a:p>
                      <a:r>
                        <a:rPr lang="en-GB" sz="1100" b="0" dirty="0">
                          <a:solidFill>
                            <a:schemeClr val="bg1"/>
                          </a:solidFill>
                        </a:rPr>
                        <a:t>Specify their roles but also consider their status, connections, whether they are supporters, peers, influencers, saboteurs, funders, delivery partners…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What do they know?</a:t>
                      </a:r>
                    </a:p>
                    <a:p>
                      <a:r>
                        <a:rPr lang="en-GB" sz="1100" b="0" dirty="0">
                          <a:solidFill>
                            <a:schemeClr val="bg1"/>
                          </a:solidFill>
                        </a:rPr>
                        <a:t>About you, the subject, the language, the history, the context, the people</a:t>
                      </a:r>
                    </a:p>
                    <a:p>
                      <a:endParaRPr lang="en-GB" sz="11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/>
                        <a:t>What do they fear?</a:t>
                      </a:r>
                    </a:p>
                    <a:p>
                      <a:r>
                        <a:rPr lang="en-GB" sz="1100" b="0" dirty="0"/>
                        <a:t>Costs, time, boredom, requests they can't meet, missing something, letting people down, more work, bad publicity</a:t>
                      </a:r>
                    </a:p>
                    <a:p>
                      <a:endParaRPr lang="en-GB" sz="11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1" dirty="0"/>
                        <a:t>What do they want?</a:t>
                      </a:r>
                    </a:p>
                    <a:p>
                      <a:r>
                        <a:rPr lang="en-GB" sz="1100" b="0" dirty="0"/>
                        <a:t>To make a difference, save money hit targets, promotion, fame, a cause, their lunch….</a:t>
                      </a:r>
                    </a:p>
                    <a:p>
                      <a:endParaRPr lang="en-GB" sz="11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813213"/>
                  </a:ext>
                </a:extLst>
              </a:tr>
              <a:tr h="592596">
                <a:tc>
                  <a:txBody>
                    <a:bodyPr/>
                    <a:lstStyle/>
                    <a:p>
                      <a:r>
                        <a:rPr lang="en-GB" sz="1600" b="1" dirty="0"/>
                        <a:t>AKC consultants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Sarah Hildebrand, Aine Burns, Cate </a:t>
                      </a:r>
                      <a:r>
                        <a:rPr lang="en-GB" sz="1600" b="1" dirty="0" err="1"/>
                        <a:t>Goodlad</a:t>
                      </a:r>
                      <a:r>
                        <a:rPr lang="en-GB" sz="1600" b="1" dirty="0"/>
                        <a:t>, Sai </a:t>
                      </a:r>
                      <a:r>
                        <a:rPr lang="en-GB" sz="1600" b="1" dirty="0" err="1"/>
                        <a:t>Duraisingham</a:t>
                      </a:r>
                      <a:r>
                        <a:rPr lang="en-GB" sz="1600" b="1" dirty="0"/>
                        <a:t>, Dakshina Jayasena, Colley Crawford, David Wheeler, Dorothea Nitsch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Supporters, influencers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More work, unaware of tool, what we do with it, not being able to meet communication needs,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To make a difference and improve experience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104101"/>
                  </a:ext>
                </a:extLst>
              </a:tr>
              <a:tr h="296955">
                <a:tc>
                  <a:txBody>
                    <a:bodyPr/>
                    <a:lstStyle/>
                    <a:p>
                      <a:r>
                        <a:rPr lang="en-GB" sz="1600" b="1" dirty="0"/>
                        <a:t>KPAs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55495"/>
                  </a:ext>
                </a:extLst>
              </a:tr>
              <a:tr h="337595">
                <a:tc>
                  <a:txBody>
                    <a:bodyPr/>
                    <a:lstStyle/>
                    <a:p>
                      <a:r>
                        <a:rPr lang="en-GB" sz="1600" b="1" dirty="0"/>
                        <a:t>Csilla/Jo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284743"/>
                  </a:ext>
                </a:extLst>
              </a:tr>
              <a:tr h="592596">
                <a:tc>
                  <a:txBody>
                    <a:bodyPr/>
                    <a:lstStyle/>
                    <a:p>
                      <a:r>
                        <a:rPr lang="en-GB" sz="1600" b="1" dirty="0"/>
                        <a:t>Frailty team </a:t>
                      </a:r>
                    </a:p>
                    <a:p>
                      <a:r>
                        <a:rPr lang="en-GB" sz="1600" b="1" dirty="0"/>
                        <a:t>OT &amp; 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105592"/>
                  </a:ext>
                </a:extLst>
              </a:tr>
              <a:tr h="433564">
                <a:tc>
                  <a:txBody>
                    <a:bodyPr/>
                    <a:lstStyle/>
                    <a:p>
                      <a:r>
                        <a:rPr lang="en-GB" sz="1600" b="1" dirty="0"/>
                        <a:t>KCUK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027413"/>
                  </a:ext>
                </a:extLst>
              </a:tr>
              <a:tr h="206103">
                <a:tc>
                  <a:txBody>
                    <a:bodyPr/>
                    <a:lstStyle/>
                    <a:p>
                      <a:r>
                        <a:rPr lang="en-GB" sz="1600" b="1" dirty="0"/>
                        <a:t>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643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091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5FCBC-9B5B-1C66-0F89-C8457A361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79" y="1"/>
            <a:ext cx="11801985" cy="1078992"/>
          </a:xfrm>
        </p:spPr>
        <p:txBody>
          <a:bodyPr>
            <a:normAutofit/>
          </a:bodyPr>
          <a:lstStyle/>
          <a:p>
            <a:r>
              <a:rPr lang="en-GB" sz="2800" dirty="0"/>
              <a:t>Step 5 – Engaging with stakeholders (Feb 2025)</a:t>
            </a:r>
            <a:br>
              <a:rPr lang="en-GB" dirty="0"/>
            </a:br>
            <a:r>
              <a:rPr lang="en-GB" sz="1600" dirty="0"/>
              <a:t>Using this 30/60/90-day template to plan how you will engage and communicate with your key stakeholders 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EA4F8C-274F-31E1-BE73-E98E3FEB9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A7407-A20E-4A0B-A3A5-2AD794AF9A1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B95F02-D510-1DBB-62EB-FDCB1525F400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477973384"/>
              </p:ext>
            </p:extLst>
          </p:nvPr>
        </p:nvGraphicFramePr>
        <p:xfrm>
          <a:off x="70039" y="917016"/>
          <a:ext cx="12051921" cy="5203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890">
                  <a:extLst>
                    <a:ext uri="{9D8B030D-6E8A-4147-A177-3AD203B41FA5}">
                      <a16:colId xmlns:a16="http://schemas.microsoft.com/office/drawing/2014/main" val="2666824286"/>
                    </a:ext>
                  </a:extLst>
                </a:gridCol>
                <a:gridCol w="6737231">
                  <a:extLst>
                    <a:ext uri="{9D8B030D-6E8A-4147-A177-3AD203B41FA5}">
                      <a16:colId xmlns:a16="http://schemas.microsoft.com/office/drawing/2014/main" val="312215832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199010734"/>
                    </a:ext>
                  </a:extLst>
                </a:gridCol>
              </a:tblGrid>
              <a:tr h="44777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Action(s)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 will ensure this is 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986093"/>
                  </a:ext>
                </a:extLst>
              </a:tr>
              <a:tr h="1376355">
                <a:tc>
                  <a:txBody>
                    <a:bodyPr/>
                    <a:lstStyle/>
                    <a:p>
                      <a:r>
                        <a:rPr lang="en-GB" sz="1600" b="1" dirty="0"/>
                        <a:t>30 days</a:t>
                      </a:r>
                    </a:p>
                    <a:p>
                      <a:r>
                        <a:rPr lang="en-GB" sz="1600" b="1" dirty="0"/>
                        <a:t>(13 Mar) </a:t>
                      </a:r>
                    </a:p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Present to AKC team meeting 12.02.25-rolling agenda</a:t>
                      </a:r>
                    </a:p>
                    <a:p>
                      <a:r>
                        <a:rPr lang="en-GB" sz="1600" b="1" dirty="0"/>
                        <a:t>Meet with KCUK Clair re patient information sheet</a:t>
                      </a:r>
                    </a:p>
                    <a:p>
                      <a:r>
                        <a:rPr lang="en-GB" sz="1600" b="1" dirty="0"/>
                        <a:t>Send photos of waiting areas</a:t>
                      </a:r>
                    </a:p>
                    <a:p>
                      <a:r>
                        <a:rPr lang="en-GB" sz="1600" b="1" dirty="0"/>
                        <a:t>Script for asking questions</a:t>
                      </a:r>
                    </a:p>
                    <a:p>
                      <a:r>
                        <a:rPr lang="en-GB" sz="1600" b="1" dirty="0"/>
                        <a:t>Develop training for staff </a:t>
                      </a:r>
                    </a:p>
                    <a:p>
                      <a:r>
                        <a:rPr lang="en-GB" sz="1600" b="1" dirty="0"/>
                        <a:t>Escalate VD build</a:t>
                      </a:r>
                    </a:p>
                    <a:p>
                      <a:r>
                        <a:rPr lang="en-GB" sz="1600" b="1" dirty="0"/>
                        <a:t>Hot topics </a:t>
                      </a:r>
                    </a:p>
                    <a:p>
                      <a:r>
                        <a:rPr lang="en-GB" sz="1600" b="1" dirty="0"/>
                        <a:t>Planning for Birmingham</a:t>
                      </a:r>
                    </a:p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Jan/Csilla </a:t>
                      </a:r>
                    </a:p>
                    <a:p>
                      <a:endParaRPr lang="en-GB" sz="1600" b="1" dirty="0"/>
                    </a:p>
                    <a:p>
                      <a:endParaRPr lang="en-GB" sz="1600" b="1" dirty="0"/>
                    </a:p>
                    <a:p>
                      <a:r>
                        <a:rPr lang="en-GB" sz="1600" b="1" dirty="0" err="1"/>
                        <a:t>Macius</a:t>
                      </a:r>
                      <a:endParaRPr lang="en-GB" sz="1600" b="1" dirty="0"/>
                    </a:p>
                    <a:p>
                      <a:r>
                        <a:rPr lang="en-GB" sz="1600" b="1" dirty="0" err="1"/>
                        <a:t>Macius</a:t>
                      </a:r>
                      <a:r>
                        <a:rPr lang="en-GB" sz="1600" b="1" dirty="0"/>
                        <a:t>, Jo, core team</a:t>
                      </a:r>
                    </a:p>
                    <a:p>
                      <a:r>
                        <a:rPr lang="en-GB" sz="1600" b="1" dirty="0"/>
                        <a:t>Sarah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134124"/>
                  </a:ext>
                </a:extLst>
              </a:tr>
              <a:tr h="1376355">
                <a:tc>
                  <a:txBody>
                    <a:bodyPr/>
                    <a:lstStyle/>
                    <a:p>
                      <a:r>
                        <a:rPr lang="en-GB" sz="1600" b="1" dirty="0"/>
                        <a:t>60 days</a:t>
                      </a:r>
                    </a:p>
                    <a:p>
                      <a:r>
                        <a:rPr lang="en-GB" sz="1600" b="1" dirty="0"/>
                        <a:t>(12 Apr) </a:t>
                      </a:r>
                    </a:p>
                    <a:p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AKC summit – present project </a:t>
                      </a:r>
                    </a:p>
                    <a:p>
                      <a:r>
                        <a:rPr lang="en-GB" sz="1600" b="1" dirty="0"/>
                        <a:t>Deliver training staff </a:t>
                      </a:r>
                    </a:p>
                    <a:p>
                      <a:r>
                        <a:rPr lang="en-GB" sz="1600" b="1" dirty="0"/>
                        <a:t>KPA newsletter item- update KPA team </a:t>
                      </a:r>
                    </a:p>
                    <a:p>
                      <a:r>
                        <a:rPr lang="en-GB" sz="1600" b="1" dirty="0"/>
                        <a:t>SILS tool live on VD</a:t>
                      </a:r>
                    </a:p>
                    <a:p>
                      <a:r>
                        <a:rPr lang="en-GB" sz="1600" b="1" dirty="0"/>
                        <a:t>Service line meeting and divisional board update.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Jo Henry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963573"/>
                  </a:ext>
                </a:extLst>
              </a:tr>
              <a:tr h="1092919">
                <a:tc>
                  <a:txBody>
                    <a:bodyPr/>
                    <a:lstStyle/>
                    <a:p>
                      <a:r>
                        <a:rPr lang="en-GB" sz="1600" b="1" dirty="0"/>
                        <a:t>90 days</a:t>
                      </a:r>
                    </a:p>
                    <a:p>
                      <a:r>
                        <a:rPr lang="en-GB" sz="1600" b="1" dirty="0"/>
                        <a:t>(12 May)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Start SILS  screening for new patients to AKC clinic</a:t>
                      </a:r>
                    </a:p>
                    <a:p>
                      <a:r>
                        <a:rPr lang="en-GB" sz="1600" b="1" dirty="0"/>
                        <a:t>Top tips to guide post SILS where to get help/advice</a:t>
                      </a:r>
                    </a:p>
                    <a:p>
                      <a:r>
                        <a:rPr lang="en-GB" sz="1600" b="1" dirty="0"/>
                        <a:t>Monitor number of SILS 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1387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3650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A9EE9-B0F7-B1E9-A379-A96E04B61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3CBD5-126F-0293-B062-1E7196233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474" y="2498852"/>
            <a:ext cx="9540000" cy="12604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Step 6: Define drivers &amp; developing change ideas</a:t>
            </a:r>
            <a:br>
              <a:rPr lang="en-GB" dirty="0"/>
            </a:br>
            <a:r>
              <a:rPr lang="en-GB" dirty="0"/>
              <a:t>Driver diagrams, Priority matrix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4476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89DDE-C9F5-482B-19B1-37C32DF78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CCDC74-89E6-F857-FA8B-F8C7F7DF917A}"/>
              </a:ext>
            </a:extLst>
          </p:cNvPr>
          <p:cNvSpPr/>
          <p:nvPr/>
        </p:nvSpPr>
        <p:spPr>
          <a:xfrm>
            <a:off x="90236" y="1475007"/>
            <a:ext cx="1445291" cy="45806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/>
              <a:t>Aim</a:t>
            </a:r>
          </a:p>
          <a:p>
            <a:endParaRPr lang="en-GB" sz="1600" b="1" dirty="0"/>
          </a:p>
          <a:p>
            <a:r>
              <a:rPr lang="en-GB" sz="1400" b="1" dirty="0"/>
              <a:t>60% of AKC patients to have health literacy documented on </a:t>
            </a:r>
            <a:r>
              <a:rPr lang="en-GB" sz="1400" b="1" dirty="0" err="1"/>
              <a:t>Vitaldata</a:t>
            </a:r>
            <a:r>
              <a:rPr lang="en-GB" sz="1400" b="1" dirty="0"/>
              <a:t> using “Single Item Literacy Screen” tool by 31/12/25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0B20430-431E-27B0-1E86-254F576759C9}"/>
              </a:ext>
            </a:extLst>
          </p:cNvPr>
          <p:cNvSpPr/>
          <p:nvPr/>
        </p:nvSpPr>
        <p:spPr>
          <a:xfrm>
            <a:off x="2406063" y="1911466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Staff awareness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F4EF976-CC80-65FA-B928-594CABCC852E}"/>
              </a:ext>
            </a:extLst>
          </p:cNvPr>
          <p:cNvSpPr/>
          <p:nvPr/>
        </p:nvSpPr>
        <p:spPr>
          <a:xfrm>
            <a:off x="2518357" y="4576484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Measurement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623265B-979C-F7F1-6096-D05C1B0EC7AE}"/>
              </a:ext>
            </a:extLst>
          </p:cNvPr>
          <p:cNvSpPr/>
          <p:nvPr/>
        </p:nvSpPr>
        <p:spPr>
          <a:xfrm>
            <a:off x="5081337" y="1972184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Staff education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1C2D066-B691-0D9A-8B4E-502E4F6B48FA}"/>
              </a:ext>
            </a:extLst>
          </p:cNvPr>
          <p:cNvSpPr/>
          <p:nvPr/>
        </p:nvSpPr>
        <p:spPr>
          <a:xfrm>
            <a:off x="5081337" y="4652684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Tools on Vital Data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7DE63B-3946-70B1-F99C-5B0AD7C77FF8}"/>
              </a:ext>
            </a:extLst>
          </p:cNvPr>
          <p:cNvSpPr/>
          <p:nvPr/>
        </p:nvSpPr>
        <p:spPr>
          <a:xfrm>
            <a:off x="8107700" y="1578644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Staff survey results end of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June (Janette)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1F47DFC-5C46-90ED-9A66-8273772CE731}"/>
              </a:ext>
            </a:extLst>
          </p:cNvPr>
          <p:cNvSpPr/>
          <p:nvPr/>
        </p:nvSpPr>
        <p:spPr>
          <a:xfrm>
            <a:off x="8073441" y="1915439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Roll out education by end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ofJuly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 (Jo)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98D3CB6-22E3-D63F-BEA0-D07DFECFC754}"/>
              </a:ext>
            </a:extLst>
          </p:cNvPr>
          <p:cNvSpPr/>
          <p:nvPr/>
        </p:nvSpPr>
        <p:spPr>
          <a:xfrm>
            <a:off x="8175528" y="4090832"/>
            <a:ext cx="3839995" cy="43853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Vital data changes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(Dave)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add a field to Pt vital data to reflect offered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397C196-A625-8711-7F95-991B6C75DF0C}"/>
              </a:ext>
            </a:extLst>
          </p:cNvPr>
          <p:cNvSpPr/>
          <p:nvPr/>
        </p:nvSpPr>
        <p:spPr>
          <a:xfrm>
            <a:off x="8141354" y="4708832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Run reports monthly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(Dave)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92FF4D1-F278-210A-1A6E-2CF5181CD1D9}"/>
              </a:ext>
            </a:extLst>
          </p:cNvPr>
          <p:cNvSpPr/>
          <p:nvPr/>
        </p:nvSpPr>
        <p:spPr>
          <a:xfrm>
            <a:off x="8175528" y="5126958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Missed appointments data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(Sarah)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FF00"/>
              </a:highlight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5AF98C4-F86F-899B-2080-15E706AD86B7}"/>
              </a:ext>
            </a:extLst>
          </p:cNvPr>
          <p:cNvSpPr/>
          <p:nvPr/>
        </p:nvSpPr>
        <p:spPr>
          <a:xfrm>
            <a:off x="8073440" y="2255158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Have MDT fill in SILS question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(Lisa)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FF00"/>
              </a:highlight>
              <a:uLnTx/>
              <a:uFillTx/>
              <a:latin typeface="Visby Round CF"/>
              <a:ea typeface="+mn-ea"/>
              <a:cs typeface="+mn-cs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93177BA-408E-4A04-6273-B355F2D59EE2}"/>
              </a:ext>
            </a:extLst>
          </p:cNvPr>
          <p:cNvCxnSpPr>
            <a:cxnSpLocks/>
            <a:stCxn id="5" idx="3"/>
            <a:endCxn id="8" idx="1"/>
          </p:cNvCxnSpPr>
          <p:nvPr/>
        </p:nvCxnSpPr>
        <p:spPr>
          <a:xfrm flipV="1">
            <a:off x="1535527" y="2144077"/>
            <a:ext cx="870536" cy="16212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278F22D-E901-7E17-42CE-EC2C36DE19EB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>
            <a:off x="1535527" y="3765318"/>
            <a:ext cx="982830" cy="10437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FC71862-A863-34B6-CC36-8F90C34B83BE}"/>
              </a:ext>
            </a:extLst>
          </p:cNvPr>
          <p:cNvCxnSpPr>
            <a:stCxn id="8" idx="3"/>
            <a:endCxn id="11" idx="1"/>
          </p:cNvCxnSpPr>
          <p:nvPr/>
        </p:nvCxnSpPr>
        <p:spPr>
          <a:xfrm flipV="1">
            <a:off x="4210800" y="2128595"/>
            <a:ext cx="870537" cy="154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9307DBD-56BC-AEE3-2318-1E247DC1DBFA}"/>
              </a:ext>
            </a:extLst>
          </p:cNvPr>
          <p:cNvCxnSpPr>
            <a:stCxn id="9" idx="3"/>
            <a:endCxn id="12" idx="1"/>
          </p:cNvCxnSpPr>
          <p:nvPr/>
        </p:nvCxnSpPr>
        <p:spPr>
          <a:xfrm>
            <a:off x="4323094" y="4809095"/>
            <a:ext cx="75824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>
            <a:extLst>
              <a:ext uri="{FF2B5EF4-FFF2-40B4-BE49-F238E27FC236}">
                <a16:creationId xmlns:a16="http://schemas.microsoft.com/office/drawing/2014/main" id="{5AF85201-262D-8809-445E-EE3BFAAF7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36" y="43238"/>
            <a:ext cx="10772836" cy="679485"/>
          </a:xfrm>
        </p:spPr>
        <p:txBody>
          <a:bodyPr/>
          <a:lstStyle/>
          <a:p>
            <a:r>
              <a:rPr lang="en-GB" dirty="0"/>
              <a:t> </a:t>
            </a:r>
            <a:r>
              <a:rPr lang="en-GB" sz="2800" dirty="0"/>
              <a:t>Step 6: Define Drivers &amp; Developing change ideas 1 – (April 2025)</a:t>
            </a:r>
            <a:endParaRPr lang="en-GB" dirty="0"/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3485EE4-B798-A8C1-6905-93B4F33AF3C0}"/>
              </a:ext>
            </a:extLst>
          </p:cNvPr>
          <p:cNvCxnSpPr>
            <a:stCxn id="11" idx="3"/>
            <a:endCxn id="17" idx="1"/>
          </p:cNvCxnSpPr>
          <p:nvPr/>
        </p:nvCxnSpPr>
        <p:spPr>
          <a:xfrm flipV="1">
            <a:off x="7110663" y="1678907"/>
            <a:ext cx="997037" cy="449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DB634CC-CF08-381C-627A-BF36111461A9}"/>
              </a:ext>
            </a:extLst>
          </p:cNvPr>
          <p:cNvCxnSpPr>
            <a:stCxn id="11" idx="3"/>
            <a:endCxn id="18" idx="1"/>
          </p:cNvCxnSpPr>
          <p:nvPr/>
        </p:nvCxnSpPr>
        <p:spPr>
          <a:xfrm flipV="1">
            <a:off x="7110663" y="2015702"/>
            <a:ext cx="962778" cy="112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DDA87DB8-5E2D-C6D1-799D-97B05370EBB2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 flipV="1">
            <a:off x="7110663" y="4310097"/>
            <a:ext cx="1064865" cy="498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D9CC91D3-75F0-981B-BADD-1CEE8C51C7AF}"/>
              </a:ext>
            </a:extLst>
          </p:cNvPr>
          <p:cNvCxnSpPr>
            <a:stCxn id="11" idx="3"/>
            <a:endCxn id="24" idx="1"/>
          </p:cNvCxnSpPr>
          <p:nvPr/>
        </p:nvCxnSpPr>
        <p:spPr>
          <a:xfrm>
            <a:off x="7110663" y="2128595"/>
            <a:ext cx="962777" cy="226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9F54460F-D0A0-04AD-668E-FFB555888CA5}"/>
              </a:ext>
            </a:extLst>
          </p:cNvPr>
          <p:cNvCxnSpPr>
            <a:stCxn id="12" idx="3"/>
            <a:endCxn id="21" idx="1"/>
          </p:cNvCxnSpPr>
          <p:nvPr/>
        </p:nvCxnSpPr>
        <p:spPr>
          <a:xfrm>
            <a:off x="7110663" y="4809095"/>
            <a:ext cx="10306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4EE82B83-E4CF-E681-05AB-A39E875AEB18}"/>
              </a:ext>
            </a:extLst>
          </p:cNvPr>
          <p:cNvCxnSpPr>
            <a:stCxn id="12" idx="3"/>
            <a:endCxn id="22" idx="1"/>
          </p:cNvCxnSpPr>
          <p:nvPr/>
        </p:nvCxnSpPr>
        <p:spPr>
          <a:xfrm>
            <a:off x="7110663" y="4809095"/>
            <a:ext cx="1064865" cy="418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23">
            <a:extLst>
              <a:ext uri="{FF2B5EF4-FFF2-40B4-BE49-F238E27FC236}">
                <a16:creationId xmlns:a16="http://schemas.microsoft.com/office/drawing/2014/main" id="{4F2BB6B7-68A1-EBDA-1470-D5E470F4855F}"/>
              </a:ext>
            </a:extLst>
          </p:cNvPr>
          <p:cNvSpPr/>
          <p:nvPr/>
        </p:nvSpPr>
        <p:spPr>
          <a:xfrm>
            <a:off x="8107699" y="2570762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1"/>
                </a:solidFill>
                <a:latin typeface="Visby Round CF"/>
              </a:rPr>
              <a:t>Chunk and check, teach back </a:t>
            </a:r>
            <a:r>
              <a:rPr lang="en-GB" sz="1200" dirty="0">
                <a:solidFill>
                  <a:schemeClr val="tx1"/>
                </a:solidFill>
                <a:highlight>
                  <a:srgbClr val="00FF00"/>
                </a:highlight>
                <a:latin typeface="Visby Round CF"/>
              </a:rPr>
              <a:t>(Jo)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FF00"/>
              </a:highlight>
              <a:uLnTx/>
              <a:uFillTx/>
              <a:latin typeface="Visby Round CF"/>
              <a:ea typeface="+mn-ea"/>
              <a:cs typeface="+mn-cs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67C8D72-432E-7948-E6AC-295CFE6D9BEE}"/>
              </a:ext>
            </a:extLst>
          </p:cNvPr>
          <p:cNvCxnSpPr>
            <a:stCxn id="11" idx="3"/>
            <a:endCxn id="2" idx="1"/>
          </p:cNvCxnSpPr>
          <p:nvPr/>
        </p:nvCxnSpPr>
        <p:spPr>
          <a:xfrm>
            <a:off x="7110663" y="2128595"/>
            <a:ext cx="997036" cy="542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369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5E102-E36E-52A9-3ADF-FD76C96F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2CF36F0-6FEC-B339-8512-32BD60718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51663"/>
            <a:ext cx="9540000" cy="1260475"/>
          </a:xfrm>
        </p:spPr>
        <p:txBody>
          <a:bodyPr>
            <a:normAutofit/>
          </a:bodyPr>
          <a:lstStyle/>
          <a:p>
            <a:pPr algn="ctr"/>
            <a:r>
              <a:rPr lang="en-GB" sz="2800" dirty="0"/>
              <a:t>Prioritising change ideas-Year 1 (April 2025)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6DB71A-5A26-2DA4-A763-F4B07837F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038" y="1055572"/>
            <a:ext cx="9002076" cy="507968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F3D344-4530-A7F8-FEEC-64A7011829A0}"/>
              </a:ext>
            </a:extLst>
          </p:cNvPr>
          <p:cNvSpPr txBox="1"/>
          <p:nvPr/>
        </p:nvSpPr>
        <p:spPr>
          <a:xfrm>
            <a:off x="5315315" y="1256578"/>
            <a:ext cx="1157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00FF00"/>
                </a:highlight>
              </a:rPr>
              <a:t>30 Days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3ABBC7-9820-BA89-A481-CD91B3ABA700}"/>
              </a:ext>
            </a:extLst>
          </p:cNvPr>
          <p:cNvSpPr txBox="1"/>
          <p:nvPr/>
        </p:nvSpPr>
        <p:spPr>
          <a:xfrm>
            <a:off x="9661007" y="1218838"/>
            <a:ext cx="1471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00FF00"/>
                </a:highlight>
              </a:rPr>
              <a:t>60/90 Days</a:t>
            </a:r>
          </a:p>
        </p:txBody>
      </p:sp>
      <p:sp>
        <p:nvSpPr>
          <p:cNvPr id="13" name="Rounded Rectangle 21">
            <a:extLst>
              <a:ext uri="{FF2B5EF4-FFF2-40B4-BE49-F238E27FC236}">
                <a16:creationId xmlns:a16="http://schemas.microsoft.com/office/drawing/2014/main" id="{9F34D150-1294-6B64-8122-14F23AF3525F}"/>
              </a:ext>
            </a:extLst>
          </p:cNvPr>
          <p:cNvSpPr/>
          <p:nvPr/>
        </p:nvSpPr>
        <p:spPr>
          <a:xfrm>
            <a:off x="2598821" y="2484639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Missed appointments data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(Sarah)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FF00"/>
              </a:highlight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14" name="Rounded Rectangle 16">
            <a:extLst>
              <a:ext uri="{FF2B5EF4-FFF2-40B4-BE49-F238E27FC236}">
                <a16:creationId xmlns:a16="http://schemas.microsoft.com/office/drawing/2014/main" id="{5549EE78-E38A-788A-AA04-8F01B655A23C}"/>
              </a:ext>
            </a:extLst>
          </p:cNvPr>
          <p:cNvSpPr/>
          <p:nvPr/>
        </p:nvSpPr>
        <p:spPr>
          <a:xfrm>
            <a:off x="2598820" y="2775130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Staff survey results end of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June (Janette)</a:t>
            </a:r>
          </a:p>
        </p:txBody>
      </p:sp>
      <p:sp>
        <p:nvSpPr>
          <p:cNvPr id="15" name="Rounded Rectangle 26">
            <a:extLst>
              <a:ext uri="{FF2B5EF4-FFF2-40B4-BE49-F238E27FC236}">
                <a16:creationId xmlns:a16="http://schemas.microsoft.com/office/drawing/2014/main" id="{C2FBBAFD-7ABD-57B8-933F-2FA84FF69DAC}"/>
              </a:ext>
            </a:extLst>
          </p:cNvPr>
          <p:cNvSpPr/>
          <p:nvPr/>
        </p:nvSpPr>
        <p:spPr>
          <a:xfrm>
            <a:off x="2598820" y="3085008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Add in awareness of question into session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Jo</a:t>
            </a:r>
          </a:p>
        </p:txBody>
      </p:sp>
      <p:sp>
        <p:nvSpPr>
          <p:cNvPr id="16" name="Rounded Rectangle 25">
            <a:extLst>
              <a:ext uri="{FF2B5EF4-FFF2-40B4-BE49-F238E27FC236}">
                <a16:creationId xmlns:a16="http://schemas.microsoft.com/office/drawing/2014/main" id="{6A3B37D4-4DE8-4C8B-2D7A-CEFA26507C1F}"/>
              </a:ext>
            </a:extLst>
          </p:cNvPr>
          <p:cNvSpPr/>
          <p:nvPr/>
        </p:nvSpPr>
        <p:spPr>
          <a:xfrm>
            <a:off x="2598820" y="3394886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Look at questions in session evaluation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(Juan)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FF00"/>
              </a:highlight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17" name="Rounded Rectangle 19">
            <a:extLst>
              <a:ext uri="{FF2B5EF4-FFF2-40B4-BE49-F238E27FC236}">
                <a16:creationId xmlns:a16="http://schemas.microsoft.com/office/drawing/2014/main" id="{85AF5A42-BD7B-34E8-69E7-5CC3B52345CF}"/>
              </a:ext>
            </a:extLst>
          </p:cNvPr>
          <p:cNvSpPr/>
          <p:nvPr/>
        </p:nvSpPr>
        <p:spPr>
          <a:xfrm>
            <a:off x="6816290" y="2510786"/>
            <a:ext cx="3882197" cy="43853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Vital data changes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(Dave)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add a field to Pt vital data to reflect offered</a:t>
            </a:r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048C9A9C-D309-93A1-12CC-7BB9C1848C27}"/>
              </a:ext>
            </a:extLst>
          </p:cNvPr>
          <p:cNvSpPr/>
          <p:nvPr/>
        </p:nvSpPr>
        <p:spPr>
          <a:xfrm>
            <a:off x="8542165" y="1876491"/>
            <a:ext cx="2156322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Run reports monthly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(Dave)</a:t>
            </a:r>
          </a:p>
        </p:txBody>
      </p:sp>
      <p:sp>
        <p:nvSpPr>
          <p:cNvPr id="19" name="Rounded Rectangle 24">
            <a:extLst>
              <a:ext uri="{FF2B5EF4-FFF2-40B4-BE49-F238E27FC236}">
                <a16:creationId xmlns:a16="http://schemas.microsoft.com/office/drawing/2014/main" id="{1626957E-F7F8-9644-A14B-CD980D47A68F}"/>
              </a:ext>
            </a:extLst>
          </p:cNvPr>
          <p:cNvSpPr/>
          <p:nvPr/>
        </p:nvSpPr>
        <p:spPr>
          <a:xfrm>
            <a:off x="6816290" y="2142707"/>
            <a:ext cx="3882197" cy="31883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Someone from team to attend KPA meeting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Jo/Jan &amp; Patricia</a:t>
            </a:r>
          </a:p>
        </p:txBody>
      </p:sp>
      <p:sp>
        <p:nvSpPr>
          <p:cNvPr id="20" name="Rounded Rectangle 17">
            <a:extLst>
              <a:ext uri="{FF2B5EF4-FFF2-40B4-BE49-F238E27FC236}">
                <a16:creationId xmlns:a16="http://schemas.microsoft.com/office/drawing/2014/main" id="{8F06E087-E885-53A5-91E6-9BD5EA20B59C}"/>
              </a:ext>
            </a:extLst>
          </p:cNvPr>
          <p:cNvSpPr/>
          <p:nvPr/>
        </p:nvSpPr>
        <p:spPr>
          <a:xfrm>
            <a:off x="6606271" y="1247349"/>
            <a:ext cx="3102528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Roll out education by end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ofJuly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 (Jo)</a:t>
            </a:r>
          </a:p>
        </p:txBody>
      </p:sp>
      <p:sp>
        <p:nvSpPr>
          <p:cNvPr id="21" name="Rounded Rectangle 18">
            <a:extLst>
              <a:ext uri="{FF2B5EF4-FFF2-40B4-BE49-F238E27FC236}">
                <a16:creationId xmlns:a16="http://schemas.microsoft.com/office/drawing/2014/main" id="{218D9FE9-0A5E-AE3F-C6AE-241A7DB2A9BF}"/>
              </a:ext>
            </a:extLst>
          </p:cNvPr>
          <p:cNvSpPr/>
          <p:nvPr/>
        </p:nvSpPr>
        <p:spPr>
          <a:xfrm>
            <a:off x="6631284" y="1887527"/>
            <a:ext cx="1805728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X3 sessions yearly</a:t>
            </a:r>
          </a:p>
        </p:txBody>
      </p:sp>
      <p:sp>
        <p:nvSpPr>
          <p:cNvPr id="22" name="Rounded Rectangle 27">
            <a:extLst>
              <a:ext uri="{FF2B5EF4-FFF2-40B4-BE49-F238E27FC236}">
                <a16:creationId xmlns:a16="http://schemas.microsoft.com/office/drawing/2014/main" id="{41F5A97D-308E-C8BB-FDA2-96F19051BADB}"/>
              </a:ext>
            </a:extLst>
          </p:cNvPr>
          <p:cNvSpPr/>
          <p:nvPr/>
        </p:nvSpPr>
        <p:spPr>
          <a:xfrm>
            <a:off x="6824323" y="3003970"/>
            <a:ext cx="3874164" cy="56312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Why do people not attend education session? Audit and call pts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(Princess &amp; </a:t>
            </a:r>
            <a:r>
              <a:rPr lang="en-GB" sz="1200" dirty="0">
                <a:solidFill>
                  <a:schemeClr val="tx1"/>
                </a:solidFill>
                <a:highlight>
                  <a:srgbClr val="00FF00"/>
                </a:highlight>
                <a:latin typeface="Visby Round CF"/>
              </a:rPr>
              <a:t>Z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ara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).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Start with St Pancreas, Edgware, Tottenham and Royal Free</a:t>
            </a:r>
          </a:p>
        </p:txBody>
      </p:sp>
      <p:sp>
        <p:nvSpPr>
          <p:cNvPr id="23" name="Rounded Rectangle 23">
            <a:extLst>
              <a:ext uri="{FF2B5EF4-FFF2-40B4-BE49-F238E27FC236}">
                <a16:creationId xmlns:a16="http://schemas.microsoft.com/office/drawing/2014/main" id="{9FBE71B0-292F-A7B1-AF0C-77E7D60E5D73}"/>
              </a:ext>
            </a:extLst>
          </p:cNvPr>
          <p:cNvSpPr/>
          <p:nvPr/>
        </p:nvSpPr>
        <p:spPr>
          <a:xfrm>
            <a:off x="2598819" y="4088145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Have MDT fill in SILS question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(Lisa)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FF00"/>
              </a:highlight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24" name="Rounded Rectangle 22">
            <a:extLst>
              <a:ext uri="{FF2B5EF4-FFF2-40B4-BE49-F238E27FC236}">
                <a16:creationId xmlns:a16="http://schemas.microsoft.com/office/drawing/2014/main" id="{CC5AC9C8-1B01-A31C-CB2C-5EED7D8B4E9E}"/>
              </a:ext>
            </a:extLst>
          </p:cNvPr>
          <p:cNvSpPr/>
          <p:nvPr/>
        </p:nvSpPr>
        <p:spPr>
          <a:xfrm>
            <a:off x="6807228" y="4030284"/>
            <a:ext cx="3891259" cy="732348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Invite pts by nurses, requirements for reimbursing pts, accessing sessions, advertising sessions, incentivise pts to attend </a:t>
            </a:r>
          </a:p>
          <a:p>
            <a:pPr algn="ctr"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</a:t>
            </a:r>
            <a:r>
              <a:rPr lang="en-GB" sz="1200" dirty="0">
                <a:solidFill>
                  <a:schemeClr val="tx1"/>
                </a:solidFill>
                <a:highlight>
                  <a:srgbClr val="00FF00"/>
                </a:highlight>
                <a:latin typeface="Visby Round CF"/>
              </a:rPr>
              <a:t>J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uan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, Princess, Lalini, Magda) by Sept</a:t>
            </a:r>
          </a:p>
        </p:txBody>
      </p:sp>
    </p:spTree>
    <p:extLst>
      <p:ext uri="{BB962C8B-B14F-4D97-AF65-F5344CB8AC3E}">
        <p14:creationId xmlns:p14="http://schemas.microsoft.com/office/powerpoint/2010/main" val="2779874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5FF3F-C6AC-C39A-C8ED-FC95069C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2D1D177-6946-8A8B-C4E4-5AB88BB09758}"/>
              </a:ext>
            </a:extLst>
          </p:cNvPr>
          <p:cNvSpPr/>
          <p:nvPr/>
        </p:nvSpPr>
        <p:spPr>
          <a:xfrm>
            <a:off x="200526" y="1524000"/>
            <a:ext cx="1371600" cy="45479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600" b="1" dirty="0"/>
              <a:t> Aim</a:t>
            </a:r>
          </a:p>
          <a:p>
            <a:pPr algn="ctr">
              <a:defRPr/>
            </a:pPr>
            <a:r>
              <a:rPr lang="en-GB" sz="1600" b="1" dirty="0"/>
              <a:t> </a:t>
            </a:r>
          </a:p>
          <a:p>
            <a:pPr algn="ctr">
              <a:defRPr/>
            </a:pPr>
            <a:r>
              <a:rPr lang="en-GB" sz="1400" b="1" dirty="0"/>
              <a:t>The impact of recording the SILS score</a:t>
            </a:r>
          </a:p>
          <a:p>
            <a:pPr algn="ctr">
              <a:defRPr/>
            </a:pPr>
            <a:r>
              <a:rPr lang="en-GB" sz="1400" b="1" dirty="0"/>
              <a:t>So what?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B6332C3-CBBF-B5FA-4B3B-9E4C2B94FE69}"/>
              </a:ext>
            </a:extLst>
          </p:cNvPr>
          <p:cNvSpPr/>
          <p:nvPr/>
        </p:nvSpPr>
        <p:spPr>
          <a:xfrm>
            <a:off x="2534650" y="3368730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Communication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C79C221-7474-772C-5C73-837489EC9BCD}"/>
              </a:ext>
            </a:extLst>
          </p:cNvPr>
          <p:cNvSpPr/>
          <p:nvPr/>
        </p:nvSpPr>
        <p:spPr>
          <a:xfrm>
            <a:off x="2534651" y="4946677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Digital Literacy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4A95DF2-9C88-B739-AA2E-14C0548F46FF}"/>
              </a:ext>
            </a:extLst>
          </p:cNvPr>
          <p:cNvSpPr/>
          <p:nvPr/>
        </p:nvSpPr>
        <p:spPr>
          <a:xfrm>
            <a:off x="5081337" y="3916223"/>
            <a:ext cx="2029326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Record language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06F6170-79BF-C526-003C-43452D3E993C}"/>
              </a:ext>
            </a:extLst>
          </p:cNvPr>
          <p:cNvSpPr/>
          <p:nvPr/>
        </p:nvSpPr>
        <p:spPr>
          <a:xfrm>
            <a:off x="5074913" y="4793567"/>
            <a:ext cx="2029325" cy="505323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Assessing level of education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E020E54-AEEC-D828-F065-BD3B9B40315F}"/>
              </a:ext>
            </a:extLst>
          </p:cNvPr>
          <p:cNvSpPr/>
          <p:nvPr/>
        </p:nvSpPr>
        <p:spPr>
          <a:xfrm>
            <a:off x="8137606" y="4697031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Create visual tools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CE98C0A-0E6A-57A5-6A0D-C182EA5331F0}"/>
              </a:ext>
            </a:extLst>
          </p:cNvPr>
          <p:cNvSpPr/>
          <p:nvPr/>
        </p:nvSpPr>
        <p:spPr>
          <a:xfrm>
            <a:off x="8113535" y="5364916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Deprivations scores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96799B9-91A0-1154-A208-3624E16B0F01}"/>
              </a:ext>
            </a:extLst>
          </p:cNvPr>
          <p:cNvSpPr/>
          <p:nvPr/>
        </p:nvSpPr>
        <p:spPr>
          <a:xfrm>
            <a:off x="8141358" y="4945966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Using education questions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28D3FA03-66B0-CF43-CEAB-5C293066378B}"/>
              </a:ext>
            </a:extLst>
          </p:cNvPr>
          <p:cNvSpPr/>
          <p:nvPr/>
        </p:nvSpPr>
        <p:spPr>
          <a:xfrm>
            <a:off x="8111134" y="3735218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Asking advice about how to ask questions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ADAE97C-DEBE-767F-967C-1229DC5FD34C}"/>
              </a:ext>
            </a:extLst>
          </p:cNvPr>
          <p:cNvSpPr/>
          <p:nvPr/>
        </p:nvSpPr>
        <p:spPr>
          <a:xfrm>
            <a:off x="8124265" y="5211372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Add level of education to electronic  system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629D7374-9845-0926-6F47-2DB8F8DCB1AF}"/>
              </a:ext>
            </a:extLst>
          </p:cNvPr>
          <p:cNvSpPr/>
          <p:nvPr/>
        </p:nvSpPr>
        <p:spPr>
          <a:xfrm>
            <a:off x="8119162" y="4452734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Missed appointments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0068B97-1142-2B2D-A545-6137DB205034}"/>
              </a:ext>
            </a:extLst>
          </p:cNvPr>
          <p:cNvSpPr/>
          <p:nvPr/>
        </p:nvSpPr>
        <p:spPr>
          <a:xfrm>
            <a:off x="8132811" y="34279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Patients know best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697A2497-594A-5009-A249-BBD8DFC25D4D}"/>
              </a:ext>
            </a:extLst>
          </p:cNvPr>
          <p:cNvSpPr/>
          <p:nvPr/>
        </p:nvSpPr>
        <p:spPr>
          <a:xfrm>
            <a:off x="8141355" y="1545536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RCA into reasons why pts don’t attend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8FCBF33-C18C-0EB3-499F-EB1FBB07C99E}"/>
              </a:ext>
            </a:extLst>
          </p:cNvPr>
          <p:cNvSpPr/>
          <p:nvPr/>
        </p:nvSpPr>
        <p:spPr>
          <a:xfrm>
            <a:off x="8112222" y="3558183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Text reminder for appointment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738102D-9220-053E-442F-2AACC61981C2}"/>
              </a:ext>
            </a:extLst>
          </p:cNvPr>
          <p:cNvSpPr/>
          <p:nvPr/>
        </p:nvSpPr>
        <p:spPr>
          <a:xfrm>
            <a:off x="8141356" y="3310483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Platforms asking what you would like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E9EAF5D-087F-8BE9-64A5-2D5ABD06B376}"/>
              </a:ext>
            </a:extLst>
          </p:cNvPr>
          <p:cNvSpPr/>
          <p:nvPr/>
        </p:nvSpPr>
        <p:spPr>
          <a:xfrm>
            <a:off x="8124264" y="1782691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Tailor sessions to findings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C175F29-A31D-D636-9F89-0E77F13C2C45}"/>
              </a:ext>
            </a:extLst>
          </p:cNvPr>
          <p:cNvSpPr/>
          <p:nvPr/>
        </p:nvSpPr>
        <p:spPr>
          <a:xfrm>
            <a:off x="8128799" y="4226140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Letters to patients (appropriate language)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B28FFE1-BAB1-5B8E-16FB-E5090272FAB7}"/>
              </a:ext>
            </a:extLst>
          </p:cNvPr>
          <p:cNvSpPr/>
          <p:nvPr/>
        </p:nvSpPr>
        <p:spPr>
          <a:xfrm>
            <a:off x="8111133" y="3986782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1"/>
                </a:solidFill>
                <a:latin typeface="Visby Round CF"/>
              </a:rPr>
              <a:t>Personalise communication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C681002-552B-DB2F-F3ED-0C4F3A6832D2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 flipV="1">
            <a:off x="1572126" y="3601341"/>
            <a:ext cx="962524" cy="196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BB20686-62EA-42A4-0A59-F5423155C330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1572126" y="3797969"/>
            <a:ext cx="962525" cy="13813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>
            <a:extLst>
              <a:ext uri="{FF2B5EF4-FFF2-40B4-BE49-F238E27FC236}">
                <a16:creationId xmlns:a16="http://schemas.microsoft.com/office/drawing/2014/main" id="{9451910B-DAED-7594-D0B5-3261D109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26" y="8553"/>
            <a:ext cx="7398138" cy="772295"/>
          </a:xfrm>
        </p:spPr>
        <p:txBody>
          <a:bodyPr/>
          <a:lstStyle/>
          <a:p>
            <a:r>
              <a:rPr lang="en-GB" sz="1800" dirty="0"/>
              <a:t>Step 6: Define Drivers &amp; Developing change ideas (April 2025) Developing change ideas 2</a:t>
            </a:r>
            <a:endParaRPr lang="en-GB" dirty="0"/>
          </a:p>
        </p:txBody>
      </p:sp>
      <p:sp>
        <p:nvSpPr>
          <p:cNvPr id="44" name="Rounded Rectangle 14">
            <a:extLst>
              <a:ext uri="{FF2B5EF4-FFF2-40B4-BE49-F238E27FC236}">
                <a16:creationId xmlns:a16="http://schemas.microsoft.com/office/drawing/2014/main" id="{9B4D3BA7-E727-237F-46CD-3AC800535E54}"/>
              </a:ext>
            </a:extLst>
          </p:cNvPr>
          <p:cNvSpPr/>
          <p:nvPr/>
        </p:nvSpPr>
        <p:spPr>
          <a:xfrm>
            <a:off x="5081337" y="5605113"/>
            <a:ext cx="2029325" cy="505323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Modality-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treatment options</a:t>
            </a:r>
          </a:p>
        </p:txBody>
      </p:sp>
      <p:sp>
        <p:nvSpPr>
          <p:cNvPr id="48" name="Rounded Rectangle 16">
            <a:extLst>
              <a:ext uri="{FF2B5EF4-FFF2-40B4-BE49-F238E27FC236}">
                <a16:creationId xmlns:a16="http://schemas.microsoft.com/office/drawing/2014/main" id="{F58958CC-175E-C80E-D79B-A8EF73586EEB}"/>
              </a:ext>
            </a:extLst>
          </p:cNvPr>
          <p:cNvSpPr/>
          <p:nvPr/>
        </p:nvSpPr>
        <p:spPr>
          <a:xfrm>
            <a:off x="8119162" y="5659404"/>
            <a:ext cx="3866141" cy="41709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Audit sample patients – is there a correlation between SILS score and treatment </a:t>
            </a: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23FEEAD1-FDAE-7307-E7C5-65807C06E214}"/>
              </a:ext>
            </a:extLst>
          </p:cNvPr>
          <p:cNvSpPr/>
          <p:nvPr/>
        </p:nvSpPr>
        <p:spPr>
          <a:xfrm>
            <a:off x="2534651" y="1893574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 education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D39C9E-792F-280C-ED45-D08CBFFE1FFD}"/>
              </a:ext>
            </a:extLst>
          </p:cNvPr>
          <p:cNvCxnSpPr>
            <a:stCxn id="5" idx="3"/>
            <a:endCxn id="2" idx="1"/>
          </p:cNvCxnSpPr>
          <p:nvPr/>
        </p:nvCxnSpPr>
        <p:spPr>
          <a:xfrm flipV="1">
            <a:off x="1572126" y="2126185"/>
            <a:ext cx="962525" cy="1671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08623527-E950-9629-B75F-F6570B6C736B}"/>
              </a:ext>
            </a:extLst>
          </p:cNvPr>
          <p:cNvSpPr/>
          <p:nvPr/>
        </p:nvSpPr>
        <p:spPr>
          <a:xfrm>
            <a:off x="5113424" y="1479884"/>
            <a:ext cx="2029325" cy="449179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information session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59688A3E-D2BE-FC39-0F02-FB1D0D645D3A}"/>
              </a:ext>
            </a:extLst>
          </p:cNvPr>
          <p:cNvSpPr/>
          <p:nvPr/>
        </p:nvSpPr>
        <p:spPr>
          <a:xfrm>
            <a:off x="5113423" y="2437301"/>
            <a:ext cx="2029325" cy="440299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Delivery method of sessions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71265E0-E026-5458-877F-EC1D41504404}"/>
              </a:ext>
            </a:extLst>
          </p:cNvPr>
          <p:cNvCxnSpPr>
            <a:stCxn id="2" idx="3"/>
            <a:endCxn id="11" idx="1"/>
          </p:cNvCxnSpPr>
          <p:nvPr/>
        </p:nvCxnSpPr>
        <p:spPr>
          <a:xfrm flipV="1">
            <a:off x="4339388" y="1704474"/>
            <a:ext cx="774036" cy="421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FE8792F-1CB6-7850-04CC-AFD5892A701B}"/>
              </a:ext>
            </a:extLst>
          </p:cNvPr>
          <p:cNvCxnSpPr>
            <a:stCxn id="2" idx="3"/>
            <a:endCxn id="12" idx="1"/>
          </p:cNvCxnSpPr>
          <p:nvPr/>
        </p:nvCxnSpPr>
        <p:spPr>
          <a:xfrm>
            <a:off x="4339388" y="2126185"/>
            <a:ext cx="774035" cy="5312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27">
            <a:extLst>
              <a:ext uri="{FF2B5EF4-FFF2-40B4-BE49-F238E27FC236}">
                <a16:creationId xmlns:a16="http://schemas.microsoft.com/office/drawing/2014/main" id="{65943336-62B3-E159-B3C8-9862382B2086}"/>
              </a:ext>
            </a:extLst>
          </p:cNvPr>
          <p:cNvSpPr/>
          <p:nvPr/>
        </p:nvSpPr>
        <p:spPr>
          <a:xfrm>
            <a:off x="8128799" y="288685"/>
            <a:ext cx="3874164" cy="56312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Why do people not attend education session? Audit and call pts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(Princess &amp; </a:t>
            </a:r>
            <a:r>
              <a:rPr lang="en-GB" sz="1200" dirty="0">
                <a:solidFill>
                  <a:schemeClr val="tx1"/>
                </a:solidFill>
                <a:highlight>
                  <a:srgbClr val="00FF00"/>
                </a:highlight>
                <a:latin typeface="Visby Round CF"/>
              </a:rPr>
              <a:t>Z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ara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).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Start with St Pancreas, Edgware, Tottenham and Royal Free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F048FB52-9437-D240-EA2A-EB7D140A6590}"/>
              </a:ext>
            </a:extLst>
          </p:cNvPr>
          <p:cNvSpPr/>
          <p:nvPr/>
        </p:nvSpPr>
        <p:spPr>
          <a:xfrm>
            <a:off x="8128799" y="907354"/>
            <a:ext cx="3882197" cy="31883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Someone from team to attend KPA meeting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Jo/Jan &amp; Patricia</a:t>
            </a:r>
          </a:p>
        </p:txBody>
      </p:sp>
      <p:sp>
        <p:nvSpPr>
          <p:cNvPr id="37" name="Rounded Rectangle 26">
            <a:extLst>
              <a:ext uri="{FF2B5EF4-FFF2-40B4-BE49-F238E27FC236}">
                <a16:creationId xmlns:a16="http://schemas.microsoft.com/office/drawing/2014/main" id="{2A265EE1-0994-DFB9-1D89-0ED716B33B43}"/>
              </a:ext>
            </a:extLst>
          </p:cNvPr>
          <p:cNvSpPr/>
          <p:nvPr/>
        </p:nvSpPr>
        <p:spPr>
          <a:xfrm>
            <a:off x="8141357" y="1301668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Add in awareness of question into session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Jo</a:t>
            </a:r>
          </a:p>
        </p:txBody>
      </p:sp>
      <p:sp>
        <p:nvSpPr>
          <p:cNvPr id="38" name="Rounded Rectangle 25">
            <a:extLst>
              <a:ext uri="{FF2B5EF4-FFF2-40B4-BE49-F238E27FC236}">
                <a16:creationId xmlns:a16="http://schemas.microsoft.com/office/drawing/2014/main" id="{F07F1D65-F0F7-F2F4-E4DC-7A418549E892}"/>
              </a:ext>
            </a:extLst>
          </p:cNvPr>
          <p:cNvSpPr/>
          <p:nvPr/>
        </p:nvSpPr>
        <p:spPr>
          <a:xfrm>
            <a:off x="8124263" y="2017986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Look at questions in session evaluation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(Juan)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FF00"/>
              </a:highlight>
              <a:uLnTx/>
              <a:uFillTx/>
              <a:latin typeface="Visby Round CF"/>
              <a:ea typeface="+mn-ea"/>
              <a:cs typeface="+mn-cs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EEC9076-32EC-545F-B00F-BD9E4007677C}"/>
              </a:ext>
            </a:extLst>
          </p:cNvPr>
          <p:cNvCxnSpPr>
            <a:stCxn id="11" idx="3"/>
            <a:endCxn id="34" idx="1"/>
          </p:cNvCxnSpPr>
          <p:nvPr/>
        </p:nvCxnSpPr>
        <p:spPr>
          <a:xfrm flipV="1">
            <a:off x="7142749" y="570249"/>
            <a:ext cx="986050" cy="11342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B2B60BA-D1BA-10A3-85FC-B549DDCAF290}"/>
              </a:ext>
            </a:extLst>
          </p:cNvPr>
          <p:cNvCxnSpPr>
            <a:stCxn id="11" idx="3"/>
            <a:endCxn id="36" idx="1"/>
          </p:cNvCxnSpPr>
          <p:nvPr/>
        </p:nvCxnSpPr>
        <p:spPr>
          <a:xfrm flipV="1">
            <a:off x="7142749" y="1066772"/>
            <a:ext cx="986050" cy="637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8E7C072-B4C3-8C1A-B807-BA19129689E1}"/>
              </a:ext>
            </a:extLst>
          </p:cNvPr>
          <p:cNvCxnSpPr>
            <a:stCxn id="11" idx="3"/>
            <a:endCxn id="37" idx="1"/>
          </p:cNvCxnSpPr>
          <p:nvPr/>
        </p:nvCxnSpPr>
        <p:spPr>
          <a:xfrm flipV="1">
            <a:off x="7142749" y="1401931"/>
            <a:ext cx="998608" cy="302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7F25D8D-BCA0-4F4D-0D09-D06041A3BF45}"/>
              </a:ext>
            </a:extLst>
          </p:cNvPr>
          <p:cNvCxnSpPr>
            <a:stCxn id="11" idx="3"/>
            <a:endCxn id="38" idx="1"/>
          </p:cNvCxnSpPr>
          <p:nvPr/>
        </p:nvCxnSpPr>
        <p:spPr>
          <a:xfrm>
            <a:off x="7142749" y="1704474"/>
            <a:ext cx="981514" cy="413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18">
            <a:extLst>
              <a:ext uri="{FF2B5EF4-FFF2-40B4-BE49-F238E27FC236}">
                <a16:creationId xmlns:a16="http://schemas.microsoft.com/office/drawing/2014/main" id="{5380F44A-628C-7304-B53B-FC0AA361F452}"/>
              </a:ext>
            </a:extLst>
          </p:cNvPr>
          <p:cNvSpPr/>
          <p:nvPr/>
        </p:nvSpPr>
        <p:spPr>
          <a:xfrm>
            <a:off x="8141355" y="2264446"/>
            <a:ext cx="3874169" cy="20052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X3 sessions yearly</a:t>
            </a:r>
          </a:p>
        </p:txBody>
      </p:sp>
      <p:sp>
        <p:nvSpPr>
          <p:cNvPr id="50" name="Rounded Rectangle 22">
            <a:extLst>
              <a:ext uri="{FF2B5EF4-FFF2-40B4-BE49-F238E27FC236}">
                <a16:creationId xmlns:a16="http://schemas.microsoft.com/office/drawing/2014/main" id="{2247ABE6-878F-2757-0717-AFEA4107760B}"/>
              </a:ext>
            </a:extLst>
          </p:cNvPr>
          <p:cNvSpPr/>
          <p:nvPr/>
        </p:nvSpPr>
        <p:spPr>
          <a:xfrm>
            <a:off x="8124267" y="2501729"/>
            <a:ext cx="3891259" cy="732348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Invite pts by nurses, requirements for reimbursing pts, accessing sessions, advertising sessions, incentivise pts to attend </a:t>
            </a:r>
          </a:p>
          <a:p>
            <a:pPr algn="ctr"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(</a:t>
            </a:r>
            <a:r>
              <a:rPr lang="en-GB" sz="1200" dirty="0">
                <a:solidFill>
                  <a:schemeClr val="tx1"/>
                </a:solidFill>
                <a:highlight>
                  <a:srgbClr val="00FF00"/>
                </a:highlight>
                <a:latin typeface="Visby Round CF"/>
              </a:rPr>
              <a:t>J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uan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Visby Round CF"/>
                <a:ea typeface="+mn-ea"/>
                <a:cs typeface="+mn-cs"/>
              </a:rPr>
              <a:t>, Princess, Lalini, Magda) by Sept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65C12BB-FA57-BA7B-65FA-BF8AE7B40EDC}"/>
              </a:ext>
            </a:extLst>
          </p:cNvPr>
          <p:cNvCxnSpPr>
            <a:stCxn id="12" idx="3"/>
            <a:endCxn id="49" idx="1"/>
          </p:cNvCxnSpPr>
          <p:nvPr/>
        </p:nvCxnSpPr>
        <p:spPr>
          <a:xfrm flipV="1">
            <a:off x="7142748" y="2364709"/>
            <a:ext cx="998607" cy="2927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72418AA-15E9-232F-FF26-723BA086C447}"/>
              </a:ext>
            </a:extLst>
          </p:cNvPr>
          <p:cNvCxnSpPr>
            <a:stCxn id="12" idx="3"/>
            <a:endCxn id="50" idx="1"/>
          </p:cNvCxnSpPr>
          <p:nvPr/>
        </p:nvCxnSpPr>
        <p:spPr>
          <a:xfrm>
            <a:off x="7142748" y="2657451"/>
            <a:ext cx="981519" cy="210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5459DC2C-FB5C-BEC8-2FAF-39EB579F0F66}"/>
              </a:ext>
            </a:extLst>
          </p:cNvPr>
          <p:cNvCxnSpPr>
            <a:stCxn id="12" idx="3"/>
            <a:endCxn id="25" idx="1"/>
          </p:cNvCxnSpPr>
          <p:nvPr/>
        </p:nvCxnSpPr>
        <p:spPr>
          <a:xfrm>
            <a:off x="7142748" y="2657451"/>
            <a:ext cx="998608" cy="753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47CE780-000A-F6E2-43DA-726B8B478A90}"/>
              </a:ext>
            </a:extLst>
          </p:cNvPr>
          <p:cNvCxnSpPr>
            <a:stCxn id="15" idx="3"/>
            <a:endCxn id="18" idx="1"/>
          </p:cNvCxnSpPr>
          <p:nvPr/>
        </p:nvCxnSpPr>
        <p:spPr>
          <a:xfrm>
            <a:off x="7104238" y="5046229"/>
            <a:ext cx="10371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5FF5AC2-C63F-76DF-E210-2B1717838615}"/>
              </a:ext>
            </a:extLst>
          </p:cNvPr>
          <p:cNvCxnSpPr>
            <a:stCxn id="15" idx="3"/>
            <a:endCxn id="20" idx="1"/>
          </p:cNvCxnSpPr>
          <p:nvPr/>
        </p:nvCxnSpPr>
        <p:spPr>
          <a:xfrm>
            <a:off x="7104238" y="5046229"/>
            <a:ext cx="1020027" cy="265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71355F2-A163-69CF-4016-B4573FF07DA5}"/>
              </a:ext>
            </a:extLst>
          </p:cNvPr>
          <p:cNvCxnSpPr>
            <a:stCxn id="14" idx="3"/>
            <a:endCxn id="28" idx="1"/>
          </p:cNvCxnSpPr>
          <p:nvPr/>
        </p:nvCxnSpPr>
        <p:spPr>
          <a:xfrm>
            <a:off x="7110663" y="4072634"/>
            <a:ext cx="1000470" cy="14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0DE8516-E731-031A-A971-2E568170FF86}"/>
              </a:ext>
            </a:extLst>
          </p:cNvPr>
          <p:cNvCxnSpPr>
            <a:stCxn id="14" idx="3"/>
            <a:endCxn id="27" idx="1"/>
          </p:cNvCxnSpPr>
          <p:nvPr/>
        </p:nvCxnSpPr>
        <p:spPr>
          <a:xfrm>
            <a:off x="7110663" y="4072634"/>
            <a:ext cx="1018136" cy="253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21F7C4B3-83CA-0F20-3B36-C099F7C1D358}"/>
              </a:ext>
            </a:extLst>
          </p:cNvPr>
          <p:cNvCxnSpPr>
            <a:stCxn id="12" idx="3"/>
            <a:endCxn id="24" idx="1"/>
          </p:cNvCxnSpPr>
          <p:nvPr/>
        </p:nvCxnSpPr>
        <p:spPr>
          <a:xfrm>
            <a:off x="7142748" y="2657451"/>
            <a:ext cx="969474" cy="1000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87AFBCE-2159-863C-A451-EC75D10DDF8E}"/>
              </a:ext>
            </a:extLst>
          </p:cNvPr>
          <p:cNvCxnSpPr>
            <a:stCxn id="44" idx="3"/>
            <a:endCxn id="48" idx="1"/>
          </p:cNvCxnSpPr>
          <p:nvPr/>
        </p:nvCxnSpPr>
        <p:spPr>
          <a:xfrm>
            <a:off x="7110662" y="5857775"/>
            <a:ext cx="1008500" cy="10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9C359012-13D8-961F-7CDC-BD11E613F19D}"/>
              </a:ext>
            </a:extLst>
          </p:cNvPr>
          <p:cNvCxnSpPr>
            <a:stCxn id="11" idx="3"/>
            <a:endCxn id="26" idx="1"/>
          </p:cNvCxnSpPr>
          <p:nvPr/>
        </p:nvCxnSpPr>
        <p:spPr>
          <a:xfrm>
            <a:off x="7142749" y="1704474"/>
            <a:ext cx="981515" cy="178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95165C04-E851-0C24-A8BA-72F165AFF096}"/>
              </a:ext>
            </a:extLst>
          </p:cNvPr>
          <p:cNvCxnSpPr>
            <a:stCxn id="11" idx="3"/>
            <a:endCxn id="23" idx="1"/>
          </p:cNvCxnSpPr>
          <p:nvPr/>
        </p:nvCxnSpPr>
        <p:spPr>
          <a:xfrm flipV="1">
            <a:off x="7142749" y="1645799"/>
            <a:ext cx="998606" cy="58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10BE97AA-9A8C-BB5C-4407-99AD2C8C0502}"/>
              </a:ext>
            </a:extLst>
          </p:cNvPr>
          <p:cNvCxnSpPr>
            <a:stCxn id="11" idx="3"/>
            <a:endCxn id="22" idx="1"/>
          </p:cNvCxnSpPr>
          <p:nvPr/>
        </p:nvCxnSpPr>
        <p:spPr>
          <a:xfrm flipV="1">
            <a:off x="7142749" y="134542"/>
            <a:ext cx="990062" cy="1569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254489B-89ED-4C59-B20A-81EFE5966987}"/>
              </a:ext>
            </a:extLst>
          </p:cNvPr>
          <p:cNvCxnSpPr>
            <a:stCxn id="15" idx="3"/>
            <a:endCxn id="16" idx="1"/>
          </p:cNvCxnSpPr>
          <p:nvPr/>
        </p:nvCxnSpPr>
        <p:spPr>
          <a:xfrm flipV="1">
            <a:off x="7104238" y="4797294"/>
            <a:ext cx="1033368" cy="248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990548F8-B1DF-56B7-61AF-F4F71D90CADA}"/>
              </a:ext>
            </a:extLst>
          </p:cNvPr>
          <p:cNvCxnSpPr>
            <a:stCxn id="14" idx="3"/>
            <a:endCxn id="21" idx="1"/>
          </p:cNvCxnSpPr>
          <p:nvPr/>
        </p:nvCxnSpPr>
        <p:spPr>
          <a:xfrm>
            <a:off x="7110663" y="4072634"/>
            <a:ext cx="1008499" cy="480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613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D62E2-9F84-1CA2-3E60-E9887FB54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B662B-0340-668C-6551-067B90C16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A7407-A20E-4A0B-A3A5-2AD794AF9A1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C2C4FAF-4A8B-DF36-CF83-888C3100CE34}"/>
              </a:ext>
            </a:extLst>
          </p:cNvPr>
          <p:cNvSpPr/>
          <p:nvPr/>
        </p:nvSpPr>
        <p:spPr>
          <a:xfrm>
            <a:off x="321178" y="1768207"/>
            <a:ext cx="1652977" cy="42702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Aim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To deliver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person-centred kidney care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which is tailored to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Royal Free patients meeting their health literary needs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ensuring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right decision and kidney treatment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is made in a timely manner by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Nov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46DA4B-B8A5-BAA0-5413-A3099082DFE9}"/>
              </a:ext>
            </a:extLst>
          </p:cNvPr>
          <p:cNvSpPr/>
          <p:nvPr/>
        </p:nvSpPr>
        <p:spPr>
          <a:xfrm>
            <a:off x="2472821" y="4367662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Communication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9275FA3-ACEF-C6F5-4BEE-16B05DF4D6F8}"/>
              </a:ext>
            </a:extLst>
          </p:cNvPr>
          <p:cNvSpPr/>
          <p:nvPr/>
        </p:nvSpPr>
        <p:spPr>
          <a:xfrm>
            <a:off x="5035752" y="4328500"/>
            <a:ext cx="2051177" cy="312821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Record language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2CBAB6B-40F7-19AF-7A46-241D2A246A4D}"/>
              </a:ext>
            </a:extLst>
          </p:cNvPr>
          <p:cNvSpPr/>
          <p:nvPr/>
        </p:nvSpPr>
        <p:spPr>
          <a:xfrm>
            <a:off x="5081336" y="3640539"/>
            <a:ext cx="2029325" cy="505323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Staff education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5574243-0869-AE7B-6D1F-0255F0C35503}"/>
              </a:ext>
            </a:extLst>
          </p:cNvPr>
          <p:cNvSpPr/>
          <p:nvPr/>
        </p:nvSpPr>
        <p:spPr>
          <a:xfrm>
            <a:off x="7846457" y="1211404"/>
            <a:ext cx="4043605" cy="18034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could Harsh encourage patients to engage?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678126EC-2C96-A9A5-FA84-EB28F94E0D29}"/>
              </a:ext>
            </a:extLst>
          </p:cNvPr>
          <p:cNvSpPr/>
          <p:nvPr/>
        </p:nvSpPr>
        <p:spPr>
          <a:xfrm>
            <a:off x="7826791" y="1729731"/>
            <a:ext cx="4139429" cy="348269"/>
          </a:xfrm>
          <a:prstGeom prst="roundRect">
            <a:avLst/>
          </a:prstGeom>
          <a:solidFill>
            <a:srgbClr val="00B05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PES sessions being streamed -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Arrange a teaching session on how to live stream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2382F6F-484B-E7B3-D27A-4E69B218802A}"/>
              </a:ext>
            </a:extLst>
          </p:cNvPr>
          <p:cNvSpPr/>
          <p:nvPr/>
        </p:nvSpPr>
        <p:spPr>
          <a:xfrm>
            <a:off x="7826792" y="3615485"/>
            <a:ext cx="3874169" cy="200526"/>
          </a:xfrm>
          <a:prstGeom prst="roundRect">
            <a:avLst/>
          </a:prstGeom>
          <a:solidFill>
            <a:srgbClr val="00B05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Review staff survey.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442EDFF-8344-8F47-8B22-2944E6029084}"/>
              </a:ext>
            </a:extLst>
          </p:cNvPr>
          <p:cNvSpPr/>
          <p:nvPr/>
        </p:nvSpPr>
        <p:spPr>
          <a:xfrm>
            <a:off x="7820456" y="175123"/>
            <a:ext cx="4069606" cy="594378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new TAKC patient information folder does SILS score influence information. 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easy read vs standard versions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7BD11B6-D580-A1D4-373B-5BECD18D690F}"/>
              </a:ext>
            </a:extLst>
          </p:cNvPr>
          <p:cNvSpPr/>
          <p:nvPr/>
        </p:nvSpPr>
        <p:spPr>
          <a:xfrm>
            <a:off x="7826792" y="874554"/>
            <a:ext cx="4365207" cy="31563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we use our patient feedback better? Pareto? Fishbone?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D74271D-6FCE-A847-FAF5-A57ACDBD5005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1974155" y="3903314"/>
            <a:ext cx="498666" cy="6969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 1">
            <a:extLst>
              <a:ext uri="{FF2B5EF4-FFF2-40B4-BE49-F238E27FC236}">
                <a16:creationId xmlns:a16="http://schemas.microsoft.com/office/drawing/2014/main" id="{AA3CB01D-E22D-6C52-BB68-713476250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0" y="86544"/>
            <a:ext cx="4991151" cy="534386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en-GB" sz="1800" dirty="0"/>
              <a:t>Step 6: Developing change ideas 2  Dec 2025</a:t>
            </a:r>
            <a:br>
              <a:rPr lang="en-GB" sz="1800" dirty="0"/>
            </a:br>
            <a:r>
              <a:rPr lang="en-GB" sz="1800" b="1" dirty="0">
                <a:solidFill>
                  <a:schemeClr val="tx1"/>
                </a:solidFill>
                <a:latin typeface="Visby Round CF"/>
              </a:rPr>
              <a:t>The impact of recording the SILS score….So what?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4" name="Rounded Rectangle 14">
            <a:extLst>
              <a:ext uri="{FF2B5EF4-FFF2-40B4-BE49-F238E27FC236}">
                <a16:creationId xmlns:a16="http://schemas.microsoft.com/office/drawing/2014/main" id="{B03A6D29-5874-556E-61D7-D5172BAD8A22}"/>
              </a:ext>
            </a:extLst>
          </p:cNvPr>
          <p:cNvSpPr/>
          <p:nvPr/>
        </p:nvSpPr>
        <p:spPr>
          <a:xfrm>
            <a:off x="5060741" y="5636581"/>
            <a:ext cx="2029325" cy="505323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Modality-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treatment options</a:t>
            </a:r>
          </a:p>
        </p:txBody>
      </p:sp>
      <p:sp>
        <p:nvSpPr>
          <p:cNvPr id="48" name="Rounded Rectangle 16">
            <a:extLst>
              <a:ext uri="{FF2B5EF4-FFF2-40B4-BE49-F238E27FC236}">
                <a16:creationId xmlns:a16="http://schemas.microsoft.com/office/drawing/2014/main" id="{D8A5A7C1-2242-6F3B-39D3-14736EFB46CA}"/>
              </a:ext>
            </a:extLst>
          </p:cNvPr>
          <p:cNvSpPr/>
          <p:nvPr/>
        </p:nvSpPr>
        <p:spPr>
          <a:xfrm>
            <a:off x="7830759" y="4472483"/>
            <a:ext cx="4135461" cy="52457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Letter audit comparing language used in letters 12 months ago to now. Using Hemingway app. (have we eliminated acronyms in our letters. 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E03B90CC-67D4-ED4E-093C-748BC9705E54}"/>
              </a:ext>
            </a:extLst>
          </p:cNvPr>
          <p:cNvSpPr/>
          <p:nvPr/>
        </p:nvSpPr>
        <p:spPr>
          <a:xfrm>
            <a:off x="2521328" y="1025263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 education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CB7840C-4C14-34F6-57F5-05A49EC5970C}"/>
              </a:ext>
            </a:extLst>
          </p:cNvPr>
          <p:cNvCxnSpPr>
            <a:cxnSpLocks/>
            <a:stCxn id="5" idx="3"/>
            <a:endCxn id="2" idx="1"/>
          </p:cNvCxnSpPr>
          <p:nvPr/>
        </p:nvCxnSpPr>
        <p:spPr>
          <a:xfrm flipV="1">
            <a:off x="1974155" y="1257874"/>
            <a:ext cx="547173" cy="2645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D839FB7B-63D5-46C6-916A-9456D7C6CB09}"/>
              </a:ext>
            </a:extLst>
          </p:cNvPr>
          <p:cNvSpPr/>
          <p:nvPr/>
        </p:nvSpPr>
        <p:spPr>
          <a:xfrm>
            <a:off x="5113424" y="1221419"/>
            <a:ext cx="2029325" cy="449179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information session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B9BE1592-344E-CC92-78EC-874802F7F42D}"/>
              </a:ext>
            </a:extLst>
          </p:cNvPr>
          <p:cNvSpPr/>
          <p:nvPr/>
        </p:nvSpPr>
        <p:spPr>
          <a:xfrm>
            <a:off x="5113421" y="1822491"/>
            <a:ext cx="2029325" cy="440299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Delivery method of sessions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36A4BD7-160A-3AF9-6FF0-E2466A01092D}"/>
              </a:ext>
            </a:extLst>
          </p:cNvPr>
          <p:cNvCxnSpPr>
            <a:stCxn id="2" idx="3"/>
            <a:endCxn id="11" idx="1"/>
          </p:cNvCxnSpPr>
          <p:nvPr/>
        </p:nvCxnSpPr>
        <p:spPr>
          <a:xfrm>
            <a:off x="4326065" y="1257874"/>
            <a:ext cx="787359" cy="188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28F0731-EEA2-AA00-7558-A20FD544261E}"/>
              </a:ext>
            </a:extLst>
          </p:cNvPr>
          <p:cNvCxnSpPr>
            <a:stCxn id="2" idx="3"/>
            <a:endCxn id="12" idx="1"/>
          </p:cNvCxnSpPr>
          <p:nvPr/>
        </p:nvCxnSpPr>
        <p:spPr>
          <a:xfrm>
            <a:off x="4326065" y="1257874"/>
            <a:ext cx="787356" cy="784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27">
            <a:extLst>
              <a:ext uri="{FF2B5EF4-FFF2-40B4-BE49-F238E27FC236}">
                <a16:creationId xmlns:a16="http://schemas.microsoft.com/office/drawing/2014/main" id="{573F8945-7F72-D07F-0BAB-30E6F2832C74}"/>
              </a:ext>
            </a:extLst>
          </p:cNvPr>
          <p:cNvSpPr/>
          <p:nvPr/>
        </p:nvSpPr>
        <p:spPr>
          <a:xfrm>
            <a:off x="7763128" y="3963911"/>
            <a:ext cx="4365207" cy="413739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Look at 10 pts that scores 5 how has this changed our communication. Consider looking at range of scores from 1-5. </a:t>
            </a:r>
          </a:p>
        </p:txBody>
      </p:sp>
      <p:sp>
        <p:nvSpPr>
          <p:cNvPr id="36" name="Rounded Rectangle 24">
            <a:extLst>
              <a:ext uri="{FF2B5EF4-FFF2-40B4-BE49-F238E27FC236}">
                <a16:creationId xmlns:a16="http://schemas.microsoft.com/office/drawing/2014/main" id="{08BDA26D-E761-5BCE-396D-2C8D97E2BDD2}"/>
              </a:ext>
            </a:extLst>
          </p:cNvPr>
          <p:cNvSpPr/>
          <p:nvPr/>
        </p:nvSpPr>
        <p:spPr>
          <a:xfrm>
            <a:off x="7826793" y="5124374"/>
            <a:ext cx="4139428" cy="76603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Shared Decision Making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ask Ranjit and how do we collate in a different system? In particular map question % of those that feel PES session has help them make a decision? From each session.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38" name="Rounded Rectangle 25">
            <a:extLst>
              <a:ext uri="{FF2B5EF4-FFF2-40B4-BE49-F238E27FC236}">
                <a16:creationId xmlns:a16="http://schemas.microsoft.com/office/drawing/2014/main" id="{44625979-15D5-07B0-A421-4A6EF148BDAE}"/>
              </a:ext>
            </a:extLst>
          </p:cNvPr>
          <p:cNvSpPr/>
          <p:nvPr/>
        </p:nvSpPr>
        <p:spPr>
          <a:xfrm>
            <a:off x="7748134" y="3160673"/>
            <a:ext cx="4218087" cy="277495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Refresher session on HL tool kit – with sharing tips session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FF00"/>
              </a:highlight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50" name="Rounded Rectangle 22">
            <a:extLst>
              <a:ext uri="{FF2B5EF4-FFF2-40B4-BE49-F238E27FC236}">
                <a16:creationId xmlns:a16="http://schemas.microsoft.com/office/drawing/2014/main" id="{91D7DAFF-18A7-7330-40A2-5A3F3E307F29}"/>
              </a:ext>
            </a:extLst>
          </p:cNvPr>
          <p:cNvSpPr/>
          <p:nvPr/>
        </p:nvSpPr>
        <p:spPr>
          <a:xfrm>
            <a:off x="7826791" y="5954737"/>
            <a:ext cx="4139428" cy="732348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we map who has attended PES, date stamp, PRE ESRF, Preferred dialysis, accessing Tx w/up, pre-emptively listed, SILS score, language, Interpreter. 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66" name="Rounded Rectangle 26">
            <a:extLst>
              <a:ext uri="{FF2B5EF4-FFF2-40B4-BE49-F238E27FC236}">
                <a16:creationId xmlns:a16="http://schemas.microsoft.com/office/drawing/2014/main" id="{4E8ABE16-DB13-6436-BBED-9178B23A096B}"/>
              </a:ext>
            </a:extLst>
          </p:cNvPr>
          <p:cNvSpPr/>
          <p:nvPr/>
        </p:nvSpPr>
        <p:spPr>
          <a:xfrm>
            <a:off x="7826792" y="2447674"/>
            <a:ext cx="3642249" cy="21629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Review stake holder list.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Sustainability Model tool</a:t>
            </a:r>
          </a:p>
        </p:txBody>
      </p:sp>
      <p:sp>
        <p:nvSpPr>
          <p:cNvPr id="67" name="Rounded Rectangle 26">
            <a:extLst>
              <a:ext uri="{FF2B5EF4-FFF2-40B4-BE49-F238E27FC236}">
                <a16:creationId xmlns:a16="http://schemas.microsoft.com/office/drawing/2014/main" id="{4D30CEF7-6D99-9F4D-D0AA-4893818A8F47}"/>
              </a:ext>
            </a:extLst>
          </p:cNvPr>
          <p:cNvSpPr/>
          <p:nvPr/>
        </p:nvSpPr>
        <p:spPr>
          <a:xfrm>
            <a:off x="7826792" y="2729458"/>
            <a:ext cx="3557655" cy="362543"/>
          </a:xfrm>
          <a:prstGeom prst="roundRect">
            <a:avLst/>
          </a:prstGeom>
          <a:solidFill>
            <a:srgbClr val="00B05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our project line up with Trust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strategy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Sustainability Model tool </a:t>
            </a:r>
          </a:p>
        </p:txBody>
      </p:sp>
      <p:sp>
        <p:nvSpPr>
          <p:cNvPr id="76" name="Rounded Rectangle 6">
            <a:extLst>
              <a:ext uri="{FF2B5EF4-FFF2-40B4-BE49-F238E27FC236}">
                <a16:creationId xmlns:a16="http://schemas.microsoft.com/office/drawing/2014/main" id="{43F71F75-0CA9-C16A-5AF4-C13D2758D221}"/>
              </a:ext>
            </a:extLst>
          </p:cNvPr>
          <p:cNvSpPr/>
          <p:nvPr/>
        </p:nvSpPr>
        <p:spPr>
          <a:xfrm>
            <a:off x="2415970" y="2970122"/>
            <a:ext cx="1804737" cy="465221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Renal Dept Goals</a:t>
            </a:r>
          </a:p>
        </p:txBody>
      </p:sp>
      <p:sp>
        <p:nvSpPr>
          <p:cNvPr id="77" name="Rounded Rectangle 13">
            <a:extLst>
              <a:ext uri="{FF2B5EF4-FFF2-40B4-BE49-F238E27FC236}">
                <a16:creationId xmlns:a16="http://schemas.microsoft.com/office/drawing/2014/main" id="{3E5050AD-755D-9CF8-4B05-F2CA171C1089}"/>
              </a:ext>
            </a:extLst>
          </p:cNvPr>
          <p:cNvSpPr/>
          <p:nvPr/>
        </p:nvSpPr>
        <p:spPr>
          <a:xfrm>
            <a:off x="5081337" y="2354336"/>
            <a:ext cx="2029325" cy="440299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Trust goals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C9ADC10-3B9F-2BD3-68B0-18032FF45E46}"/>
              </a:ext>
            </a:extLst>
          </p:cNvPr>
          <p:cNvCxnSpPr>
            <a:cxnSpLocks/>
            <a:stCxn id="81" idx="3"/>
            <a:endCxn id="24" idx="1"/>
          </p:cNvCxnSpPr>
          <p:nvPr/>
        </p:nvCxnSpPr>
        <p:spPr>
          <a:xfrm flipV="1">
            <a:off x="7142746" y="472312"/>
            <a:ext cx="677710" cy="289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ounded Rectangle 9">
            <a:extLst>
              <a:ext uri="{FF2B5EF4-FFF2-40B4-BE49-F238E27FC236}">
                <a16:creationId xmlns:a16="http://schemas.microsoft.com/office/drawing/2014/main" id="{975B879E-B3B0-3CC5-AE47-F091218E1B68}"/>
              </a:ext>
            </a:extLst>
          </p:cNvPr>
          <p:cNvSpPr/>
          <p:nvPr/>
        </p:nvSpPr>
        <p:spPr>
          <a:xfrm>
            <a:off x="5113421" y="537089"/>
            <a:ext cx="2029325" cy="449179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information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835B54AA-5F8F-09CA-AF58-02519F2D4CAD}"/>
              </a:ext>
            </a:extLst>
          </p:cNvPr>
          <p:cNvCxnSpPr>
            <a:cxnSpLocks/>
            <a:stCxn id="11" idx="3"/>
            <a:endCxn id="27" idx="1"/>
          </p:cNvCxnSpPr>
          <p:nvPr/>
        </p:nvCxnSpPr>
        <p:spPr>
          <a:xfrm flipV="1">
            <a:off x="7142749" y="1032372"/>
            <a:ext cx="684043" cy="413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86F39676-31F4-4F36-260F-A6015D5327FC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 flipV="1">
            <a:off x="7142746" y="1903866"/>
            <a:ext cx="684045" cy="138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198D1592-4993-1325-3708-01B12DD88573}"/>
              </a:ext>
            </a:extLst>
          </p:cNvPr>
          <p:cNvCxnSpPr>
            <a:cxnSpLocks/>
            <a:stCxn id="11" idx="3"/>
            <a:endCxn id="16" idx="1"/>
          </p:cNvCxnSpPr>
          <p:nvPr/>
        </p:nvCxnSpPr>
        <p:spPr>
          <a:xfrm flipV="1">
            <a:off x="7142749" y="1301577"/>
            <a:ext cx="703708" cy="144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1AE5E19B-E6D3-B8CA-2E37-D383AF82B0BF}"/>
              </a:ext>
            </a:extLst>
          </p:cNvPr>
          <p:cNvCxnSpPr>
            <a:cxnSpLocks/>
            <a:stCxn id="77" idx="3"/>
            <a:endCxn id="66" idx="1"/>
          </p:cNvCxnSpPr>
          <p:nvPr/>
        </p:nvCxnSpPr>
        <p:spPr>
          <a:xfrm flipV="1">
            <a:off x="7110662" y="2555819"/>
            <a:ext cx="716130" cy="18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66C55033-C372-F6AE-5013-988354EDB3FD}"/>
              </a:ext>
            </a:extLst>
          </p:cNvPr>
          <p:cNvCxnSpPr>
            <a:cxnSpLocks/>
            <a:stCxn id="77" idx="3"/>
            <a:endCxn id="67" idx="1"/>
          </p:cNvCxnSpPr>
          <p:nvPr/>
        </p:nvCxnSpPr>
        <p:spPr>
          <a:xfrm>
            <a:off x="7110662" y="2574486"/>
            <a:ext cx="716130" cy="336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70C96E8-AED6-07DD-4784-0B7458098974}"/>
              </a:ext>
            </a:extLst>
          </p:cNvPr>
          <p:cNvCxnSpPr>
            <a:cxnSpLocks/>
            <a:stCxn id="77" idx="3"/>
            <a:endCxn id="38" idx="1"/>
          </p:cNvCxnSpPr>
          <p:nvPr/>
        </p:nvCxnSpPr>
        <p:spPr>
          <a:xfrm>
            <a:off x="7110662" y="2574486"/>
            <a:ext cx="637472" cy="724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31F79413-8288-2F93-0B7C-2A254BACAC1F}"/>
              </a:ext>
            </a:extLst>
          </p:cNvPr>
          <p:cNvCxnSpPr>
            <a:stCxn id="76" idx="3"/>
            <a:endCxn id="77" idx="1"/>
          </p:cNvCxnSpPr>
          <p:nvPr/>
        </p:nvCxnSpPr>
        <p:spPr>
          <a:xfrm flipV="1">
            <a:off x="4220707" y="2574486"/>
            <a:ext cx="860630" cy="6282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3F095803-66F1-E143-C7C3-C147E3083FC9}"/>
              </a:ext>
            </a:extLst>
          </p:cNvPr>
          <p:cNvCxnSpPr>
            <a:cxnSpLocks/>
            <a:stCxn id="14" idx="3"/>
            <a:endCxn id="34" idx="1"/>
          </p:cNvCxnSpPr>
          <p:nvPr/>
        </p:nvCxnSpPr>
        <p:spPr>
          <a:xfrm flipV="1">
            <a:off x="7086929" y="4170781"/>
            <a:ext cx="676199" cy="314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85B82C8B-5F03-5C2E-4662-2CE1C822EE67}"/>
              </a:ext>
            </a:extLst>
          </p:cNvPr>
          <p:cNvCxnSpPr>
            <a:cxnSpLocks/>
            <a:stCxn id="14" idx="3"/>
            <a:endCxn id="48" idx="1"/>
          </p:cNvCxnSpPr>
          <p:nvPr/>
        </p:nvCxnSpPr>
        <p:spPr>
          <a:xfrm>
            <a:off x="7086929" y="4484911"/>
            <a:ext cx="743830" cy="249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ounded Rectangle 7">
            <a:extLst>
              <a:ext uri="{FF2B5EF4-FFF2-40B4-BE49-F238E27FC236}">
                <a16:creationId xmlns:a16="http://schemas.microsoft.com/office/drawing/2014/main" id="{8B6D63B1-1354-320D-E404-D4EF129637C4}"/>
              </a:ext>
            </a:extLst>
          </p:cNvPr>
          <p:cNvSpPr/>
          <p:nvPr/>
        </p:nvSpPr>
        <p:spPr>
          <a:xfrm>
            <a:off x="2538036" y="5328700"/>
            <a:ext cx="1851158" cy="840692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Shared Decision Making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F9ACF672-2FCA-DAB6-01BC-78E4AD731581}"/>
              </a:ext>
            </a:extLst>
          </p:cNvPr>
          <p:cNvCxnSpPr>
            <a:cxnSpLocks/>
            <a:stCxn id="113" idx="3"/>
            <a:endCxn id="44" idx="1"/>
          </p:cNvCxnSpPr>
          <p:nvPr/>
        </p:nvCxnSpPr>
        <p:spPr>
          <a:xfrm>
            <a:off x="4389194" y="5749046"/>
            <a:ext cx="671547" cy="1401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55A7EC46-0ED7-43B9-BFC4-4E5916B5E265}"/>
              </a:ext>
            </a:extLst>
          </p:cNvPr>
          <p:cNvCxnSpPr>
            <a:cxnSpLocks/>
            <a:stCxn id="44" idx="3"/>
            <a:endCxn id="36" idx="1"/>
          </p:cNvCxnSpPr>
          <p:nvPr/>
        </p:nvCxnSpPr>
        <p:spPr>
          <a:xfrm flipV="1">
            <a:off x="7090066" y="5507389"/>
            <a:ext cx="736727" cy="3818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12DBBC4D-92DF-14FD-1E95-EE55E1E05DCD}"/>
              </a:ext>
            </a:extLst>
          </p:cNvPr>
          <p:cNvCxnSpPr>
            <a:cxnSpLocks/>
            <a:stCxn id="44" idx="3"/>
            <a:endCxn id="50" idx="1"/>
          </p:cNvCxnSpPr>
          <p:nvPr/>
        </p:nvCxnSpPr>
        <p:spPr>
          <a:xfrm>
            <a:off x="7090066" y="5889243"/>
            <a:ext cx="736725" cy="4316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CE2D0158-414A-6252-73E3-693741359A6E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974155" y="3903314"/>
            <a:ext cx="564461" cy="2088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ounded Rectangle 19">
            <a:extLst>
              <a:ext uri="{FF2B5EF4-FFF2-40B4-BE49-F238E27FC236}">
                <a16:creationId xmlns:a16="http://schemas.microsoft.com/office/drawing/2014/main" id="{BD015D54-F01B-D2E2-B4F6-8F032C6A81A8}"/>
              </a:ext>
            </a:extLst>
          </p:cNvPr>
          <p:cNvSpPr/>
          <p:nvPr/>
        </p:nvSpPr>
        <p:spPr>
          <a:xfrm>
            <a:off x="7826791" y="2148360"/>
            <a:ext cx="4139429" cy="231570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Understanding Digital literacy barriers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F80093AC-5912-61CF-0705-724505B4D4D7}"/>
              </a:ext>
            </a:extLst>
          </p:cNvPr>
          <p:cNvCxnSpPr>
            <a:cxnSpLocks/>
            <a:stCxn id="5" idx="3"/>
            <a:endCxn id="76" idx="1"/>
          </p:cNvCxnSpPr>
          <p:nvPr/>
        </p:nvCxnSpPr>
        <p:spPr>
          <a:xfrm flipV="1">
            <a:off x="1974155" y="3202733"/>
            <a:ext cx="441815" cy="7005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792CDDB7-2C64-E661-8191-2BA83A00B25E}"/>
              </a:ext>
            </a:extLst>
          </p:cNvPr>
          <p:cNvCxnSpPr>
            <a:stCxn id="76" idx="3"/>
            <a:endCxn id="15" idx="1"/>
          </p:cNvCxnSpPr>
          <p:nvPr/>
        </p:nvCxnSpPr>
        <p:spPr>
          <a:xfrm>
            <a:off x="4220707" y="3202733"/>
            <a:ext cx="860629" cy="6904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46C3A23-3ED0-C485-C38C-BB75F51D2586}"/>
              </a:ext>
            </a:extLst>
          </p:cNvPr>
          <p:cNvCxnSpPr>
            <a:stCxn id="15" idx="3"/>
            <a:endCxn id="23" idx="1"/>
          </p:cNvCxnSpPr>
          <p:nvPr/>
        </p:nvCxnSpPr>
        <p:spPr>
          <a:xfrm flipV="1">
            <a:off x="7110661" y="3715748"/>
            <a:ext cx="716131" cy="1774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CED52FA4-4CC2-3970-FCBC-13654B2EA021}"/>
              </a:ext>
            </a:extLst>
          </p:cNvPr>
          <p:cNvCxnSpPr>
            <a:stCxn id="2" idx="3"/>
            <a:endCxn id="81" idx="1"/>
          </p:cNvCxnSpPr>
          <p:nvPr/>
        </p:nvCxnSpPr>
        <p:spPr>
          <a:xfrm flipV="1">
            <a:off x="4326065" y="761679"/>
            <a:ext cx="787356" cy="496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596B0176-AF9E-2638-5B7E-ECA57B73E36B}"/>
              </a:ext>
            </a:extLst>
          </p:cNvPr>
          <p:cNvCxnSpPr>
            <a:stCxn id="12" idx="3"/>
            <a:endCxn id="136" idx="1"/>
          </p:cNvCxnSpPr>
          <p:nvPr/>
        </p:nvCxnSpPr>
        <p:spPr>
          <a:xfrm>
            <a:off x="7142746" y="2042641"/>
            <a:ext cx="684045" cy="221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ounded Rectangle 14">
            <a:extLst>
              <a:ext uri="{FF2B5EF4-FFF2-40B4-BE49-F238E27FC236}">
                <a16:creationId xmlns:a16="http://schemas.microsoft.com/office/drawing/2014/main" id="{C7C84491-469B-426C-46FA-D5D2F77310CF}"/>
              </a:ext>
            </a:extLst>
          </p:cNvPr>
          <p:cNvSpPr/>
          <p:nvPr/>
        </p:nvSpPr>
        <p:spPr>
          <a:xfrm>
            <a:off x="5049256" y="2882755"/>
            <a:ext cx="2134998" cy="663877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Departmental improvement plan</a:t>
            </a:r>
          </a:p>
        </p:txBody>
      </p: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61F3E59D-2361-E034-8187-5AF16EDBD8F0}"/>
              </a:ext>
            </a:extLst>
          </p:cNvPr>
          <p:cNvCxnSpPr>
            <a:stCxn id="7" idx="3"/>
            <a:endCxn id="14" idx="1"/>
          </p:cNvCxnSpPr>
          <p:nvPr/>
        </p:nvCxnSpPr>
        <p:spPr>
          <a:xfrm flipV="1">
            <a:off x="4277558" y="4484911"/>
            <a:ext cx="758194" cy="115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70BD1393-03BF-856E-BBFA-56A0C8E079F5}"/>
              </a:ext>
            </a:extLst>
          </p:cNvPr>
          <p:cNvSpPr/>
          <p:nvPr/>
        </p:nvSpPr>
        <p:spPr>
          <a:xfrm>
            <a:off x="122270" y="802205"/>
            <a:ext cx="2029325" cy="505323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Assessing level of education?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2AB64B4-54B6-6D94-3219-4B416371F531}"/>
              </a:ext>
            </a:extLst>
          </p:cNvPr>
          <p:cNvCxnSpPr>
            <a:cxnSpLocks/>
            <a:stCxn id="76" idx="3"/>
            <a:endCxn id="176" idx="1"/>
          </p:cNvCxnSpPr>
          <p:nvPr/>
        </p:nvCxnSpPr>
        <p:spPr>
          <a:xfrm>
            <a:off x="4220707" y="3202733"/>
            <a:ext cx="828549" cy="11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D2E3EB5-E0E3-060F-961E-F3E009F16FC7}"/>
              </a:ext>
            </a:extLst>
          </p:cNvPr>
          <p:cNvCxnSpPr>
            <a:cxnSpLocks/>
            <a:stCxn id="15" idx="3"/>
            <a:endCxn id="38" idx="1"/>
          </p:cNvCxnSpPr>
          <p:nvPr/>
        </p:nvCxnSpPr>
        <p:spPr>
          <a:xfrm flipV="1">
            <a:off x="7110661" y="3299421"/>
            <a:ext cx="637473" cy="593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13">
            <a:extLst>
              <a:ext uri="{FF2B5EF4-FFF2-40B4-BE49-F238E27FC236}">
                <a16:creationId xmlns:a16="http://schemas.microsoft.com/office/drawing/2014/main" id="{E13DB436-5E38-8268-37A0-495A66401936}"/>
              </a:ext>
            </a:extLst>
          </p:cNvPr>
          <p:cNvSpPr/>
          <p:nvPr/>
        </p:nvSpPr>
        <p:spPr>
          <a:xfrm>
            <a:off x="5059484" y="4696759"/>
            <a:ext cx="2027445" cy="729069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Contact point for comms with patient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B0CD2EC-1139-FF8C-EFB2-7CFA2FE8B089}"/>
              </a:ext>
            </a:extLst>
          </p:cNvPr>
          <p:cNvCxnSpPr>
            <a:cxnSpLocks/>
            <a:stCxn id="53" idx="3"/>
            <a:endCxn id="34" idx="1"/>
          </p:cNvCxnSpPr>
          <p:nvPr/>
        </p:nvCxnSpPr>
        <p:spPr>
          <a:xfrm flipV="1">
            <a:off x="7086929" y="4170781"/>
            <a:ext cx="676199" cy="890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177BE84-B51B-B978-62E3-EEE8839872A9}"/>
              </a:ext>
            </a:extLst>
          </p:cNvPr>
          <p:cNvCxnSpPr>
            <a:stCxn id="7" idx="3"/>
            <a:endCxn id="53" idx="1"/>
          </p:cNvCxnSpPr>
          <p:nvPr/>
        </p:nvCxnSpPr>
        <p:spPr>
          <a:xfrm>
            <a:off x="4277558" y="4600273"/>
            <a:ext cx="781926" cy="461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6">
            <a:extLst>
              <a:ext uri="{FF2B5EF4-FFF2-40B4-BE49-F238E27FC236}">
                <a16:creationId xmlns:a16="http://schemas.microsoft.com/office/drawing/2014/main" id="{0B50BC8E-5D64-61D8-C9CD-526054946378}"/>
              </a:ext>
            </a:extLst>
          </p:cNvPr>
          <p:cNvSpPr/>
          <p:nvPr/>
        </p:nvSpPr>
        <p:spPr>
          <a:xfrm>
            <a:off x="7826791" y="1453915"/>
            <a:ext cx="4063271" cy="222552"/>
          </a:xfrm>
          <a:prstGeom prst="roundRect">
            <a:avLst/>
          </a:prstGeom>
          <a:solidFill>
            <a:srgbClr val="00B05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Use of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Accurx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 for invite and reminders – calendar/poster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602C14F-E107-BC08-CDC5-3C2A8F62BA0F}"/>
              </a:ext>
            </a:extLst>
          </p:cNvPr>
          <p:cNvCxnSpPr>
            <a:cxnSpLocks/>
            <a:stCxn id="11" idx="3"/>
            <a:endCxn id="3" idx="1"/>
          </p:cNvCxnSpPr>
          <p:nvPr/>
        </p:nvCxnSpPr>
        <p:spPr>
          <a:xfrm>
            <a:off x="7142749" y="1446009"/>
            <a:ext cx="684042" cy="119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925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0D88FC9-E680-AA1F-590D-C5D998F9CD58}"/>
              </a:ext>
            </a:extLst>
          </p:cNvPr>
          <p:cNvSpPr txBox="1">
            <a:spLocks/>
          </p:cNvSpPr>
          <p:nvPr/>
        </p:nvSpPr>
        <p:spPr>
          <a:xfrm>
            <a:off x="89449" y="96696"/>
            <a:ext cx="11480880" cy="32881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CF Bold"/>
                <a:ea typeface="+mj-ea"/>
                <a:cs typeface="+mj-cs"/>
              </a:rPr>
              <a:t>Priorities for the next 3 months (Dec 2025)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920CF9-CE72-C395-B50D-923EBACA6CAA}"/>
              </a:ext>
            </a:extLst>
          </p:cNvPr>
          <p:cNvCxnSpPr>
            <a:cxnSpLocks/>
          </p:cNvCxnSpPr>
          <p:nvPr/>
        </p:nvCxnSpPr>
        <p:spPr>
          <a:xfrm>
            <a:off x="5694630" y="425513"/>
            <a:ext cx="63374" cy="573084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392DF-7BB1-8764-A793-24C79177D900}"/>
              </a:ext>
            </a:extLst>
          </p:cNvPr>
          <p:cNvCxnSpPr>
            <a:cxnSpLocks/>
          </p:cNvCxnSpPr>
          <p:nvPr/>
        </p:nvCxnSpPr>
        <p:spPr>
          <a:xfrm>
            <a:off x="398352" y="3250194"/>
            <a:ext cx="1156127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2F62079-9E70-EA45-D9F2-BB8F220AC3C4}"/>
              </a:ext>
            </a:extLst>
          </p:cNvPr>
          <p:cNvSpPr txBox="1"/>
          <p:nvPr/>
        </p:nvSpPr>
        <p:spPr>
          <a:xfrm>
            <a:off x="398352" y="2845195"/>
            <a:ext cx="5151422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Easy to do/ High impact – DO IT NOW (end Jan)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429287-3206-BA9A-4848-07F5D94EBAB4}"/>
              </a:ext>
            </a:extLst>
          </p:cNvPr>
          <p:cNvSpPr txBox="1"/>
          <p:nvPr/>
        </p:nvSpPr>
        <p:spPr>
          <a:xfrm>
            <a:off x="398352" y="3324926"/>
            <a:ext cx="5151422" cy="307777"/>
          </a:xfrm>
          <a:prstGeom prst="rect">
            <a:avLst/>
          </a:prstGeom>
          <a:noFill/>
          <a:ln>
            <a:solidFill>
              <a:srgbClr val="ED762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Hard to do/ Low impact – DELEGATE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9442B3-10E7-03E0-BDDD-C9883CEECEB6}"/>
              </a:ext>
            </a:extLst>
          </p:cNvPr>
          <p:cNvSpPr txBox="1"/>
          <p:nvPr/>
        </p:nvSpPr>
        <p:spPr>
          <a:xfrm>
            <a:off x="5902860" y="2874155"/>
            <a:ext cx="5975287" cy="30777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Hard to do/ High impact – PLAN IT (end Feb)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D124BC-1CFB-0CD8-5A7F-523C09483549}"/>
              </a:ext>
            </a:extLst>
          </p:cNvPr>
          <p:cNvSpPr txBox="1"/>
          <p:nvPr/>
        </p:nvSpPr>
        <p:spPr>
          <a:xfrm>
            <a:off x="5902860" y="3324926"/>
            <a:ext cx="5975287" cy="307777"/>
          </a:xfrm>
          <a:prstGeom prst="rect">
            <a:avLst/>
          </a:prstGeom>
          <a:noFill/>
          <a:ln>
            <a:solidFill>
              <a:srgbClr val="ED762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Hard to do/ Low impact – PARK IT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615400-AC98-2A9C-9B0C-4CC24D022DA0}"/>
              </a:ext>
            </a:extLst>
          </p:cNvPr>
          <p:cNvSpPr txBox="1"/>
          <p:nvPr/>
        </p:nvSpPr>
        <p:spPr>
          <a:xfrm>
            <a:off x="66817" y="1390864"/>
            <a:ext cx="2589290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How does this project fit into trust goals – complete the sustainability tool - 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Jo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E9FF79-83DC-FBC2-17C0-0B4348237FC9}"/>
              </a:ext>
            </a:extLst>
          </p:cNvPr>
          <p:cNvSpPr txBox="1"/>
          <p:nvPr/>
        </p:nvSpPr>
        <p:spPr>
          <a:xfrm>
            <a:off x="89449" y="2190875"/>
            <a:ext cx="2566658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Review patient education session posters/ flyers/ invite - 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Janette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76FF73-3F47-A917-EEAC-C755C7C93CAE}"/>
              </a:ext>
            </a:extLst>
          </p:cNvPr>
          <p:cNvSpPr txBox="1"/>
          <p:nvPr/>
        </p:nvSpPr>
        <p:spPr>
          <a:xfrm>
            <a:off x="2800962" y="1415569"/>
            <a:ext cx="2448960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Recirculate staff survey and compare to pre-education results - 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Janette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2AE8EC-3735-B81B-F5EA-40367247793A}"/>
              </a:ext>
            </a:extLst>
          </p:cNvPr>
          <p:cNvSpPr txBox="1"/>
          <p:nvPr/>
        </p:nvSpPr>
        <p:spPr>
          <a:xfrm>
            <a:off x="2800963" y="2210363"/>
            <a:ext cx="2448959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Arrange a teaching session on how to live stream - 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Juan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5EEEAF9-A86E-DE8A-AFD9-C31BA746D445}"/>
              </a:ext>
            </a:extLst>
          </p:cNvPr>
          <p:cNvSpPr txBox="1"/>
          <p:nvPr/>
        </p:nvSpPr>
        <p:spPr>
          <a:xfrm>
            <a:off x="2812277" y="669156"/>
            <a:ext cx="2426329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How can 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Harsh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 encourage other patients to attend patient education sessions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BA1D54-2FE5-C9CD-E392-8C9F08933528}"/>
              </a:ext>
            </a:extLst>
          </p:cNvPr>
          <p:cNvSpPr txBox="1"/>
          <p:nvPr/>
        </p:nvSpPr>
        <p:spPr>
          <a:xfrm>
            <a:off x="6953061" y="1805194"/>
            <a:ext cx="1711105" cy="46166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Stakeholder review - 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Jo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EE8441-2176-8C1C-84FA-3DE5CD0E4AB8}"/>
              </a:ext>
            </a:extLst>
          </p:cNvPr>
          <p:cNvSpPr txBox="1"/>
          <p:nvPr/>
        </p:nvSpPr>
        <p:spPr>
          <a:xfrm>
            <a:off x="8890503" y="1521607"/>
            <a:ext cx="1982710" cy="83099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Review 10 patients who have a SILS=5 – how do we communicate with them – 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highlight>
                  <a:srgbClr val="FFFF00"/>
                </a:highlight>
                <a:uLnTx/>
                <a:uFillTx/>
                <a:latin typeface="Visby Round CF"/>
                <a:ea typeface="+mn-ea"/>
                <a:cs typeface="+mn-cs"/>
              </a:rPr>
              <a:t>No name</a:t>
            </a:r>
          </a:p>
        </p:txBody>
      </p:sp>
      <p:sp>
        <p:nvSpPr>
          <p:cNvPr id="2" name="Rounded Rectangle 26">
            <a:extLst>
              <a:ext uri="{FF2B5EF4-FFF2-40B4-BE49-F238E27FC236}">
                <a16:creationId xmlns:a16="http://schemas.microsoft.com/office/drawing/2014/main" id="{92C26ADD-7EA3-7773-B095-E014476C83D0}"/>
              </a:ext>
            </a:extLst>
          </p:cNvPr>
          <p:cNvSpPr/>
          <p:nvPr/>
        </p:nvSpPr>
        <p:spPr>
          <a:xfrm>
            <a:off x="89449" y="427878"/>
            <a:ext cx="4063271" cy="22255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Use of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Accurx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42424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 for invite and reminders – calendar/poster </a:t>
            </a:r>
          </a:p>
        </p:txBody>
      </p:sp>
    </p:spTree>
    <p:extLst>
      <p:ext uri="{BB962C8B-B14F-4D97-AF65-F5344CB8AC3E}">
        <p14:creationId xmlns:p14="http://schemas.microsoft.com/office/powerpoint/2010/main" val="1669678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4DE0C-C2C0-10D2-9599-61A60E657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A7407-A20E-4A0B-A3A5-2AD794AF9A1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42CA54-D9A2-3CCF-1087-6F0A99B33D07}"/>
              </a:ext>
            </a:extLst>
          </p:cNvPr>
          <p:cNvSpPr txBox="1">
            <a:spLocks/>
          </p:cNvSpPr>
          <p:nvPr/>
        </p:nvSpPr>
        <p:spPr>
          <a:xfrm>
            <a:off x="89449" y="96696"/>
            <a:ext cx="11480880" cy="32881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CF Bold"/>
                <a:ea typeface="+mj-ea"/>
                <a:cs typeface="+mj-cs"/>
              </a:rPr>
              <a:t>Driver diagram – Patient education session Dec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242AEE-0230-8E33-400F-89998304D0CA}"/>
              </a:ext>
            </a:extLst>
          </p:cNvPr>
          <p:cNvSpPr txBox="1"/>
          <p:nvPr/>
        </p:nvSpPr>
        <p:spPr>
          <a:xfrm>
            <a:off x="2688877" y="1537537"/>
            <a:ext cx="212756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Measurement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4E29E2-B259-0F46-B2E5-54DB73FA8CD6}"/>
              </a:ext>
            </a:extLst>
          </p:cNvPr>
          <p:cNvSpPr txBox="1"/>
          <p:nvPr/>
        </p:nvSpPr>
        <p:spPr>
          <a:xfrm>
            <a:off x="2688876" y="2863407"/>
            <a:ext cx="2127565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Patients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CB48B5-A37B-AD90-E574-07F98A584613}"/>
              </a:ext>
            </a:extLst>
          </p:cNvPr>
          <p:cNvSpPr txBox="1"/>
          <p:nvPr/>
        </p:nvSpPr>
        <p:spPr>
          <a:xfrm>
            <a:off x="2688876" y="4308654"/>
            <a:ext cx="2127565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Staff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7C2E18-89B0-8A8F-55A1-617A282B8285}"/>
              </a:ext>
            </a:extLst>
          </p:cNvPr>
          <p:cNvSpPr txBox="1"/>
          <p:nvPr/>
        </p:nvSpPr>
        <p:spPr>
          <a:xfrm>
            <a:off x="7118621" y="2435373"/>
            <a:ext cx="4796829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Give patients the option of attending virtually, in person of at their local unit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817C4A-E19A-23C5-2B3E-9EE27093554E}"/>
              </a:ext>
            </a:extLst>
          </p:cNvPr>
          <p:cNvSpPr txBox="1"/>
          <p:nvPr/>
        </p:nvSpPr>
        <p:spPr>
          <a:xfrm>
            <a:off x="7089949" y="3860012"/>
            <a:ext cx="4796829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Review invite and posters – </a:t>
            </a: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Janette and Juan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AB43EA-6419-72AB-4F58-B5EC4CF44215}"/>
              </a:ext>
            </a:extLst>
          </p:cNvPr>
          <p:cNvSpPr txBox="1"/>
          <p:nvPr/>
        </p:nvSpPr>
        <p:spPr>
          <a:xfrm>
            <a:off x="7089950" y="4250849"/>
            <a:ext cx="4796829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Ensure calendar of the sessions in visible in the clinic rooms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5448F2-902A-4FC5-4DD7-3503CFD41525}"/>
              </a:ext>
            </a:extLst>
          </p:cNvPr>
          <p:cNvSpPr txBox="1"/>
          <p:nvPr/>
        </p:nvSpPr>
        <p:spPr>
          <a:xfrm>
            <a:off x="7089952" y="4989247"/>
            <a:ext cx="4796829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Need a template on the system for group appointments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13502B-4E42-8A5D-24C8-16B5AE16451E}"/>
              </a:ext>
            </a:extLst>
          </p:cNvPr>
          <p:cNvSpPr txBox="1"/>
          <p:nvPr/>
        </p:nvSpPr>
        <p:spPr>
          <a:xfrm>
            <a:off x="7089951" y="4598410"/>
            <a:ext cx="4796829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Group appointments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40240A-B78C-CBE2-90EA-1D28779AFEC2}"/>
              </a:ext>
            </a:extLst>
          </p:cNvPr>
          <p:cNvSpPr txBox="1"/>
          <p:nvPr/>
        </p:nvSpPr>
        <p:spPr>
          <a:xfrm>
            <a:off x="7118622" y="5341121"/>
            <a:ext cx="4796829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Same slide set is used for each session/ site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2CC3A6-13D9-4630-C44C-D330E6A61319}"/>
              </a:ext>
            </a:extLst>
          </p:cNvPr>
          <p:cNvSpPr txBox="1"/>
          <p:nvPr/>
        </p:nvSpPr>
        <p:spPr>
          <a:xfrm>
            <a:off x="181069" y="1709245"/>
            <a:ext cx="1520982" cy="230832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For 100% attendance of patients at the Royal Free patient education session by Nov 2026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CC87EA-7BEB-C4E9-D55F-EB71379AE447}"/>
              </a:ext>
            </a:extLst>
          </p:cNvPr>
          <p:cNvSpPr txBox="1"/>
          <p:nvPr/>
        </p:nvSpPr>
        <p:spPr>
          <a:xfrm>
            <a:off x="7104703" y="2986589"/>
            <a:ext cx="4796829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Send reminders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CAB327-71FE-759C-5068-4E035ECC1A55}"/>
              </a:ext>
            </a:extLst>
          </p:cNvPr>
          <p:cNvSpPr txBox="1"/>
          <p:nvPr/>
        </p:nvSpPr>
        <p:spPr>
          <a:xfrm>
            <a:off x="7104703" y="1111621"/>
            <a:ext cx="4796829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Tracking patient attendance</a:t>
            </a:r>
          </a:p>
        </p:txBody>
      </p:sp>
    </p:spTree>
    <p:extLst>
      <p:ext uri="{BB962C8B-B14F-4D97-AF65-F5344CB8AC3E}">
        <p14:creationId xmlns:p14="http://schemas.microsoft.com/office/powerpoint/2010/main" val="28631347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25356-9F25-D77A-5BC3-C11450AE6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B88D4-7396-BCD2-4BEE-C63BC0A13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474" y="2498852"/>
            <a:ext cx="9540000" cy="12604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Step 7: Agree measures including baseline data</a:t>
            </a:r>
            <a:br>
              <a:rPr lang="en-GB" dirty="0">
                <a:solidFill>
                  <a:srgbClr val="00B050"/>
                </a:solidFill>
                <a:latin typeface="Visby Round CF"/>
              </a:rPr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328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D69-D8C4-E34D-5CAA-CE70D3D7F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Step 7: National Measurement Strategy </a:t>
            </a:r>
            <a:br>
              <a:rPr lang="en-GB" sz="2400" dirty="0"/>
            </a:br>
            <a:r>
              <a:rPr lang="en-GB" sz="2400" dirty="0"/>
              <a:t>Renal Registry Dataset v5 – Care planning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891681-BC09-295B-9E66-6F70F45AD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48" y="1368920"/>
            <a:ext cx="10587103" cy="47035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5D0EE2-E125-36DC-7E33-1FD09B6E230E}"/>
              </a:ext>
            </a:extLst>
          </p:cNvPr>
          <p:cNvSpPr/>
          <p:nvPr/>
        </p:nvSpPr>
        <p:spPr>
          <a:xfrm>
            <a:off x="1564640" y="5283200"/>
            <a:ext cx="6492240" cy="92638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84B4C">
                    <a:lumMod val="50000"/>
                  </a:srgbClr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Don’t worry about “preferred place of death” data unless you are focusing on conservative management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BA5C34-10F5-6141-9905-91BC0A69819A}"/>
              </a:ext>
            </a:extLst>
          </p:cNvPr>
          <p:cNvSpPr/>
          <p:nvPr/>
        </p:nvSpPr>
        <p:spPr>
          <a:xfrm>
            <a:off x="7934960" y="637463"/>
            <a:ext cx="2579438" cy="6323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For data experts!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799071-F9F1-0E52-6E39-35800A3D12B4}"/>
              </a:ext>
            </a:extLst>
          </p:cNvPr>
          <p:cNvSpPr/>
          <p:nvPr/>
        </p:nvSpPr>
        <p:spPr>
          <a:xfrm>
            <a:off x="8056880" y="3405713"/>
            <a:ext cx="3708400" cy="431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Transplant suitability &amp; workup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E7F3E3-C297-A31C-0B8F-ED561B02F3E9}"/>
              </a:ext>
            </a:extLst>
          </p:cNvPr>
          <p:cNvSpPr/>
          <p:nvPr/>
        </p:nvSpPr>
        <p:spPr>
          <a:xfrm>
            <a:off x="8056880" y="3936650"/>
            <a:ext cx="3708400" cy="8182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Shared decision making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isby Round CF"/>
                <a:ea typeface="+mn-ea"/>
                <a:cs typeface="+mn-cs"/>
              </a:rPr>
              <a:t>(transplant / dialysis / MCM)</a:t>
            </a:r>
          </a:p>
        </p:txBody>
      </p:sp>
    </p:spTree>
    <p:extLst>
      <p:ext uri="{BB962C8B-B14F-4D97-AF65-F5344CB8AC3E}">
        <p14:creationId xmlns:p14="http://schemas.microsoft.com/office/powerpoint/2010/main" val="307701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4599FD-45E8-C1D2-0909-4D94119A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469" y="292933"/>
            <a:ext cx="10030330" cy="1325563"/>
          </a:xfrm>
        </p:spPr>
        <p:txBody>
          <a:bodyPr>
            <a:normAutofit/>
          </a:bodyPr>
          <a:lstStyle/>
          <a:p>
            <a:pPr algn="ctr"/>
            <a:r>
              <a:rPr lang="en-GB" sz="2800" dirty="0"/>
              <a:t>Step 7: National Measurement Strategy</a:t>
            </a:r>
            <a:br>
              <a:rPr lang="en-GB" sz="2800" b="1" dirty="0"/>
            </a:br>
            <a:r>
              <a:rPr lang="en-GB" sz="2800" b="1" dirty="0"/>
              <a:t>How will pilot sites measure project  impact?</a:t>
            </a:r>
          </a:p>
        </p:txBody>
      </p:sp>
      <p:pic>
        <p:nvPicPr>
          <p:cNvPr id="7" name="Graphic 6" descr="Bar chart with solid fill">
            <a:extLst>
              <a:ext uri="{FF2B5EF4-FFF2-40B4-BE49-F238E27FC236}">
                <a16:creationId xmlns:a16="http://schemas.microsoft.com/office/drawing/2014/main" id="{B01859F1-F307-055E-33E5-E933FEB8D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396" y="314032"/>
            <a:ext cx="1171074" cy="1171074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ED12D1-97FB-45D5-9B89-17F25CCE2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450" y="2176463"/>
            <a:ext cx="11161100" cy="4244657"/>
          </a:xfrm>
        </p:spPr>
        <p:txBody>
          <a:bodyPr>
            <a:normAutofit/>
          </a:bodyPr>
          <a:lstStyle/>
          <a:p>
            <a:r>
              <a:rPr lang="en-GB" sz="2800" b="1" dirty="0"/>
              <a:t>Pilot sites </a:t>
            </a:r>
            <a:r>
              <a:rPr lang="en-GB" sz="2800" dirty="0"/>
              <a:t>– please try to pull off an initial “care planning” dataset for your AKC patients by 31/1/25:</a:t>
            </a:r>
          </a:p>
          <a:p>
            <a:endParaRPr lang="en-GB" sz="2800" dirty="0"/>
          </a:p>
          <a:p>
            <a:pPr marL="0" indent="0">
              <a:buNone/>
            </a:pPr>
            <a:r>
              <a:rPr lang="en-GB" b="1" dirty="0">
                <a:solidFill>
                  <a:schemeClr val="tx2">
                    <a:lumMod val="50000"/>
                  </a:schemeClr>
                </a:solidFill>
              </a:rPr>
              <a:t>  Renal registry data (or similar)</a:t>
            </a:r>
          </a:p>
          <a:p>
            <a:pPr lvl="1"/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Identify AKC patients – are some missing? </a:t>
            </a:r>
          </a:p>
          <a:p>
            <a:pPr lvl="1"/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Patient demographics</a:t>
            </a:r>
          </a:p>
          <a:p>
            <a:pPr lvl="1"/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Date of entry into AKC clinic / service</a:t>
            </a:r>
          </a:p>
          <a:p>
            <a:pPr lvl="1"/>
            <a:endParaRPr lang="en-GB" dirty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r>
              <a:rPr lang="en-GB" b="1" dirty="0">
                <a:solidFill>
                  <a:schemeClr val="tx2">
                    <a:lumMod val="50000"/>
                  </a:schemeClr>
                </a:solidFill>
              </a:rPr>
              <a:t>Care planning data fields</a:t>
            </a:r>
          </a:p>
          <a:p>
            <a:pPr lvl="2"/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Shared decision making for future treatment options</a:t>
            </a:r>
          </a:p>
          <a:p>
            <a:pPr lvl="2"/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Transplant workup</a:t>
            </a:r>
          </a:p>
          <a:p>
            <a:pPr lvl="2"/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Future dialysis treatment choice</a:t>
            </a:r>
          </a:p>
          <a:p>
            <a:pPr lvl="1"/>
            <a:r>
              <a:rPr lang="en-GB" b="1" dirty="0">
                <a:solidFill>
                  <a:schemeClr val="tx2">
                    <a:lumMod val="50000"/>
                  </a:schemeClr>
                </a:solidFill>
              </a:rPr>
              <a:t>You may want to include more detail if it helps you</a:t>
            </a:r>
          </a:p>
          <a:p>
            <a:pPr marL="0" indent="0">
              <a:buNone/>
            </a:pPr>
            <a:endParaRPr lang="en-GB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AC718-3B17-B8CB-6FBF-CA0E8E791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775" y="3429000"/>
            <a:ext cx="505777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09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68BC-F2C5-3837-EA64-40E840880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86" y="521717"/>
            <a:ext cx="10545762" cy="895604"/>
          </a:xfrm>
        </p:spPr>
        <p:txBody>
          <a:bodyPr>
            <a:normAutofit/>
          </a:bodyPr>
          <a:lstStyle/>
          <a:p>
            <a:r>
              <a:rPr lang="en-GB" dirty="0"/>
              <a:t>Step 7: Royal Free AKC/Project dataset - Jun 25-Dec 25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81CD89-FA5C-6BB0-DBD0-3BF9E91C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AB0D2-658B-CC7D-F203-87DEC5F4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C8D1FD-C875-4F06-87F3-870C36ADA7C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C3EC8-02A4-587C-535D-E05A2B877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23" y="1718064"/>
            <a:ext cx="11984779" cy="329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676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D2A26-AA3C-963A-3AA2-74BB07689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05D8-1823-BF38-36BC-5CA8ECFB6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Step 7 – Local project measurement strategy</a:t>
            </a:r>
            <a:br>
              <a:rPr lang="en-GB" sz="2800" dirty="0"/>
            </a:br>
            <a:r>
              <a:rPr lang="en-GB" sz="2800" dirty="0"/>
              <a:t> Define measures – year 1 Aim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0570E2F-79F2-028F-8860-6DB7A3230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125231"/>
              </p:ext>
            </p:extLst>
          </p:nvPr>
        </p:nvGraphicFramePr>
        <p:xfrm>
          <a:off x="138684" y="1645920"/>
          <a:ext cx="1191463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7601">
                  <a:extLst>
                    <a:ext uri="{9D8B030D-6E8A-4147-A177-3AD203B41FA5}">
                      <a16:colId xmlns:a16="http://schemas.microsoft.com/office/drawing/2014/main" val="2047210077"/>
                    </a:ext>
                  </a:extLst>
                </a:gridCol>
                <a:gridCol w="1765426">
                  <a:extLst>
                    <a:ext uri="{9D8B030D-6E8A-4147-A177-3AD203B41FA5}">
                      <a16:colId xmlns:a16="http://schemas.microsoft.com/office/drawing/2014/main" val="248169637"/>
                    </a:ext>
                  </a:extLst>
                </a:gridCol>
                <a:gridCol w="1819746">
                  <a:extLst>
                    <a:ext uri="{9D8B030D-6E8A-4147-A177-3AD203B41FA5}">
                      <a16:colId xmlns:a16="http://schemas.microsoft.com/office/drawing/2014/main" val="456321168"/>
                    </a:ext>
                  </a:extLst>
                </a:gridCol>
                <a:gridCol w="1711105">
                  <a:extLst>
                    <a:ext uri="{9D8B030D-6E8A-4147-A177-3AD203B41FA5}">
                      <a16:colId xmlns:a16="http://schemas.microsoft.com/office/drawing/2014/main" val="1711852747"/>
                    </a:ext>
                  </a:extLst>
                </a:gridCol>
                <a:gridCol w="1557196">
                  <a:extLst>
                    <a:ext uri="{9D8B030D-6E8A-4147-A177-3AD203B41FA5}">
                      <a16:colId xmlns:a16="http://schemas.microsoft.com/office/drawing/2014/main" val="2335261906"/>
                    </a:ext>
                  </a:extLst>
                </a:gridCol>
                <a:gridCol w="2103557">
                  <a:extLst>
                    <a:ext uri="{9D8B030D-6E8A-4147-A177-3AD203B41FA5}">
                      <a16:colId xmlns:a16="http://schemas.microsoft.com/office/drawing/2014/main" val="1603800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 or %</a:t>
                      </a:r>
                    </a:p>
                    <a:p>
                      <a:r>
                        <a:rPr lang="en-GB" dirty="0"/>
                        <a:t>Define numerator and denominator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Electronic or paper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 is best person to collect the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Sample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How often (weekly/ monthly/ quarterly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96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 of patients with a SILS score</a:t>
                      </a:r>
                    </a:p>
                    <a:p>
                      <a:r>
                        <a:rPr lang="en-GB" dirty="0"/>
                        <a:t>(outcome measure)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%</a:t>
                      </a:r>
                    </a:p>
                    <a:p>
                      <a:r>
                        <a:rPr lang="en-GB" dirty="0"/>
                        <a:t>60% of 1400 </a:t>
                      </a:r>
                    </a:p>
                    <a:p>
                      <a:r>
                        <a:rPr lang="en-GB" dirty="0"/>
                        <a:t>Total AKC pop</a:t>
                      </a:r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Electronic</a:t>
                      </a:r>
                    </a:p>
                    <a:p>
                      <a:r>
                        <a:rPr lang="en-GB" dirty="0"/>
                        <a:t>Vital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8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Staff experience</a:t>
                      </a:r>
                    </a:p>
                    <a:p>
                      <a:r>
                        <a:rPr lang="en-GB" dirty="0"/>
                        <a:t>Pre/post staff survey</a:t>
                      </a:r>
                    </a:p>
                    <a:p>
                      <a:r>
                        <a:rPr lang="en-GB" dirty="0"/>
                        <a:t>3-4 questions (30 staff)</a:t>
                      </a:r>
                    </a:p>
                    <a:p>
                      <a:r>
                        <a:rPr lang="en-GB" dirty="0"/>
                        <a:t>(process measure)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Electronic via teams' form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Janette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July (pre)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731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8285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F992A-5FE8-5105-07BC-D3BDC1489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E6A08-3E35-1CE5-694C-22FDEAAE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Step 7 – Local project measurement strategy</a:t>
            </a:r>
            <a:br>
              <a:rPr lang="en-GB" sz="2800" dirty="0"/>
            </a:br>
            <a:r>
              <a:rPr lang="en-GB" sz="2800" dirty="0"/>
              <a:t> Define measures – year 1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0EFA8F1-CFD0-5006-B282-1738CC200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154318"/>
              </p:ext>
            </p:extLst>
          </p:nvPr>
        </p:nvGraphicFramePr>
        <p:xfrm>
          <a:off x="138684" y="1739392"/>
          <a:ext cx="11914631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7601">
                  <a:extLst>
                    <a:ext uri="{9D8B030D-6E8A-4147-A177-3AD203B41FA5}">
                      <a16:colId xmlns:a16="http://schemas.microsoft.com/office/drawing/2014/main" val="2047210077"/>
                    </a:ext>
                  </a:extLst>
                </a:gridCol>
                <a:gridCol w="1765426">
                  <a:extLst>
                    <a:ext uri="{9D8B030D-6E8A-4147-A177-3AD203B41FA5}">
                      <a16:colId xmlns:a16="http://schemas.microsoft.com/office/drawing/2014/main" val="248169637"/>
                    </a:ext>
                  </a:extLst>
                </a:gridCol>
                <a:gridCol w="1819746">
                  <a:extLst>
                    <a:ext uri="{9D8B030D-6E8A-4147-A177-3AD203B41FA5}">
                      <a16:colId xmlns:a16="http://schemas.microsoft.com/office/drawing/2014/main" val="456321168"/>
                    </a:ext>
                  </a:extLst>
                </a:gridCol>
                <a:gridCol w="1711105">
                  <a:extLst>
                    <a:ext uri="{9D8B030D-6E8A-4147-A177-3AD203B41FA5}">
                      <a16:colId xmlns:a16="http://schemas.microsoft.com/office/drawing/2014/main" val="1711852747"/>
                    </a:ext>
                  </a:extLst>
                </a:gridCol>
                <a:gridCol w="1557196">
                  <a:extLst>
                    <a:ext uri="{9D8B030D-6E8A-4147-A177-3AD203B41FA5}">
                      <a16:colId xmlns:a16="http://schemas.microsoft.com/office/drawing/2014/main" val="2335261906"/>
                    </a:ext>
                  </a:extLst>
                </a:gridCol>
                <a:gridCol w="2103557">
                  <a:extLst>
                    <a:ext uri="{9D8B030D-6E8A-4147-A177-3AD203B41FA5}">
                      <a16:colId xmlns:a16="http://schemas.microsoft.com/office/drawing/2014/main" val="1603800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 or %</a:t>
                      </a:r>
                    </a:p>
                    <a:p>
                      <a:r>
                        <a:rPr lang="en-GB" dirty="0"/>
                        <a:t>Define numerator and denominator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Electronic or paper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 is best person to collect the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Sample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How often (weekly/ monthly/ quarterly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96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Been invited to patient education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Electronic</a:t>
                      </a:r>
                    </a:p>
                    <a:p>
                      <a:r>
                        <a:rPr lang="en-GB" dirty="0"/>
                        <a:t>spreadsheet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AKC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3x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6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Attended a patient education session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Electronic</a:t>
                      </a:r>
                    </a:p>
                    <a:p>
                      <a:r>
                        <a:rPr lang="en-GB" dirty="0"/>
                        <a:t>Vital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3x 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0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Understanding why patients do not attend the education session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AKC team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488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4085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0E20-0FE1-20B1-93EC-4CA05902F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DD09-DFE3-AF43-42F5-33DAF0E09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Step 7 – Local project measurement strategy</a:t>
            </a:r>
            <a:br>
              <a:rPr lang="en-GB" sz="2800" dirty="0"/>
            </a:br>
            <a:r>
              <a:rPr lang="en-GB" sz="2800" dirty="0"/>
              <a:t>Define measures – year 1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2254073-5969-8CFD-F5A2-5553B4E6A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076913"/>
              </p:ext>
            </p:extLst>
          </p:nvPr>
        </p:nvGraphicFramePr>
        <p:xfrm>
          <a:off x="138684" y="1775968"/>
          <a:ext cx="11914631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7601">
                  <a:extLst>
                    <a:ext uri="{9D8B030D-6E8A-4147-A177-3AD203B41FA5}">
                      <a16:colId xmlns:a16="http://schemas.microsoft.com/office/drawing/2014/main" val="2047210077"/>
                    </a:ext>
                  </a:extLst>
                </a:gridCol>
                <a:gridCol w="1765426">
                  <a:extLst>
                    <a:ext uri="{9D8B030D-6E8A-4147-A177-3AD203B41FA5}">
                      <a16:colId xmlns:a16="http://schemas.microsoft.com/office/drawing/2014/main" val="248169637"/>
                    </a:ext>
                  </a:extLst>
                </a:gridCol>
                <a:gridCol w="1819746">
                  <a:extLst>
                    <a:ext uri="{9D8B030D-6E8A-4147-A177-3AD203B41FA5}">
                      <a16:colId xmlns:a16="http://schemas.microsoft.com/office/drawing/2014/main" val="456321168"/>
                    </a:ext>
                  </a:extLst>
                </a:gridCol>
                <a:gridCol w="1711105">
                  <a:extLst>
                    <a:ext uri="{9D8B030D-6E8A-4147-A177-3AD203B41FA5}">
                      <a16:colId xmlns:a16="http://schemas.microsoft.com/office/drawing/2014/main" val="1711852747"/>
                    </a:ext>
                  </a:extLst>
                </a:gridCol>
                <a:gridCol w="1557196">
                  <a:extLst>
                    <a:ext uri="{9D8B030D-6E8A-4147-A177-3AD203B41FA5}">
                      <a16:colId xmlns:a16="http://schemas.microsoft.com/office/drawing/2014/main" val="2335261906"/>
                    </a:ext>
                  </a:extLst>
                </a:gridCol>
                <a:gridCol w="2103557">
                  <a:extLst>
                    <a:ext uri="{9D8B030D-6E8A-4147-A177-3AD203B41FA5}">
                      <a16:colId xmlns:a16="http://schemas.microsoft.com/office/drawing/2014/main" val="1603800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 or %</a:t>
                      </a:r>
                    </a:p>
                    <a:p>
                      <a:r>
                        <a:rPr lang="en-GB" dirty="0"/>
                        <a:t>Define numerator and denominator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Electronic or paper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Who is best person to collect the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Sample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How often (weekly/ monthly/ quarterly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96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Attendance to clinic appointments (DNAs)</a:t>
                      </a:r>
                    </a:p>
                    <a:p>
                      <a:r>
                        <a:rPr lang="en-GB" dirty="0"/>
                        <a:t>2 reporting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8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Treatment options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27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Language </a:t>
                      </a:r>
                    </a:p>
                    <a:p>
                      <a:r>
                        <a:rPr lang="en-GB" dirty="0"/>
                        <a:t>Level of education</a:t>
                      </a:r>
                    </a:p>
                    <a:p>
                      <a:r>
                        <a:rPr lang="en-GB" dirty="0"/>
                        <a:t>Interpreter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Numbers language field completed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Electronic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Vital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Dave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monthly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00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9896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40E42-B3D2-8A6F-9CAE-D2B77D4A7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956EB-BE0F-56A6-3D17-759E5C878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474" y="2498852"/>
            <a:ext cx="9540000" cy="12604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Step 8: Test change ideas using PDSA cycles</a:t>
            </a:r>
            <a:br>
              <a:rPr lang="en-GB" dirty="0">
                <a:solidFill>
                  <a:srgbClr val="00B050"/>
                </a:solidFill>
                <a:latin typeface="Visby Round CF"/>
              </a:rPr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7948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062F3-A3C4-EAB1-1760-CE3DDF6AF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D0E1B-2CB1-F0B4-3741-13FDBE0B7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18" y="-203492"/>
            <a:ext cx="9539999" cy="1260472"/>
          </a:xfrm>
        </p:spPr>
        <p:txBody>
          <a:bodyPr>
            <a:normAutofit/>
          </a:bodyPr>
          <a:lstStyle/>
          <a:p>
            <a:r>
              <a:rPr lang="en-GB" sz="2800" dirty="0"/>
              <a:t>Step 8: Test change ideas using PDSA cycles</a:t>
            </a:r>
            <a:br>
              <a:rPr lang="en-GB" sz="2800" dirty="0"/>
            </a:br>
            <a:r>
              <a:rPr lang="en-GB" sz="1800" dirty="0"/>
              <a:t>To review and update the feedback questionnaire for PES</a:t>
            </a:r>
            <a:endParaRPr lang="en-GB" sz="2800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CCDFEF7-16D5-6339-73DF-78B6243AFF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2595494"/>
              </p:ext>
            </p:extLst>
          </p:nvPr>
        </p:nvGraphicFramePr>
        <p:xfrm>
          <a:off x="621792" y="922006"/>
          <a:ext cx="8308848" cy="5390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142966" imgH="5930357" progId="Word.Document.12">
                  <p:embed/>
                </p:oleObj>
              </mc:Choice>
              <mc:Fallback>
                <p:oleObj name="Document" r:id="rId2" imgW="9142966" imgH="59303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1792" y="922006"/>
                        <a:ext cx="8308848" cy="53901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15375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7D4E2-0C70-A6FF-3907-54CF001C4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40CAA-5D1C-9B77-96D7-CCAF4C63D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15964"/>
            <a:ext cx="9539999" cy="614972"/>
          </a:xfrm>
        </p:spPr>
        <p:txBody>
          <a:bodyPr>
            <a:normAutofit fontScale="90000"/>
          </a:bodyPr>
          <a:lstStyle/>
          <a:p>
            <a:r>
              <a:rPr lang="en-GB" sz="2800" dirty="0"/>
              <a:t>Step 8: Test change ideas using PDSA cycles – staff survey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BCFA53D-4507-C673-905E-E3E95675D4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994296"/>
              </p:ext>
            </p:extLst>
          </p:nvPr>
        </p:nvGraphicFramePr>
        <p:xfrm>
          <a:off x="683949" y="502951"/>
          <a:ext cx="9371012" cy="598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371541" imgH="5979726" progId="Word.Document.12">
                  <p:embed/>
                </p:oleObj>
              </mc:Choice>
              <mc:Fallback>
                <p:oleObj name="Document" r:id="rId2" imgW="9371541" imgH="59797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83949" y="502951"/>
                        <a:ext cx="9371012" cy="598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8195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72734-4BD1-8023-6DD1-0057B3FFF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38E76-C170-7C22-66D8-385469341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1"/>
            <a:ext cx="9540000" cy="472948"/>
          </a:xfrm>
        </p:spPr>
        <p:txBody>
          <a:bodyPr anchor="ctr">
            <a:normAutofit fontScale="90000"/>
          </a:bodyPr>
          <a:lstStyle/>
          <a:p>
            <a:r>
              <a:rPr lang="en-GB" sz="2400" dirty="0"/>
              <a:t>Step 8: Test change ideas using PDSA cycles – add SILS to Vital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A61E29-63DE-662C-E7C8-6E4968E7A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560" y="924794"/>
            <a:ext cx="7936803" cy="55557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51238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36774-8B49-7B09-6CE9-8626D68A0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61377-137B-0058-F61A-4FAA500A6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15964"/>
            <a:ext cx="9539999" cy="1260472"/>
          </a:xfrm>
        </p:spPr>
        <p:txBody>
          <a:bodyPr>
            <a:normAutofit/>
          </a:bodyPr>
          <a:lstStyle/>
          <a:p>
            <a:r>
              <a:rPr lang="en-GB" sz="2800" dirty="0"/>
              <a:t>Step 8: Test change ideas using PDSA cycles</a:t>
            </a:r>
            <a:br>
              <a:rPr lang="en-GB" sz="2800" dirty="0"/>
            </a:br>
            <a:r>
              <a:rPr lang="en-GB" sz="2000" dirty="0"/>
              <a:t>Understand why people did not attend PES at TH</a:t>
            </a:r>
            <a:endParaRPr lang="en-GB" sz="2800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EF9DA6D-0291-DC90-8AEE-EFBB35C98D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4258091"/>
              </p:ext>
            </p:extLst>
          </p:nvPr>
        </p:nvGraphicFramePr>
        <p:xfrm>
          <a:off x="1525588" y="1166813"/>
          <a:ext cx="9142412" cy="452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142966" imgH="4523532" progId="Word.Document.12">
                  <p:embed/>
                </p:oleObj>
              </mc:Choice>
              <mc:Fallback>
                <p:oleObj name="Document" r:id="rId2" imgW="9142966" imgH="452353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5588" y="1166813"/>
                        <a:ext cx="9142412" cy="4522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04396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73B68-244B-9369-F2FE-63A2E1AE1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25151-FC63-814F-4673-862C25A2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818" y="-267500"/>
            <a:ext cx="9539999" cy="1260472"/>
          </a:xfrm>
        </p:spPr>
        <p:txBody>
          <a:bodyPr>
            <a:normAutofit/>
          </a:bodyPr>
          <a:lstStyle/>
          <a:p>
            <a:r>
              <a:rPr lang="en-GB" sz="2800" dirty="0"/>
              <a:t>Step 8: Test change ideas using PDSA cycles</a:t>
            </a:r>
            <a:br>
              <a:rPr lang="en-GB" sz="2800" dirty="0"/>
            </a:br>
            <a:r>
              <a:rPr lang="en-GB" sz="1800" dirty="0"/>
              <a:t>why not attend PES at RF</a:t>
            </a:r>
            <a:endParaRPr lang="en-GB" sz="2800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B7ABAB9-6487-28D3-6A16-1D8F54E4CC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303030"/>
              </p:ext>
            </p:extLst>
          </p:nvPr>
        </p:nvGraphicFramePr>
        <p:xfrm>
          <a:off x="1397572" y="649605"/>
          <a:ext cx="9142412" cy="592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142966" imgH="5925312" progId="Word.Document.12">
                  <p:embed/>
                </p:oleObj>
              </mc:Choice>
              <mc:Fallback>
                <p:oleObj name="Document" r:id="rId2" imgW="9142966" imgH="59253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97572" y="649605"/>
                        <a:ext cx="9142412" cy="5924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27660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6F040-BD56-DE96-1FF5-A96E059DF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DB75-9998-4DC8-5FFE-52B71BE60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15964"/>
            <a:ext cx="9539999" cy="1260472"/>
          </a:xfrm>
        </p:spPr>
        <p:txBody>
          <a:bodyPr>
            <a:normAutofit/>
          </a:bodyPr>
          <a:lstStyle/>
          <a:p>
            <a:r>
              <a:rPr lang="en-GB" sz="2800" dirty="0"/>
              <a:t>Step 8: Test change ideas using PDSA cycles</a:t>
            </a:r>
            <a:br>
              <a:rPr lang="en-GB" sz="2800" dirty="0"/>
            </a:br>
            <a:r>
              <a:rPr lang="en-GB" sz="2800" dirty="0"/>
              <a:t>Review evaluations at TH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112AA27-D8B9-F7D9-82A6-87C2D30C69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2612897"/>
              </p:ext>
            </p:extLst>
          </p:nvPr>
        </p:nvGraphicFramePr>
        <p:xfrm>
          <a:off x="1525588" y="1258888"/>
          <a:ext cx="9142412" cy="433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142966" imgH="4339031" progId="Word.Document.12">
                  <p:embed/>
                </p:oleObj>
              </mc:Choice>
              <mc:Fallback>
                <p:oleObj name="Document" r:id="rId2" imgW="9142966" imgH="43390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5588" y="1258888"/>
                        <a:ext cx="9142412" cy="4338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1652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0D530-1EBD-CBBD-ECDE-F43756B50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663D-1893-2CC8-69C6-80CA1ADD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15964"/>
            <a:ext cx="9539999" cy="1260472"/>
          </a:xfrm>
        </p:spPr>
        <p:txBody>
          <a:bodyPr>
            <a:normAutofit/>
          </a:bodyPr>
          <a:lstStyle/>
          <a:p>
            <a:r>
              <a:rPr lang="en-GB" sz="2800" dirty="0"/>
              <a:t>Step 8: Test change ideas using PDSA cycles</a:t>
            </a:r>
            <a:br>
              <a:rPr lang="en-GB" sz="2800" dirty="0"/>
            </a:br>
            <a:r>
              <a:rPr lang="en-GB" sz="2800" dirty="0"/>
              <a:t>Offering live streaming of PES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AC5E164-B079-17AD-E358-C6E573F3BC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0426127"/>
              </p:ext>
            </p:extLst>
          </p:nvPr>
        </p:nvGraphicFramePr>
        <p:xfrm>
          <a:off x="1525588" y="1323975"/>
          <a:ext cx="9142412" cy="420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142966" imgH="4208222" progId="Word.Document.12">
                  <p:embed/>
                </p:oleObj>
              </mc:Choice>
              <mc:Fallback>
                <p:oleObj name="Document" r:id="rId2" imgW="9142966" imgH="420822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25588" y="1323975"/>
                        <a:ext cx="9142412" cy="4208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55015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D883C-E897-789D-0415-07F5CE54C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8: Patient education session PDSA’s Dec 2025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F898456-3E2F-65C8-0764-5B65B194D374}"/>
              </a:ext>
            </a:extLst>
          </p:cNvPr>
          <p:cNvGraphicFramePr>
            <a:graphicFrameLocks noGrp="1"/>
          </p:cNvGraphicFramePr>
          <p:nvPr/>
        </p:nvGraphicFramePr>
        <p:xfrm>
          <a:off x="402375" y="1561638"/>
          <a:ext cx="11502930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2104">
                  <a:extLst>
                    <a:ext uri="{9D8B030D-6E8A-4147-A177-3AD203B41FA5}">
                      <a16:colId xmlns:a16="http://schemas.microsoft.com/office/drawing/2014/main" val="2373010906"/>
                    </a:ext>
                  </a:extLst>
                </a:gridCol>
                <a:gridCol w="1050202">
                  <a:extLst>
                    <a:ext uri="{9D8B030D-6E8A-4147-A177-3AD203B41FA5}">
                      <a16:colId xmlns:a16="http://schemas.microsoft.com/office/drawing/2014/main" val="1841999299"/>
                    </a:ext>
                  </a:extLst>
                </a:gridCol>
                <a:gridCol w="3594226">
                  <a:extLst>
                    <a:ext uri="{9D8B030D-6E8A-4147-A177-3AD203B41FA5}">
                      <a16:colId xmlns:a16="http://schemas.microsoft.com/office/drawing/2014/main" val="1240302641"/>
                    </a:ext>
                  </a:extLst>
                </a:gridCol>
                <a:gridCol w="3974471">
                  <a:extLst>
                    <a:ext uri="{9D8B030D-6E8A-4147-A177-3AD203B41FA5}">
                      <a16:colId xmlns:a16="http://schemas.microsoft.com/office/drawing/2014/main" val="2420181873"/>
                    </a:ext>
                  </a:extLst>
                </a:gridCol>
                <a:gridCol w="1511927">
                  <a:extLst>
                    <a:ext uri="{9D8B030D-6E8A-4147-A177-3AD203B41FA5}">
                      <a16:colId xmlns:a16="http://schemas.microsoft.com/office/drawing/2014/main" val="3302982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PDSA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Discussion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Next steps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0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Sending patient reminders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Dec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Although it’s takes time, staff are using the phone and via email. Also sending text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Continue but need to understand if this is working to increasing attendance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On going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4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Giving patients options for attending in person, local units or virtually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Dec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Plan A is to have patients attend in person.  Plan B is patients attend on -line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Add into the invite email ‘</a:t>
                      </a:r>
                      <a:r>
                        <a:rPr lang="en-GB" sz="1200" i="1" dirty="0"/>
                        <a:t>in case you are unable to attend in person, please attend virtually either at home of in your local unit – here is the link:’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On going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2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Review invite email and posters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Dec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Janette and Juan agreed to lead this PDSA.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i="0" dirty="0"/>
                        <a:t>Once final content version has been agreed with the team, to send to comms team and a few patients for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On going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77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14379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08B73-1050-9DFB-D1D3-34C4F8564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F7373-3F8C-2149-EC4D-DDE205701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474" y="2498852"/>
            <a:ext cx="9540000" cy="12604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Step 9: Display data over time to understand impact</a:t>
            </a:r>
            <a:br>
              <a:rPr lang="en-GB" dirty="0">
                <a:solidFill>
                  <a:srgbClr val="00B050"/>
                </a:solidFill>
                <a:latin typeface="Visby Round CF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39973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9A47E-7D06-E8DE-1C7A-DC7207D8F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E574DAF-D209-943F-30F2-CDFEFD6BC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54" y="771525"/>
            <a:ext cx="11226084" cy="1260475"/>
          </a:xfrm>
        </p:spPr>
        <p:txBody>
          <a:bodyPr>
            <a:normAutofit/>
          </a:bodyPr>
          <a:lstStyle/>
          <a:p>
            <a:pPr algn="ctr"/>
            <a:r>
              <a:rPr lang="en-GB" sz="2800" dirty="0"/>
              <a:t>SILS July to September report on VD (Target 10% monthly)</a:t>
            </a:r>
          </a:p>
        </p:txBody>
      </p:sp>
      <p:graphicFrame>
        <p:nvGraphicFramePr>
          <p:cNvPr id="12" name="Content Placeholder 5">
            <a:extLst>
              <a:ext uri="{FF2B5EF4-FFF2-40B4-BE49-F238E27FC236}">
                <a16:creationId xmlns:a16="http://schemas.microsoft.com/office/drawing/2014/main" id="{D3DA270D-A815-12BF-908B-268E041E7EC5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753260446"/>
              </p:ext>
            </p:extLst>
          </p:nvPr>
        </p:nvGraphicFramePr>
        <p:xfrm>
          <a:off x="6096000" y="1964117"/>
          <a:ext cx="39560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A53981D-9CFD-5B8B-3BC9-FB4147832EFA}"/>
              </a:ext>
            </a:extLst>
          </p:cNvPr>
          <p:cNvSpPr txBox="1"/>
          <p:nvPr/>
        </p:nvSpPr>
        <p:spPr>
          <a:xfrm>
            <a:off x="1234316" y="300037"/>
            <a:ext cx="9866499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29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Step 9: Display data over time to understand impact</a:t>
            </a:r>
          </a:p>
        </p:txBody>
      </p:sp>
      <p:graphicFrame>
        <p:nvGraphicFramePr>
          <p:cNvPr id="13" name="Content Placeholder 8">
            <a:extLst>
              <a:ext uri="{FF2B5EF4-FFF2-40B4-BE49-F238E27FC236}">
                <a16:creationId xmlns:a16="http://schemas.microsoft.com/office/drawing/2014/main" id="{5D0DAAD9-A91B-CD2E-B882-0D9072B01D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9836430"/>
              </p:ext>
            </p:extLst>
          </p:nvPr>
        </p:nvGraphicFramePr>
        <p:xfrm>
          <a:off x="1742736" y="2032000"/>
          <a:ext cx="39560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268639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3C78C-B304-2EA1-AE15-3DD2F62E6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F579C8-27A2-66C4-02B9-AFD36778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5A7407-A20E-4A0B-A3A5-2AD794AF9A1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B7B4B3"/>
                </a:solidFill>
                <a:effectLst/>
                <a:uLnTx/>
                <a:uFillTx/>
                <a:latin typeface="Visby Round CF DemiBold" panose="020F0000000000000000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B7B4B3"/>
              </a:solidFill>
              <a:effectLst/>
              <a:uLnTx/>
              <a:uFillTx/>
              <a:latin typeface="Visby Round CF DemiBold" panose="020F0000000000000000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0817B1-16EC-AC16-4777-21D41BEC03F2}"/>
              </a:ext>
            </a:extLst>
          </p:cNvPr>
          <p:cNvSpPr txBox="1"/>
          <p:nvPr/>
        </p:nvSpPr>
        <p:spPr>
          <a:xfrm>
            <a:off x="436880" y="463937"/>
            <a:ext cx="8747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Visby CF Bold"/>
                <a:ea typeface="+mn-ea"/>
                <a:cs typeface="+mn-cs"/>
              </a:rPr>
              <a:t>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6FA5EC-32F4-4469-2818-A36CDD8FD47C}"/>
              </a:ext>
            </a:extLst>
          </p:cNvPr>
          <p:cNvSpPr txBox="1"/>
          <p:nvPr/>
        </p:nvSpPr>
        <p:spPr>
          <a:xfrm>
            <a:off x="566928" y="1600200"/>
            <a:ext cx="88788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PES Feedback</a:t>
            </a:r>
            <a:b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</a:br>
            <a:b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</a:b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All attendees were satisfied or very satisfied.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64.7% had high health literacy, while 17.6% had good, and 17.6% had poor skills.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Calibri" panose="020F0502020204030204" pitchFamily="34" charset="0"/>
              <a:ea typeface="Aptos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Reason for non-attendance: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- Mainly attributed to “distance related issues” (52.9%).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- Followed by “feeling unwell” and “forgetfulness” (23.55% respectively).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Calibri" panose="020F0502020204030204" pitchFamily="34" charset="0"/>
              <a:ea typeface="Aptos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Quality of Information: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-  80% felt they were spoken to in a way they could understand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- 100% found the information helpful, specially hearing from other patients, observing dialysis equipment, dietary advice, and learning about conservative management.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Calibri" panose="020F0502020204030204" pitchFamily="34" charset="0"/>
              <a:ea typeface="Aptos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Need for Improvement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srgbClr val="233C73"/>
                </a:solidFill>
                <a:effectLst/>
                <a:uLnTx/>
                <a:uFillTx/>
                <a:latin typeface="Calibri" panose="020F0502020204030204" pitchFamily="34" charset="0"/>
                <a:ea typeface="Aptos"/>
                <a:cs typeface="Times New Roman" panose="02020603050405020304" pitchFamily="18" charset="0"/>
              </a:rPr>
              <a:t>The least helpful were low sound volume and bright lighting affecting screen visibility. </a:t>
            </a: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3C73"/>
              </a:solidFill>
              <a:effectLst/>
              <a:uLnTx/>
              <a:uFillTx/>
              <a:latin typeface="Visby Round C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42856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B115D-FD9C-6F9E-D5FB-F0E1037A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074" y="359156"/>
            <a:ext cx="11162076" cy="1260475"/>
          </a:xfrm>
        </p:spPr>
        <p:txBody>
          <a:bodyPr>
            <a:normAutofit/>
          </a:bodyPr>
          <a:lstStyle/>
          <a:p>
            <a:r>
              <a:rPr lang="en-GB" sz="2800" dirty="0"/>
              <a:t>Step 9: Display date over time Jan 2026 presented at UKKW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00D52CB-3480-137E-6985-E9BEE866B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208" y="2275761"/>
            <a:ext cx="8377777" cy="279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926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4E8A2-12D2-C4EB-2A93-D3030FCBE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1BF9-06A2-FDE7-24CF-753EEF871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474" y="2498852"/>
            <a:ext cx="9540000" cy="12604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Step 10: Sustain and share improvements</a:t>
            </a:r>
            <a:br>
              <a:rPr lang="en-GB" dirty="0">
                <a:solidFill>
                  <a:srgbClr val="00B050"/>
                </a:solidFill>
                <a:latin typeface="Visby Round CF"/>
              </a:rPr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01960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D71D5-E971-E5C8-D04E-1ABDF23E5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15CCB-6842-45D5-472B-639AC123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168101"/>
            <a:ext cx="11317374" cy="1260475"/>
          </a:xfrm>
        </p:spPr>
        <p:txBody>
          <a:bodyPr>
            <a:normAutofit/>
          </a:bodyPr>
          <a:lstStyle/>
          <a:p>
            <a:r>
              <a:rPr lang="en-GB" sz="2800" dirty="0"/>
              <a:t>Step 10: Sustain and share improvements</a:t>
            </a:r>
            <a:br>
              <a:rPr lang="en-GB" sz="2800" dirty="0"/>
            </a:br>
            <a:r>
              <a:rPr lang="en-GB" sz="2800" dirty="0"/>
              <a:t>Sustainability Model March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4CD8FD-B215-6590-CF19-B3EFFE088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389" y="1428576"/>
            <a:ext cx="5319221" cy="40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141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D5564-A1CE-1152-FF46-B6BAAA23C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AF909-59AD-5BF8-ED76-F3C025D0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26" y="2168525"/>
            <a:ext cx="4687974" cy="1260475"/>
          </a:xfrm>
        </p:spPr>
        <p:txBody>
          <a:bodyPr>
            <a:normAutofit/>
          </a:bodyPr>
          <a:lstStyle/>
          <a:p>
            <a:r>
              <a:rPr lang="en-GB" dirty="0"/>
              <a:t>Step 10: Sustain and share improvements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75D278-2BEC-7B70-EDE6-8566B10D7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427" y="210265"/>
            <a:ext cx="3703641" cy="61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37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D2C38-6D97-F7D3-D618-A76410B36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8D919-0735-45F3-8AC7-49E4EC7D2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Archive</a:t>
            </a:r>
          </a:p>
        </p:txBody>
      </p:sp>
    </p:spTree>
    <p:extLst>
      <p:ext uri="{BB962C8B-B14F-4D97-AF65-F5344CB8AC3E}">
        <p14:creationId xmlns:p14="http://schemas.microsoft.com/office/powerpoint/2010/main" val="10022068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19D7E-8C10-C34A-33B4-C2263275F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03275"/>
          </a:xfrm>
        </p:spPr>
        <p:txBody>
          <a:bodyPr/>
          <a:lstStyle/>
          <a:p>
            <a:pPr algn="ctr"/>
            <a:r>
              <a:rPr lang="en-GB" dirty="0"/>
              <a:t>Measurement checklist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1FE2F5-F84E-D63F-F91A-48CE9EEC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49</a:t>
            </a:fld>
            <a:endParaRPr lang="en-GB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0797A02-30FE-8577-397E-BB9EDE3A7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976382"/>
              </p:ext>
            </p:extLst>
          </p:nvPr>
        </p:nvGraphicFramePr>
        <p:xfrm>
          <a:off x="126520" y="876883"/>
          <a:ext cx="11938960" cy="6364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244">
                  <a:extLst>
                    <a:ext uri="{9D8B030D-6E8A-4147-A177-3AD203B41FA5}">
                      <a16:colId xmlns:a16="http://schemas.microsoft.com/office/drawing/2014/main" val="3658740089"/>
                    </a:ext>
                  </a:extLst>
                </a:gridCol>
                <a:gridCol w="11468716">
                  <a:extLst>
                    <a:ext uri="{9D8B030D-6E8A-4147-A177-3AD203B41FA5}">
                      <a16:colId xmlns:a16="http://schemas.microsoft.com/office/drawing/2014/main" val="1052246028"/>
                    </a:ext>
                  </a:extLst>
                </a:gridCol>
              </a:tblGrid>
              <a:tr h="163091">
                <a:tc gridSpan="2">
                  <a:txBody>
                    <a:bodyPr/>
                    <a:lstStyle/>
                    <a:p>
                      <a:r>
                        <a:rPr lang="en-GB" sz="1400" dirty="0"/>
                        <a:t>Measure name – e.g. Shared future RRT choice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614756"/>
                  </a:ext>
                </a:extLst>
              </a:tr>
              <a:tr h="749319">
                <a:tc gridSpan="2">
                  <a:txBody>
                    <a:bodyPr/>
                    <a:lstStyle/>
                    <a:p>
                      <a:r>
                        <a:rPr lang="en-GB" sz="1400" dirty="0"/>
                        <a:t>Why is it important? Understand whether progressing along care plan– if not why not?  Target patients for action to improve care.</a:t>
                      </a:r>
                    </a:p>
                    <a:p>
                      <a:r>
                        <a:rPr lang="en-GB" sz="1400" dirty="0"/>
                        <a:t>If blank, why no data – try to fill in gaps</a:t>
                      </a:r>
                    </a:p>
                    <a:p>
                      <a:r>
                        <a:rPr lang="en-GB" sz="1400" dirty="0"/>
                        <a:t>Compare chosen and actual dialysis modality – root cause analysis</a:t>
                      </a:r>
                    </a:p>
                    <a:p>
                      <a:r>
                        <a:rPr lang="en-GB" sz="1400" dirty="0"/>
                        <a:t>(provide justification and links to organisation strategy) national targets, trust initiatives on frailty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223122"/>
                  </a:ext>
                </a:extLst>
              </a:tr>
              <a:tr h="749319">
                <a:tc gridSpan="2">
                  <a:txBody>
                    <a:bodyPr/>
                    <a:lstStyle/>
                    <a:p>
                      <a:r>
                        <a:rPr lang="en-GB" sz="1400" dirty="0"/>
                        <a:t>Who owns the measure? eGFR&gt;20 – CKD cohort; eGFR &lt;20 AKC team – nurses complete page on </a:t>
                      </a:r>
                      <a:r>
                        <a:rPr lang="en-GB" sz="1400" dirty="0" err="1"/>
                        <a:t>Vitaldata</a:t>
                      </a:r>
                      <a:endParaRPr lang="en-GB" sz="1400" dirty="0"/>
                    </a:p>
                    <a:p>
                      <a:r>
                        <a:rPr lang="en-GB" sz="1400" dirty="0"/>
                        <a:t>(person responsible for making it happen)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727450"/>
                  </a:ext>
                </a:extLst>
              </a:tr>
              <a:tr h="749319">
                <a:tc rowSpan="4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Measure definition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What is the definition?  eGFR&lt;20 + rapidly progressing</a:t>
                      </a:r>
                    </a:p>
                    <a:p>
                      <a:r>
                        <a:rPr lang="en-GB" sz="1400" dirty="0"/>
                        <a:t>(spell it very clearly in words)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99727"/>
                  </a:ext>
                </a:extLst>
              </a:tr>
              <a:tr h="530767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What data items do you need?  See registry list for care planning items</a:t>
                      </a:r>
                    </a:p>
                    <a:p>
                      <a:r>
                        <a:rPr lang="en-GB" sz="1400" dirty="0"/>
                        <a:t>Date of encounter – clinic / education session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790151"/>
                  </a:ext>
                </a:extLst>
              </a:tr>
              <a:tr h="530767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What is the calculation? words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88702"/>
                  </a:ext>
                </a:extLst>
              </a:tr>
              <a:tr h="749319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Which patient groups are to be covered? Do you need to stratify?</a:t>
                      </a:r>
                    </a:p>
                    <a:p>
                      <a:r>
                        <a:rPr lang="en-GB" sz="1400" dirty="0"/>
                        <a:t>(clinic location – all 4 AKC clinic locations)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77574"/>
                  </a:ext>
                </a:extLst>
              </a:tr>
              <a:tr h="530767">
                <a:tc rowSpan="3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Goal setting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What is the numeric goal you are trying to achieve?  90% of eGFR &lt;15 to have commenced shared decision making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304787"/>
                  </a:ext>
                </a:extLst>
              </a:tr>
              <a:tr h="530767"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Who is responsible for setting the goal? AKC team – Joanne, Sarah etc.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01922"/>
                  </a:ext>
                </a:extLst>
              </a:tr>
              <a:tr h="530767"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When will it be achieved by?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48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10294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DFB8D-C326-21E2-C2EA-BB8CAABF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615" y="162689"/>
            <a:ext cx="7740770" cy="390882"/>
          </a:xfrm>
        </p:spPr>
        <p:txBody>
          <a:bodyPr>
            <a:noAutofit/>
          </a:bodyPr>
          <a:lstStyle/>
          <a:p>
            <a:pPr algn="ctr"/>
            <a:r>
              <a:rPr lang="en-GB" dirty="0"/>
              <a:t>Measurement -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4E73B2-9384-FB72-B531-368CEAF4F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50</a:t>
            </a:fld>
            <a:endParaRPr lang="en-GB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0797A02-30FE-8577-397E-BB9EDE3A76B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61471103"/>
              </p:ext>
            </p:extLst>
          </p:nvPr>
        </p:nvGraphicFramePr>
        <p:xfrm>
          <a:off x="155994" y="601147"/>
          <a:ext cx="11880012" cy="6094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530">
                  <a:extLst>
                    <a:ext uri="{9D8B030D-6E8A-4147-A177-3AD203B41FA5}">
                      <a16:colId xmlns:a16="http://schemas.microsoft.com/office/drawing/2014/main" val="3658740089"/>
                    </a:ext>
                  </a:extLst>
                </a:gridCol>
                <a:gridCol w="11065482">
                  <a:extLst>
                    <a:ext uri="{9D8B030D-6E8A-4147-A177-3AD203B41FA5}">
                      <a16:colId xmlns:a16="http://schemas.microsoft.com/office/drawing/2014/main" val="1052246028"/>
                    </a:ext>
                  </a:extLst>
                </a:gridCol>
              </a:tblGrid>
              <a:tr h="355738">
                <a:tc gridSpan="2">
                  <a:txBody>
                    <a:bodyPr/>
                    <a:lstStyle/>
                    <a:p>
                      <a:r>
                        <a:rPr lang="en-GB" sz="1400" dirty="0"/>
                        <a:t>Measure name - e.g. Shared future RRT choice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614756"/>
                  </a:ext>
                </a:extLst>
              </a:tr>
              <a:tr h="708933">
                <a:tc rowSpan="3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Collect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Is the data available?  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99727"/>
                  </a:ext>
                </a:extLst>
              </a:tr>
              <a:tr h="70893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Who is responsible for the data collection?  AKC nurses + doctors enter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790151"/>
                  </a:ext>
                </a:extLst>
              </a:tr>
              <a:tr h="708933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What is the process for collecting the data – monthly RAG report – may need separate report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88702"/>
                  </a:ext>
                </a:extLst>
              </a:tr>
              <a:tr h="775895">
                <a:tc rowSpan="3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Analyse calculate measure &amp; present results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What is the process for presenting data? Jan creates charts and presents to team quarterly report + longer annual report</a:t>
                      </a:r>
                    </a:p>
                    <a:p>
                      <a:r>
                        <a:rPr lang="en-GB" sz="1400" dirty="0"/>
                        <a:t>(Run chart, excel bar chart)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304787"/>
                  </a:ext>
                </a:extLst>
              </a:tr>
              <a:tr h="708933"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Who is responsible for the analysis? AKC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01922"/>
                  </a:ext>
                </a:extLst>
              </a:tr>
              <a:tr h="708933"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How often is the analysis completed? Monthly (some) – quarterly - annually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548955"/>
                  </a:ext>
                </a:extLst>
              </a:tr>
              <a:tr h="708933">
                <a:tc rowSpan="2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Review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Where will the decisions be made based on results?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666361"/>
                  </a:ext>
                </a:extLst>
              </a:tr>
              <a:tr h="708933"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Who is responsible for acting on results?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10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267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51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1557DA-1CE0-DCA0-E3B6-A5B3F8587491}"/>
              </a:ext>
            </a:extLst>
          </p:cNvPr>
          <p:cNvSpPr txBox="1"/>
          <p:nvPr/>
        </p:nvSpPr>
        <p:spPr>
          <a:xfrm>
            <a:off x="320334" y="256170"/>
            <a:ext cx="24481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Royal Free</a:t>
            </a:r>
          </a:p>
          <a:p>
            <a:r>
              <a:rPr lang="en-GB" sz="2000" b="1" dirty="0"/>
              <a:t>Patient education </a:t>
            </a:r>
          </a:p>
          <a:p>
            <a:r>
              <a:rPr lang="en-GB" sz="2000" b="1" dirty="0"/>
              <a:t>&amp; health literacy</a:t>
            </a:r>
            <a:endParaRPr lang="en-GB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9E0B83-6C4F-CA41-FD78-A83A97897F76}"/>
              </a:ext>
            </a:extLst>
          </p:cNvPr>
          <p:cNvSpPr txBox="1"/>
          <p:nvPr/>
        </p:nvSpPr>
        <p:spPr>
          <a:xfrm>
            <a:off x="3047246" y="162962"/>
            <a:ext cx="609750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/>
              <a:t>Action plan should be agreed with your improvement team</a:t>
            </a:r>
          </a:p>
          <a:p>
            <a:r>
              <a:rPr lang="en-GB" sz="1400" b="1" dirty="0"/>
              <a:t>List achievable actions and set dates for completion.</a:t>
            </a:r>
          </a:p>
          <a:p>
            <a:r>
              <a:rPr lang="en-GB" sz="1400" b="1" dirty="0"/>
              <a:t>Once 90 days over – restart with 30/60/90 planning.</a:t>
            </a:r>
          </a:p>
          <a:p>
            <a:r>
              <a:rPr lang="en-GB" sz="1400" b="1" dirty="0"/>
              <a:t>Use at every improvement team meeting asking are we on track? Anything else we need to do? Are the dates still achievable?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2EADB3B-00D2-7940-0CAD-21174C46D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532241"/>
              </p:ext>
            </p:extLst>
          </p:nvPr>
        </p:nvGraphicFramePr>
        <p:xfrm>
          <a:off x="157018" y="1634835"/>
          <a:ext cx="11887200" cy="5323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7181">
                  <a:extLst>
                    <a:ext uri="{9D8B030D-6E8A-4147-A177-3AD203B41FA5}">
                      <a16:colId xmlns:a16="http://schemas.microsoft.com/office/drawing/2014/main" val="1811174800"/>
                    </a:ext>
                  </a:extLst>
                </a:gridCol>
                <a:gridCol w="6921630">
                  <a:extLst>
                    <a:ext uri="{9D8B030D-6E8A-4147-A177-3AD203B41FA5}">
                      <a16:colId xmlns:a16="http://schemas.microsoft.com/office/drawing/2014/main" val="431282743"/>
                    </a:ext>
                  </a:extLst>
                </a:gridCol>
                <a:gridCol w="3468389">
                  <a:extLst>
                    <a:ext uri="{9D8B030D-6E8A-4147-A177-3AD203B41FA5}">
                      <a16:colId xmlns:a16="http://schemas.microsoft.com/office/drawing/2014/main" val="1638742258"/>
                    </a:ext>
                  </a:extLst>
                </a:gridCol>
              </a:tblGrid>
              <a:tr h="762812">
                <a:tc>
                  <a:txBody>
                    <a:bodyPr/>
                    <a:lstStyle/>
                    <a:p>
                      <a:r>
                        <a:rPr lang="en-GB" sz="1400" dirty="0"/>
                        <a:t>Within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We</a:t>
                      </a:r>
                      <a:r>
                        <a:rPr lang="en-GB" sz="1400" baseline="0" dirty="0"/>
                        <a:t> want to achieve … </a:t>
                      </a:r>
                    </a:p>
                    <a:p>
                      <a:r>
                        <a:rPr lang="en-GB" sz="1400" baseline="0" dirty="0"/>
                        <a:t>(actions)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We</a:t>
                      </a:r>
                      <a:r>
                        <a:rPr lang="en-GB" sz="1400" baseline="0" dirty="0"/>
                        <a:t> want to complete this by … (insert date)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197069"/>
                  </a:ext>
                </a:extLst>
              </a:tr>
              <a:tr h="1547840">
                <a:tc>
                  <a:txBody>
                    <a:bodyPr/>
                    <a:lstStyle/>
                    <a:p>
                      <a:r>
                        <a:rPr lang="en-GB" sz="1200" dirty="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GB" sz="1200" dirty="0"/>
                        <a:t>Meet Kerry Lee (PhD student) about health literacy project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GB" sz="1200" dirty="0"/>
                        <a:t>Find out where we document language – what is it</a:t>
                      </a:r>
                    </a:p>
                    <a:p>
                      <a:pPr marL="228600" indent="-228600" algn="l">
                        <a:buFont typeface="+mj-lt"/>
                        <a:buAutoNum type="arabicPeriod"/>
                      </a:pPr>
                      <a:r>
                        <a:rPr lang="en-GB" sz="1200" dirty="0"/>
                        <a:t>Who interprets for the patients – how do we identify whether they need it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200" dirty="0"/>
                        <a:t>NHS tracker – will tell you the reading age (NHS readability checker)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/>
                        <a:t>Confirm SILS as health literacy screening tool with AKC staff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/>
                        <a:t>Work with David (data manager) to get SILS onto </a:t>
                      </a:r>
                      <a:r>
                        <a:rPr lang="en-GB" sz="1200" dirty="0" err="1"/>
                        <a:t>Vitaldata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15/2/25</a:t>
                      </a:r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04302"/>
                  </a:ext>
                </a:extLst>
              </a:tr>
              <a:tr h="1820134">
                <a:tc>
                  <a:txBody>
                    <a:bodyPr/>
                    <a:lstStyle/>
                    <a:p>
                      <a:r>
                        <a:rPr lang="en-GB" sz="1200" dirty="0"/>
                        <a:t>60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/>
                        <a:t>Test use of SILS tool in AKC (PDSA cycle – review what worked well and limitations – ? adjust / different tool)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/>
                        <a:t>Team training around use of tool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/>
                        <a:t>Raise awareness more widely in renal team / NHS trust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/>
                        <a:t>Look at pre clinic leaflet – is it being sent out?</a:t>
                      </a:r>
                    </a:p>
                    <a:p>
                      <a:pPr marL="742950" lvl="1" indent="-285750">
                        <a:buFont typeface="+mj-lt"/>
                        <a:buAutoNum type="arabicPeriod"/>
                      </a:pPr>
                      <a:r>
                        <a:rPr lang="en-GB" sz="1200" dirty="0"/>
                        <a:t>Did they get it? Very dense/lots to do/ format to make action clearer/2</a:t>
                      </a:r>
                      <a:r>
                        <a:rPr lang="en-GB" sz="1200" baseline="30000" dirty="0"/>
                        <a:t>nd</a:t>
                      </a:r>
                      <a:r>
                        <a:rPr lang="en-GB" sz="1200" dirty="0"/>
                        <a:t> part of letter</a:t>
                      </a:r>
                    </a:p>
                    <a:p>
                      <a:pPr marL="742950" lvl="1" indent="-285750">
                        <a:buFont typeface="+mj-lt"/>
                        <a:buAutoNum type="arabicPeriod"/>
                      </a:pPr>
                      <a:r>
                        <a:rPr lang="en-GB" sz="1200" dirty="0"/>
                        <a:t>Did they read it?</a:t>
                      </a:r>
                    </a:p>
                    <a:p>
                      <a:pPr marL="742950" lvl="1" indent="-285750">
                        <a:buFont typeface="+mj-lt"/>
                        <a:buAutoNum type="arabicPeriod"/>
                      </a:pPr>
                      <a:r>
                        <a:rPr lang="en-GB" sz="1200" dirty="0"/>
                        <a:t>You are welcome to bring someone with you</a:t>
                      </a: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GB" sz="1200" dirty="0"/>
                        <a:t>Ask patients for feedback on preclinic letter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15/3/25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43822"/>
                  </a:ext>
                </a:extLst>
              </a:tr>
              <a:tr h="1092379">
                <a:tc>
                  <a:txBody>
                    <a:bodyPr/>
                    <a:lstStyle/>
                    <a:p>
                      <a:r>
                        <a:rPr lang="en-GB" sz="1200" dirty="0"/>
                        <a:t>90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Get SILS onto </a:t>
                      </a:r>
                      <a:r>
                        <a:rPr lang="en-GB" sz="1200" dirty="0" err="1"/>
                        <a:t>vitaldata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? Redesign preclinic leaflet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15/3/25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461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561986"/>
      </p:ext>
    </p:extLst>
  </p:cSld>
  <p:clrMapOvr>
    <a:masterClrMapping/>
  </p:clrMapOvr>
</p:sld>
</file>

<file path=ppt/theme/theme1.xml><?xml version="1.0" encoding="utf-8"?>
<a:theme xmlns:a="http://schemas.openxmlformats.org/drawingml/2006/main" name="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KKA Theme (midnight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6ccaf3c-dd78-4667-8094-458ffae4235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968EE69A71F5418A0CAE3AAC3367E6" ma:contentTypeVersion="13" ma:contentTypeDescription="Create a new document." ma:contentTypeScope="" ma:versionID="d2213a5cb874d03e8de8cdacd50ba6da">
  <xsd:schema xmlns:xsd="http://www.w3.org/2001/XMLSchema" xmlns:xs="http://www.w3.org/2001/XMLSchema" xmlns:p="http://schemas.microsoft.com/office/2006/metadata/properties" xmlns:ns3="76ccaf3c-dd78-4667-8094-458ffae42355" xmlns:ns4="9a238fdd-b477-4d95-8f56-d8c0aa06c8ad" targetNamespace="http://schemas.microsoft.com/office/2006/metadata/properties" ma:root="true" ma:fieldsID="d1d5a9cc847d5272c64240dbf35cbf2f" ns3:_="" ns4:_="">
    <xsd:import namespace="76ccaf3c-dd78-4667-8094-458ffae42355"/>
    <xsd:import namespace="9a238fdd-b477-4d95-8f56-d8c0aa06c8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SystemTag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caf3c-dd78-4667-8094-458ffae423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238fdd-b477-4d95-8f56-d8c0aa06c8a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FC953E-07E5-4C71-A644-CB742B20A94F}">
  <ds:schemaRefs>
    <ds:schemaRef ds:uri="http://purl.org/dc/terms/"/>
    <ds:schemaRef ds:uri="76ccaf3c-dd78-4667-8094-458ffae42355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9a238fdd-b477-4d95-8f56-d8c0aa06c8ad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6D234D8-EF64-48D8-8443-7176E0CF1B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ccaf3c-dd78-4667-8094-458ffae42355"/>
    <ds:schemaRef ds:uri="9a238fdd-b477-4d95-8f56-d8c0aa06c8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61F8C1-5012-4C20-B767-7263FB519D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11672</TotalTime>
  <Words>3774</Words>
  <Application>Microsoft Office PowerPoint</Application>
  <PresentationFormat>Widescreen</PresentationFormat>
  <Paragraphs>614</Paragraphs>
  <Slides>51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Aptos</vt:lpstr>
      <vt:lpstr>Visby Round CF DemiBold</vt:lpstr>
      <vt:lpstr>Calibri</vt:lpstr>
      <vt:lpstr>Arial</vt:lpstr>
      <vt:lpstr>Visby CF Bold</vt:lpstr>
      <vt:lpstr>Visby Round CF</vt:lpstr>
      <vt:lpstr>UKKA Theme (white)</vt:lpstr>
      <vt:lpstr>UKKA Theme (midnight)</vt:lpstr>
      <vt:lpstr>1_UKKA Theme (white)</vt:lpstr>
      <vt:lpstr>Document</vt:lpstr>
      <vt:lpstr>PowerPoint Presentation</vt:lpstr>
      <vt:lpstr> 10 steps in QI</vt:lpstr>
      <vt:lpstr> Step 1: Area for improvement (Jan 2025)</vt:lpstr>
      <vt:lpstr>Step 2: Prepare to lead a QI team</vt:lpstr>
      <vt:lpstr>Step 3: Understanding the system and problem Process Map, Fishbone, Pareto</vt:lpstr>
      <vt:lpstr>Step 3: Understanding the system (11 Feb 2025) Royal Free Ideal Process Map </vt:lpstr>
      <vt:lpstr>Step 3 Fishbone– understanding low attendance of the patient education sessions – staff perspective (Dec 2025)</vt:lpstr>
      <vt:lpstr>Step 3: Pareto Chart Reasons for not attending PES at Royal Free, patient perspective (Dec 2025) </vt:lpstr>
      <vt:lpstr>Step 3: Pareto Chart Reasons for not attending PES at Tottenham Hale, patient perspective (Dec 2025) </vt:lpstr>
      <vt:lpstr>Step 4: Define project aim and scope </vt:lpstr>
      <vt:lpstr>Step 4: Project Aim </vt:lpstr>
      <vt:lpstr>Step 4: Project scope</vt:lpstr>
      <vt:lpstr>PowerPoint Presentation</vt:lpstr>
      <vt:lpstr>Step 5: Identify and engage stakeholders </vt:lpstr>
      <vt:lpstr>Step 5: Identify &amp; Engage -Stakeholder Map (Feb 2025)</vt:lpstr>
      <vt:lpstr>Step 5 – Understanding stakeholders (Feb 2025)</vt:lpstr>
      <vt:lpstr>Step 5 – Engaging with stakeholders (Feb 2025) Using this 30/60/90-day template to plan how you will engage and communicate with your key stakeholders </vt:lpstr>
      <vt:lpstr>Step 6: Define drivers &amp; developing change ideas Driver diagrams, Priority matrix </vt:lpstr>
      <vt:lpstr> Step 6: Define Drivers &amp; Developing change ideas 1 – (April 2025)</vt:lpstr>
      <vt:lpstr>Prioritising change ideas-Year 1 (April 2025)</vt:lpstr>
      <vt:lpstr>Step 6: Define Drivers &amp; Developing change ideas (April 2025) Developing change ideas 2</vt:lpstr>
      <vt:lpstr>Step 6: Developing change ideas 2  Dec 2025 The impact of recording the SILS score….So what?</vt:lpstr>
      <vt:lpstr>PowerPoint Presentation</vt:lpstr>
      <vt:lpstr>PowerPoint Presentation</vt:lpstr>
      <vt:lpstr>Step 7: Agree measures including baseline data  </vt:lpstr>
      <vt:lpstr>Step 7: National Measurement Strategy  Renal Registry Dataset v5 – Care planning</vt:lpstr>
      <vt:lpstr>Step 7: National Measurement Strategy How will pilot sites measure project  impact?</vt:lpstr>
      <vt:lpstr>Step 7: Royal Free AKC/Project dataset - Jun 25-Dec 25</vt:lpstr>
      <vt:lpstr>Step 7 – Local project measurement strategy  Define measures – year 1 Aim</vt:lpstr>
      <vt:lpstr>Step 7 – Local project measurement strategy  Define measures – year 1</vt:lpstr>
      <vt:lpstr>Step 7 – Local project measurement strategy Define measures – year 1</vt:lpstr>
      <vt:lpstr>Step 8: Test change ideas using PDSA cycles  </vt:lpstr>
      <vt:lpstr>Step 8: Test change ideas using PDSA cycles To review and update the feedback questionnaire for PES</vt:lpstr>
      <vt:lpstr>Step 8: Test change ideas using PDSA cycles – staff survey</vt:lpstr>
      <vt:lpstr>Step 8: Test change ideas using PDSA cycles – add SILS to Vital Data</vt:lpstr>
      <vt:lpstr>Step 8: Test change ideas using PDSA cycles Understand why people did not attend PES at TH</vt:lpstr>
      <vt:lpstr>Step 8: Test change ideas using PDSA cycles why not attend PES at RF</vt:lpstr>
      <vt:lpstr>Step 8: Test change ideas using PDSA cycles Review evaluations at TH</vt:lpstr>
      <vt:lpstr>Step 8: Test change ideas using PDSA cycles Offering live streaming of PES</vt:lpstr>
      <vt:lpstr>Step 8: Patient education session PDSA’s Dec 2025 </vt:lpstr>
      <vt:lpstr>Step 9: Display data over time to understand impact </vt:lpstr>
      <vt:lpstr>SILS July to September report on VD (Target 10% monthly)</vt:lpstr>
      <vt:lpstr>PowerPoint Presentation</vt:lpstr>
      <vt:lpstr>Step 9: Display date over time Jan 2026 presented at UKKW</vt:lpstr>
      <vt:lpstr>Step 10: Sustain and share improvements  </vt:lpstr>
      <vt:lpstr>Step 10: Sustain and share improvements Sustainability Model March 2026</vt:lpstr>
      <vt:lpstr>Step 10: Sustain and share improvements </vt:lpstr>
      <vt:lpstr>Archive</vt:lpstr>
      <vt:lpstr>Measurement checklist</vt:lpstr>
      <vt:lpstr>Measurement - Process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Ford</dc:creator>
  <cp:lastModifiedBy>Ranjit Klare</cp:lastModifiedBy>
  <cp:revision>138</cp:revision>
  <dcterms:created xsi:type="dcterms:W3CDTF">2021-07-07T08:58:23Z</dcterms:created>
  <dcterms:modified xsi:type="dcterms:W3CDTF">2026-04-07T09:02:08Z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0x01010097968EE69A71F5418A0CAE3AAC3367E6</vt:lpwstr>
  </property>
</Properties>
</file>